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77" r:id="rId5"/>
    <p:sldId id="272" r:id="rId6"/>
    <p:sldId id="273" r:id="rId7"/>
    <p:sldId id="278" r:id="rId8"/>
    <p:sldId id="274" r:id="rId9"/>
    <p:sldId id="260" r:id="rId10"/>
    <p:sldId id="261" r:id="rId11"/>
    <p:sldId id="259" r:id="rId12"/>
    <p:sldId id="276" r:id="rId13"/>
    <p:sldId id="262" r:id="rId14"/>
    <p:sldId id="270" r:id="rId15"/>
    <p:sldId id="265" r:id="rId16"/>
    <p:sldId id="280" r:id="rId17"/>
    <p:sldId id="268" r:id="rId18"/>
    <p:sldId id="267" r:id="rId19"/>
    <p:sldId id="264" r:id="rId20"/>
    <p:sldId id="279" r:id="rId21"/>
    <p:sldId id="26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молодих учених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0000"/>
                  </a:schemeClr>
                </a:gs>
                <a:gs pos="78000">
                  <a:schemeClr val="accent1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Лист1!$A$2:$A$34</c:f>
              <c:strCache>
                <c:ptCount val="33"/>
                <c:pt idx="0">
                  <c:v>ЕОМ</c:v>
                </c:pt>
                <c:pt idx="1">
                  <c:v>БМІ</c:v>
                </c:pt>
                <c:pt idx="2">
                  <c:v>ПІ</c:v>
                </c:pt>
                <c:pt idx="3">
                  <c:v>ІМІ</c:v>
                </c:pt>
                <c:pt idx="4">
                  <c:v>ІКІ</c:v>
                </c:pt>
                <c:pt idx="5">
                  <c:v>ШІ</c:v>
                </c:pt>
                <c:pt idx="6">
                  <c:v>АПОТ</c:v>
                </c:pt>
                <c:pt idx="7">
                  <c:v>МЕЕПП</c:v>
                </c:pt>
                <c:pt idx="8">
                  <c:v>БІТ</c:v>
                </c:pt>
                <c:pt idx="9">
                  <c:v>ЕК</c:v>
                </c:pt>
                <c:pt idx="10">
                  <c:v>Інф</c:v>
                </c:pt>
                <c:pt idx="11">
                  <c:v>КІТАМ</c:v>
                </c:pt>
                <c:pt idx="12">
                  <c:v>СТ</c:v>
                </c:pt>
                <c:pt idx="13">
                  <c:v>ПМ</c:v>
                </c:pt>
                <c:pt idx="14">
                  <c:v>ПЕЕА</c:v>
                </c:pt>
                <c:pt idx="15">
                  <c:v>МІРЕС</c:v>
                </c:pt>
                <c:pt idx="16">
                  <c:v>СІ</c:v>
                </c:pt>
                <c:pt idx="17">
                  <c:v>ВМ</c:v>
                </c:pt>
                <c:pt idx="18">
                  <c:v>МСТ</c:v>
                </c:pt>
                <c:pt idx="19">
                  <c:v>ФОЕТ</c:v>
                </c:pt>
                <c:pt idx="20">
                  <c:v>РТІКС</c:v>
                </c:pt>
                <c:pt idx="21">
                  <c:v>Фіз</c:v>
                </c:pt>
                <c:pt idx="22">
                  <c:v>ІУС</c:v>
                </c:pt>
                <c:pt idx="23">
                  <c:v>Укр</c:v>
                </c:pt>
                <c:pt idx="24">
                  <c:v>МТС</c:v>
                </c:pt>
                <c:pt idx="25">
                  <c:v>ІМ</c:v>
                </c:pt>
                <c:pt idx="26">
                  <c:v>ПН</c:v>
                </c:pt>
                <c:pt idx="27">
                  <c:v>МТЕ</c:v>
                </c:pt>
                <c:pt idx="28">
                  <c:v>ОП</c:v>
                </c:pt>
                <c:pt idx="29">
                  <c:v>Філ</c:v>
                </c:pt>
                <c:pt idx="30">
                  <c:v>ФВС</c:v>
                </c:pt>
                <c:pt idx="31">
                  <c:v>МП</c:v>
                </c:pt>
                <c:pt idx="32">
                  <c:v>КРІСТЗІ</c:v>
                </c:pt>
              </c:strCache>
            </c:strRef>
          </c:cat>
          <c:val>
            <c:numRef>
              <c:f>Лист1!$B$2:$B$34</c:f>
              <c:numCache>
                <c:formatCode>General</c:formatCode>
                <c:ptCount val="33"/>
                <c:pt idx="0">
                  <c:v>32</c:v>
                </c:pt>
                <c:pt idx="1">
                  <c:v>28</c:v>
                </c:pt>
                <c:pt idx="2">
                  <c:v>23</c:v>
                </c:pt>
                <c:pt idx="3">
                  <c:v>22</c:v>
                </c:pt>
                <c:pt idx="4">
                  <c:v>20</c:v>
                </c:pt>
                <c:pt idx="5">
                  <c:v>19</c:v>
                </c:pt>
                <c:pt idx="6">
                  <c:v>17</c:v>
                </c:pt>
                <c:pt idx="7">
                  <c:v>14</c:v>
                </c:pt>
                <c:pt idx="8">
                  <c:v>13</c:v>
                </c:pt>
                <c:pt idx="9">
                  <c:v>8</c:v>
                </c:pt>
                <c:pt idx="10">
                  <c:v>8</c:v>
                </c:pt>
                <c:pt idx="11">
                  <c:v>8</c:v>
                </c:pt>
                <c:pt idx="12">
                  <c:v>8</c:v>
                </c:pt>
                <c:pt idx="13">
                  <c:v>7</c:v>
                </c:pt>
                <c:pt idx="14">
                  <c:v>5</c:v>
                </c:pt>
                <c:pt idx="15">
                  <c:v>5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F8-4CDF-9782-F6C389A8976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0776704"/>
        <c:axId val="90779648"/>
      </c:barChart>
      <c:catAx>
        <c:axId val="9077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90779648"/>
        <c:crosses val="autoZero"/>
        <c:auto val="1"/>
        <c:lblAlgn val="ctr"/>
        <c:lblOffset val="100"/>
        <c:noMultiLvlLbl val="0"/>
      </c:catAx>
      <c:valAx>
        <c:axId val="90779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9077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32E16-6B78-447D-A9BE-B93EDAFE0772}" type="datetimeFigureOut">
              <a:rPr lang="uk-UA" smtClean="0"/>
              <a:t>01.02.2019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22EF0-83D9-4CE4-9CE7-C875000EA2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2917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2/1/2019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0989" y="1906437"/>
            <a:ext cx="8006936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діяльність Ради молодих учених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 товариства молодих учених</a:t>
            </a:r>
          </a:p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Харківського національного університету радіоелектроніки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2018 р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3612" y="5221674"/>
            <a:ext cx="4663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Допов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ідач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Ради молодих учених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викладач кафедри соціальної інформатики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Данилов Андрій Дмитрович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12" y="305276"/>
            <a:ext cx="1295581" cy="1305107"/>
          </a:xfrm>
          <a:prstGeom prst="rect">
            <a:avLst/>
          </a:prstGeom>
        </p:spPr>
      </p:pic>
      <p:pic>
        <p:nvPicPr>
          <p:cNvPr id="1028" name="Picture 4" descr="ÐÐ°ÑÑÐ¸Ð½ÐºÐ¸ Ð¿Ð¾ Ð·Ð°Ð¿ÑÐ¾ÑÑ Ð»Ð¾Ð³Ð¾ÑÐ¸Ð¿ ÑÐ½ÑÑ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819" y="305276"/>
            <a:ext cx="1305106" cy="130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26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¡Ð²ÑÑÐ»Ð¸Ð½Ð° Ð²ÑÐ´ ÐÐ°ÑÐ¸Ð»ÑÑ Ð Ð¾ÑÑÐ¸ÑÐ¸Ð½Ð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316" y="3918855"/>
            <a:ext cx="4252686" cy="23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kpi.kharkov.ua/rus/wp-content/uploads/sites/3/2018/06/1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318" y="624114"/>
            <a:ext cx="4252684" cy="238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"/>
            <a:ext cx="77941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uk-UA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 ІННОВАЦІЙНОГО БІЗНЕС-ІНКУБАТОРА НТУ «ХПІ»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43" y="1373205"/>
            <a:ext cx="7344228" cy="4690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обмін досвідом в рамках очікування відкриття «Синергії» в ХНУРЕ.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Россіхін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РМУ: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Данилов А., Лучко А., Волошин В., Янковська Д., Печерська А., Ткачов В.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червня 2018 р.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</a:p>
          <a:p>
            <a:pPr marL="285750" indent="-285750" algn="just">
              <a:lnSpc>
                <a:spcPct val="114000"/>
              </a:lnSpc>
              <a:buFontTx/>
              <a:buChar char="-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 важливої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тематичної інформації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можливого конкурентного протистояння бізнес-інкубаторів;</a:t>
            </a:r>
          </a:p>
          <a:p>
            <a:pPr marL="285750" indent="-285750" algn="just">
              <a:lnSpc>
                <a:spcPct val="114000"/>
              </a:lnSpc>
              <a:buFontTx/>
              <a:buChar char="-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обмін контактами з представниками НТУ «ХПІ».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09084" y="63963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¡Ð²ÑÑÐ»Ð¸Ð½Ð° Ð²ÑÐ´ Ð¥ÐÐ£Ð Ð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744" y="1"/>
            <a:ext cx="4046256" cy="30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¡Ð²ÑÑÐ»Ð¸Ð½Ð° Ð²ÑÐ´ Ð¥ÐÐ£Ð Ð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744" y="3251808"/>
            <a:ext cx="4046256" cy="30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8145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ВЗАЄМОДІЯ З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НВК ІМ. КОРОЛЕНКО ДЛЯ ДІТЕЙ З ВАДАМИ ЗОРУ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327" y="1040559"/>
            <a:ext cx="7883091" cy="556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посилення участі ХНУРЕ у якості шефа.</a:t>
            </a:r>
          </a:p>
          <a:p>
            <a:pPr algn="just">
              <a:lnSpc>
                <a:spcPct val="114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ізатор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Кобицька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РМУ: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Ткачов В.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вересень-грудень 2018 р.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</a:p>
          <a:p>
            <a:pPr marL="285750" indent="-285750" algn="just">
              <a:lnSpc>
                <a:spcPct val="114000"/>
              </a:lnSpc>
              <a:buFontTx/>
              <a:buChar char="-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надано допомогу у налаштуванні телекомунікаційного обладнання закладу;</a:t>
            </a:r>
          </a:p>
          <a:p>
            <a:pPr marL="285750" indent="-285750" algn="just">
              <a:lnSpc>
                <a:spcPct val="114000"/>
              </a:lnSpc>
              <a:buFontTx/>
              <a:buChar char="-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майстер-клас з основ побудови та модернізації  локальної мережі;</a:t>
            </a:r>
          </a:p>
          <a:p>
            <a:pPr marL="285750" indent="-285750" algn="just">
              <a:lnSpc>
                <a:spcPct val="114000"/>
              </a:lnSpc>
              <a:buFontTx/>
              <a:buChar char="-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розроблено проект локальної мережі, яка планується до реалізації на меценатські кошти;</a:t>
            </a:r>
          </a:p>
          <a:p>
            <a:pPr marL="285750" indent="-285750" algn="just">
              <a:lnSpc>
                <a:spcPct val="114000"/>
              </a:lnSpc>
              <a:buFontTx/>
              <a:buChar char="-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надано консультації щодо вступу на навчання до ХНУРЕ.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09084" y="6396335"/>
            <a:ext cx="475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9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1690" y="3780924"/>
            <a:ext cx="2834640" cy="2125980"/>
          </a:xfrm>
          <a:prstGeom prst="rect">
            <a:avLst/>
          </a:prstGeom>
        </p:spPr>
      </p:pic>
      <p:pic>
        <p:nvPicPr>
          <p:cNvPr id="2050" name="Picture 2" descr="Ð¡Ð²ÑÑÐ»Ð¸Ð½Ð° Ð²ÑÐ´ Vitalii Tkachov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020" y="914400"/>
            <a:ext cx="2125980" cy="212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307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</a:t>
            </a:r>
            <a:r>
              <a:rPr lang="ru-RU" sz="2400" b="1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IEEE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-КОНФЕРЕНЦІЇ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“PIC S&amp;T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510" y="1694826"/>
            <a:ext cx="93942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ії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ІКІ ХНУРЕ.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РМУ: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Ткачов В., Волотка В.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9-12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жовтня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р.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</a:p>
          <a:p>
            <a:pPr marL="342900" indent="-342900" algn="just" fontAlgn="base">
              <a:buFontTx/>
              <a:buChar char="-"/>
            </a:pPr>
            <a:r>
              <a:rPr lang="uk-UA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Ткачов В. за запрошенням оргкомітету взяв участь у роботі конференції в якості головуючого на секції;</a:t>
            </a:r>
          </a:p>
          <a:p>
            <a:pPr marL="342900" indent="-342900" algn="just" fontAlgn="base">
              <a:buFontTx/>
              <a:buChar char="-"/>
            </a:pPr>
            <a:r>
              <a:rPr lang="uk-UA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Волотка В. виступив з докладом за матеріалами поданих тез.</a:t>
            </a:r>
            <a:endParaRPr lang="ru-RU" sz="2400" dirty="0">
              <a:solidFill>
                <a:srgbClr val="22222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09084" y="63963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33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.fiev15-1.fna.fbcdn.net/v/t1.0-9/50295312_2231289057086875_4542876222824120320_n.jpg?_nc_cat=102&amp;_nc_ht=scontent.fiev15-1.fna&amp;oh=9312dd2549bddd321f609f77cad5fb51&amp;oe=5CF6D4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772" y="3428350"/>
            <a:ext cx="3739227" cy="280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¡Ð²ÑÑÐ»Ð¸Ð½Ð° Ð²ÑÐ´ ÐÐ°ÑÐµÐ´ÑÐ° ÐÐ»ÐµÐºÑÑÐ¾Ð½Ð½Ð¸Ñ Ð¾Ð±ÑÐ¸ÑÐ»ÑÐ²Ð°Ð»ÑÐ½Ð¸Ñ Ð¼Ð°ÑÐ¸Ð½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773" y="464459"/>
            <a:ext cx="3739227" cy="28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8452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uk-UA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РОБОТІ </a:t>
            </a:r>
            <a:r>
              <a:rPr lang="ru-RU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СТУДЕНТСЬКОЇ ПРОБЛЕМНОЇ НАУКОВО-ДОСЛІДНОЇ ГРУПИ «ІНТЕЛЕКТУАЛЬНИЙ АНАЛІЗ ДАНИХ»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008" y="1653542"/>
            <a:ext cx="8060885" cy="426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популяризація науки серед студентів, пошук майбутніх аспірантів.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Смеляков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К., Чуприна 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РМУ: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Ткачов В.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вересня 2018 р.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</a:p>
          <a:p>
            <a:pPr marL="285750" indent="-285750" algn="just">
              <a:lnSpc>
                <a:spcPct val="114000"/>
              </a:lnSpc>
              <a:buFontTx/>
              <a:buChar char="-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науки,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шляхів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комерціалізації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14000"/>
              </a:lnSpc>
              <a:buFontTx/>
              <a:buChar char="-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контактами з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Рамоном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 ла Роза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Стейнц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Вальядолід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Іспанія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09084" y="63963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2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dec.nure.ua/wp-content/uploads/2018/11/img_17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555" y="3893780"/>
            <a:ext cx="4113445" cy="25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7902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V МІЖВУЗІВСЬКОМУ НАУКОВОМУ КВЕСТІ «ПОШУКИ СКАРБІВ НАУКИ»</a:t>
            </a:r>
            <a:endParaRPr lang="uk-UA" sz="2400" b="1" dirty="0">
              <a:solidFill>
                <a:srgbClr val="1D21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336" y="1947638"/>
            <a:ext cx="71104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популяризація Університету.</a:t>
            </a:r>
          </a:p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Організатор: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Кобицька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РМУ: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Данилов А., студенти університету.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листопада 2018 р.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</a:p>
          <a:p>
            <a:pPr marL="342900" indent="-342900" algn="just" fontAlgn="base">
              <a:buFontTx/>
              <a:buChar char="-"/>
            </a:pPr>
            <a:r>
              <a:rPr lang="uk-UA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команда студентів посіла </a:t>
            </a:r>
            <a:r>
              <a:rPr lang="uk-UA" sz="2400" dirty="0">
                <a:solidFill>
                  <a:srgbClr val="222222"/>
                </a:solidFill>
                <a:latin typeface="Times New Roman" panose="02020603050405020304" pitchFamily="18" charset="0"/>
              </a:rPr>
              <a:t>3 місце та отримали відповідні відзнаки від керівництва ХОДА</a:t>
            </a:r>
            <a:endParaRPr lang="ru-RU" sz="2400" dirty="0">
              <a:solidFill>
                <a:srgbClr val="22222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ÐÐ°ÑÑÐ¸Ð½ÐºÐ¸ Ð¿Ð¾ Ð·Ð°Ð¿ÑÐ¾ÑÑ Â«ÐÐÐ¨Ð£ÐÐ Ð¡ÐÐÐ ÐÐÐ ÐÐÐ£ÐÐÂ»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238" y="560717"/>
            <a:ext cx="4160762" cy="277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709084" y="63963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7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g 28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346" y="0"/>
            <a:ext cx="2166654" cy="14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22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724" y="4643469"/>
            <a:ext cx="2166654" cy="16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nure.ua/wp-content/uploads/2018/11/img_28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523" y="3067278"/>
            <a:ext cx="2173004" cy="14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nure.ua/wp-content/uploads/2018/11/img_28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724" y="1530275"/>
            <a:ext cx="2177276" cy="145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" y="1"/>
            <a:ext cx="10014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ЗУСТР</a:t>
            </a:r>
            <a:r>
              <a:rPr lang="uk-UA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ІЧІ З ІНОЗЕМНИМИ ІНВЕСТОРАМИ В РАМКАХ ПРЕЗЕНТАЦІЇ СТАРТАПІВ МОЛОДИХ УЧЕНИХ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911" y="1809485"/>
            <a:ext cx="8978900" cy="342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комерціалізація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стартапів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молодих вчених Університету.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Організатор: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Кобрін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РМУ: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Печерська А., Ткачов В., Волотка В.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листопада 2018 р.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</a:p>
          <a:p>
            <a:pPr marL="342900" indent="-342900" algn="just" fontAlgn="base">
              <a:lnSpc>
                <a:spcPct val="114000"/>
              </a:lnSpc>
              <a:buFontTx/>
              <a:buChar char="-"/>
            </a:pP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презентовано </a:t>
            </a: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більше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10 </a:t>
            </a: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стартапів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;</a:t>
            </a:r>
          </a:p>
          <a:p>
            <a:pPr marL="342900" indent="-342900" algn="just" fontAlgn="base">
              <a:lnSpc>
                <a:spcPct val="114000"/>
              </a:lnSpc>
              <a:buFontTx/>
              <a:buChar char="-"/>
            </a:pP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інформацію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про </a:t>
            </a: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найбільш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перспективні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стартапи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надано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іноземним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інвесторам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для </a:t>
            </a: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участі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у </a:t>
            </a: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конкурсі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.</a:t>
            </a:r>
            <a:endParaRPr lang="ru-RU" sz="2400" dirty="0">
              <a:solidFill>
                <a:srgbClr val="22222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9084" y="63963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0"/>
            <a:ext cx="82554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ЗАСІДАННІ РАДИ МОЛОДИХ ВЧЕНИХ ПРИ ХАРКІВСЬКІЙ ОБЛАСНІЙ ДЕРЖАВНІЙ АДМІНІСТРАЦІЇ В РАМКАХ П'ЯТОЇ ЩОРІЧНОЇ  НАУКОВО-ОСВІТНЬОЇ ВИСТАВКИ "ПУБЛІЧНЕ УПРАВЛІННЯ ХХІ" ДЕ ОБГОВОРЮВАЛИСЬ АКТУАЛЬНІ ПИТАННЯ РОЗВИТКУ МОЛОДІЖНОЇ НАУКИ В УКРАЇНІ ТА ШЛЯХИ ЗБІЛЬШЕННЯ МОТИВАЦІЇ МОЛОДИХ НАУКОВЦІВ</a:t>
            </a:r>
            <a:endParaRPr lang="uk-UA" sz="2400" b="1" dirty="0">
              <a:solidFill>
                <a:srgbClr val="1D21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436" y="3747331"/>
            <a:ext cx="7559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обмін знаннями та досвідом між молодими науковцями та популяризація Університету.</a:t>
            </a:r>
          </a:p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Рада молодих вчених при Харківській обласній державній адміністрації </a:t>
            </a:r>
          </a:p>
          <a:p>
            <a:pPr algn="just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РМУ: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Данилов А. Д.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листопада 2018 року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360" y="3611844"/>
            <a:ext cx="3828640" cy="257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ÐÐ°ÑÑÐ¸Ð½ÐºÐ¸ Ð¿Ð¾ Ð·Ð°Ð¿ÑÐ¾ÑÑ ÑÐ°Ð´Ð° Ð¼Ð¾Ð»Ð¾Ð´Ð¸Ñ ÑÑÐµÐ½Ð¸Ñ Ð¿ÑÐ¸ ÑÐ¾Ð´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152" y="489756"/>
            <a:ext cx="3835848" cy="25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709084" y="63963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0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g 31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348441"/>
            <a:ext cx="2819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1 (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344720"/>
            <a:ext cx="2828927" cy="212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2 (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23825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1"/>
            <a:ext cx="9207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КРУГЛОГО СТОЛУ МОЛОДИХ ВЧЕНИХ, «ІНФОРМАЦІЙНІ СИСТЕМИ ТА ТЕХНОЛОГІЇ В МЕДИЦИНІ: СУЧАСНІ ВИКЛИКИ ТА ПЕРСПЕКТИВИ»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99" y="1483976"/>
            <a:ext cx="8978900" cy="5111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організація круглого столу в рамках міжнародної конференції.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Печерська А.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РМУ: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Печерська А., Ткачов В., Данилов А., Волотка В.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листопада 2018 р.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</a:p>
          <a:p>
            <a:pPr marL="342900" indent="-342900" algn="just" fontAlgn="base">
              <a:lnSpc>
                <a:spcPct val="114000"/>
              </a:lnSpc>
              <a:buFontTx/>
              <a:buChar char="-"/>
            </a:pP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обговорено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тенденції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використання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медицині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новітніх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розробок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інноваційних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</a:rPr>
              <a:t> систем для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діагностики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</a:rPr>
              <a:t>, а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також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профілактику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лікування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захворювань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із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впровадженням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сучасних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технологій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;</a:t>
            </a:r>
          </a:p>
          <a:p>
            <a:pPr marL="342900" indent="-342900" algn="just" fontAlgn="base">
              <a:lnSpc>
                <a:spcPct val="114000"/>
              </a:lnSpc>
              <a:buFontTx/>
              <a:buChar char="-"/>
            </a:pP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презентовано </a:t>
            </a: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розробки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молодих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вчених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за </a:t>
            </a:r>
            <a:r>
              <a:rPr lang="ru-RU" sz="2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даною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тематикою.</a:t>
            </a:r>
            <a:endParaRPr lang="ru-RU" sz="2400" dirty="0">
              <a:solidFill>
                <a:srgbClr val="22222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09084" y="63963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6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g 52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4475967"/>
            <a:ext cx="3019427" cy="20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nure.ua/wp-content/uploads/img_51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214577"/>
            <a:ext cx="3009900" cy="200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nure.ua/wp-content/uploads/img_52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174" y="2348629"/>
            <a:ext cx="2999826" cy="199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" y="1"/>
            <a:ext cx="8860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ЗУСТРІЧІ З ІНОЗЕМНИМИ ІНВЕСТОРАМИ НА БАЗІ БІЗНЕС-ІНКУБАТОРУ </a:t>
            </a:r>
            <a:r>
              <a:rPr lang="en-US" sz="2400" b="1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«YEP</a:t>
            </a:r>
            <a:r>
              <a:rPr lang="en-US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077" y="1587313"/>
            <a:ext cx="8382000" cy="3848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набуття досвіду щодо розвитку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-руху серед молоді.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Організатор: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Кобрін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РМУ: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Ткачов В.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грудня 2018 р.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</a:p>
          <a:p>
            <a:pPr algn="just">
              <a:lnSpc>
                <a:spcPct val="114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отримання інформації щодо алгоритму проходження молодіжних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стартапів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прикладі українсько-американського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вечурного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фонду 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Phoenix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09084" y="63963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41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ec.nure.ua/wp-content/uploads/2018/12/img_65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50" y="2232676"/>
            <a:ext cx="272415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nure.ua/wp-content/uploads/img_65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50" y="217261"/>
            <a:ext cx="272415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nure.ua/wp-content/uploads/img_65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614" y="4248091"/>
            <a:ext cx="2728913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84527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ПОПУЛЯРИЗАЦІЯ </a:t>
            </a:r>
            <a:r>
              <a:rPr lang="uk-UA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МІЖНАРОДНОЇ АСОЦІАЦІЇ ВИПУСКНИКІВ УНІВЕРСИТЕТУ РАДІОЕЛЕКТРОНІКИ 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074" y="2185761"/>
            <a:ext cx="8541657" cy="2618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підтримка університетської стратегії.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Організатор: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Хрустальов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РМУ: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Печерська А., Ткачов В.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грудня 2018 р.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</a:p>
          <a:p>
            <a:pPr algn="just">
              <a:lnSpc>
                <a:spcPct val="114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+ 2 члени Асоціації з когорти молодих учених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09084" y="63963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8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4013" y="1518249"/>
            <a:ext cx="841938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наукове товариство молодих учених (НТМУ) ХНУРЕ є органом громадського самоврядування наукової молоді ХНУРЕ;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НТМУ діє згідно з законами України «Про вищу освіту» та «Про наукову та науково-технічну діяльність», Статутом Університету та Положенням про НТМУ;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період між конференціями членів НТМУ керівним органом НТМУ є Рада молодих учених (РМУ). До складу РМУ входять: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олови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секцій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НТМУ та їх заступники;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секції НТМУ створюються на факультетах. Мінімальна кількість членів секції 5 осіб;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 Університету не має права втручатися в діяльність НТМУ, крім випадків, коли така діяльність суперечить законодавству, Статуту чи завдає шкоди інтересам Університету;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фінансовою основою діяльності НТМУ є кошти, визначені Вченою радою Університету;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НТМУ може бути достроково припинена у випадку прийняття рішення про ліквідацію НТМУ на Конференції НТМУ, або на Конференції трудового колективу Університету.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3480" y="181156"/>
            <a:ext cx="7913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ДЕЯКІ БАЗОВІ ПОЛОЖЕННЯ</a:t>
            </a:r>
          </a:p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(відповідно до Положення про НТМУ ХНУРЕ, прийнятого Конференцією трудового колективу ХНУРЕ від 12.04.2016 року)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26194" y="636572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50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0"/>
            <a:ext cx="8514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ЗАСІДАННЯ РАДИ МОЛОДИХ ВЧЕНИХ ПРИ ХАРКІВСЬКІЙ ОБЛАСНІЙ ДЕРЖАВНІЙ АДМІНІСТРАЦІЇ </a:t>
            </a:r>
            <a:r>
              <a:rPr lang="uk-UA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ПРИУРОЧЕНОМУ</a:t>
            </a:r>
            <a:r>
              <a:rPr lang="ru-RU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ВСЕСВІТНЬОГО ДНЯ НАУКИ</a:t>
            </a:r>
            <a:r>
              <a:rPr lang="ru-RU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ЗАСНУВАННЯ АЛЕЇ НАУКИ </a:t>
            </a:r>
            <a:r>
              <a:rPr lang="ru-RU" sz="2400" b="1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400" b="1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ХАРКІВСЬКОМУ НАЦІОНАЛЬНОМУ АГРАРНОМУ УНІВЕРСИТЕТІ ІМЕНІ </a:t>
            </a:r>
            <a:r>
              <a:rPr lang="uk-UA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В.В.ДОКУЧАЄВА</a:t>
            </a:r>
            <a:endParaRPr lang="uk-UA" sz="2400" b="1" dirty="0">
              <a:solidFill>
                <a:srgbClr val="1D21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155" y="3412506"/>
            <a:ext cx="77579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популяризація Університету.</a:t>
            </a:r>
          </a:p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Рада молодих вчених при Харківській обласній державній адміністрації </a:t>
            </a:r>
          </a:p>
          <a:p>
            <a:pPr algn="just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РМУ: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Данилов А. Д.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листопада 2018 р.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729" y="0"/>
            <a:ext cx="3577272" cy="371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729" y="3949894"/>
            <a:ext cx="3577272" cy="194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709084" y="63963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77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544" y="1134353"/>
            <a:ext cx="973913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кращими молодими науково-педагогічними працівниками Університету, за версією порталу TRUST, визнано 5 молодих викладачів, з яких 2 членів РМУ (Печерська А. та Ткачов В.);</a:t>
            </a:r>
          </a:p>
          <a:p>
            <a:pPr marL="342900" indent="-342900" algn="just">
              <a:buFontTx/>
              <a:buChar char="-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 РМУ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Ткачов В.) взяв участь у роботі Конференції молодих учених Північно-східного  наукового центру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 РМУ (Ткачов В.) взяв участь у Диктанті Національної Єдності;</a:t>
            </a:r>
          </a:p>
          <a:p>
            <a:pPr marL="342900" indent="-342900" algn="just">
              <a:buFontTx/>
              <a:buChar char="-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РМУ (Печерська 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підготувала 5 призерів студентських олімпіад;</a:t>
            </a:r>
          </a:p>
          <a:p>
            <a:pPr marL="342900" indent="-342900" algn="just">
              <a:buFontTx/>
              <a:buChar char="-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РМУ (Печерська А., Ткачов В.) взяли участь у обговоренні співпраці ХНУРЕ та Харківської обласної бібліотеки для юнацтва;</a:t>
            </a:r>
          </a:p>
          <a:p>
            <a:pPr marL="342900" indent="-342900" algn="just">
              <a:buFontTx/>
              <a:buChar char="-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 РМУ (Ткачов В.) є співатором навчального посібника для іноземних студентів «Принципи побудови та функціонування комп’ютерних мереж»;</a:t>
            </a:r>
          </a:p>
          <a:p>
            <a:pPr marL="342900" indent="-342900" algn="just">
              <a:buFontTx/>
              <a:buChar char="-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 НТМУ (Панасовська Ю.В.) відвідала відкритий семінар-тренінг «Можливості програми Erasmus+ для студентів та молоді» з метою підготовки до подання робіт на міжнародні програми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 РМУ (Ткачов В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є членом організаційного комітету міжнародної конференції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CSITIC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РМУ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(Волотка В.,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Ткачов В.)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взяли участь у презентації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Молодіжного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StartUp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ХАІ»;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РМУ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беруть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ктивну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дверей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ХНУРЕ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5771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 ЗАХОДИ ЗА УЧАСТЮ ЧЛЕНІВ РАДИ МОЛОДИХ УЧЕНИХ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Downloads\FB_IMG_15455596743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76217" y="3387027"/>
            <a:ext cx="1912219" cy="1325274"/>
          </a:xfrm>
          <a:prstGeom prst="rect">
            <a:avLst/>
          </a:prstGeom>
          <a:noFill/>
        </p:spPr>
      </p:pic>
      <p:pic>
        <p:nvPicPr>
          <p:cNvPr id="5" name="Picture 3" descr="F:\Downloads\FB_IMG_15455596570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76217" y="1786724"/>
            <a:ext cx="1912220" cy="1272157"/>
          </a:xfrm>
          <a:prstGeom prst="rect">
            <a:avLst/>
          </a:prstGeom>
          <a:noFill/>
        </p:spPr>
      </p:pic>
      <p:pic>
        <p:nvPicPr>
          <p:cNvPr id="6" name="Picture 4" descr="F:\Downloads\FB_IMG_15455596253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76218" y="183766"/>
            <a:ext cx="1912219" cy="127481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2655" y="5040447"/>
            <a:ext cx="1915781" cy="13302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09084" y="63963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72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16" y="1032678"/>
            <a:ext cx="837427" cy="9927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64191" y="120134"/>
            <a:ext cx="555543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 РАДИ МОЛОДИХ УЧЕНИХ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(відповідно до результатів виборів від 05.06.2018 р.)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26" y="2166702"/>
            <a:ext cx="838317" cy="990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29" y="3268226"/>
            <a:ext cx="838317" cy="990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7774" y="943271"/>
            <a:ext cx="19505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ДАНИЛОВ</a:t>
            </a:r>
          </a:p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Андрій Дмитрович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викладач каф. СІ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РМУ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секції ф-ту ІТМ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6233" y="2074847"/>
            <a:ext cx="239834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ТКАЧОВ</a:t>
            </a:r>
          </a:p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Віталій Миколайович</a:t>
            </a:r>
          </a:p>
          <a:p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.т.н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ст. викладач каф. ЕОМ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Заступник Голови РМУ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секції ф-ту КІУ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4021" y="3179175"/>
            <a:ext cx="222112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ПЕЧЕРСЬКА</a:t>
            </a:r>
          </a:p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Іванівна</a:t>
            </a:r>
          </a:p>
          <a:p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.т.н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кафедри ІУС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 РМУ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секції ф-ту КН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29" y="4365698"/>
            <a:ext cx="838317" cy="9907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41252" y="4293053"/>
            <a:ext cx="181947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ВОЛОТКА</a:t>
            </a:r>
          </a:p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Вадим Сергійович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асистент кафедри ІКІ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РМУ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секції ф-ту ІК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29" y="5496336"/>
            <a:ext cx="838317" cy="9907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59297" y="5406930"/>
            <a:ext cx="216501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БАБИЧЕНКО</a:t>
            </a:r>
          </a:p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Оксана Юріївна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викладач каф. МЕЕПП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РМУ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секції ф-ту ЕЛБІ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3757" y="5491318"/>
            <a:ext cx="838317" cy="99073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56253" y="5453288"/>
            <a:ext cx="243791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ПЯТАЙКІНА</a:t>
            </a:r>
          </a:p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Марія Ігорівна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асистент каф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МЕЕПП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РМУ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Заст. Голови секції ф-ту ЕЛБІ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3757" y="3234260"/>
            <a:ext cx="838317" cy="99073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56253" y="3179175"/>
            <a:ext cx="22976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ДОБРОРОДНЯ</a:t>
            </a:r>
          </a:p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Ганна Сергіївна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нженер І кат. каф. ІУС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РМУ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Заст. Голови секції ф-ту КН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3758" y="1032678"/>
            <a:ext cx="838317" cy="99073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056256" y="953482"/>
            <a:ext cx="242015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</a:p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Владислава Олександрівна</a:t>
            </a:r>
          </a:p>
          <a:p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к.пед.н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асистент каф. СІ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РМУ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Заст. Голови секції ф-ту ІТМ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3757" y="4337847"/>
            <a:ext cx="838317" cy="99073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036101" y="4276291"/>
            <a:ext cx="222708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ЧАКРЯН</a:t>
            </a:r>
          </a:p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Вадим </a:t>
            </a:r>
            <a:r>
              <a:rPr lang="uk-UA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Хазарович</a:t>
            </a:r>
            <a:endParaRPr lang="uk-UA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к.т.н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асистент каф. ІКІ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РМУ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Заст. Голови секції ф-ту ІК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3757" y="2128066"/>
            <a:ext cx="838317" cy="99073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056255" y="2058779"/>
            <a:ext cx="235372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БЕДЕНКО</a:t>
            </a:r>
          </a:p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Дмитро Олександрович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аспірант каф. ЕОМ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РМУ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Заст. Голови секції ф-ту КІУ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826194" y="636572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24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3249" y="188275"/>
            <a:ext cx="81260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 КОНТИНГЕНТУ МОЛОДИХ УЧЕНИХ ХНУРЕ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(відповідно до отриманої інформації від кафедр на 30.01.2019)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6927" y="1896176"/>
            <a:ext cx="690406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молодих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учених: 267 осіб,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них:</a:t>
            </a:r>
          </a:p>
          <a:p>
            <a:pPr marL="285750" indent="-285750">
              <a:buFontTx/>
              <a:buChar char="-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доктори наук: 3;</a:t>
            </a:r>
          </a:p>
          <a:p>
            <a:pPr marL="285750" indent="-285750">
              <a:buFontTx/>
              <a:buChar char="-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кандидати наук: 51;</a:t>
            </a:r>
          </a:p>
          <a:p>
            <a:pPr marL="285750" indent="-285750">
              <a:buFontTx/>
              <a:buChar char="-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аспіранти: 159;</a:t>
            </a:r>
          </a:p>
          <a:p>
            <a:pPr marL="285750" indent="-285750">
              <a:buFontTx/>
              <a:buChar char="-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докторанти: 4;</a:t>
            </a:r>
          </a:p>
          <a:p>
            <a:pPr marL="285750" indent="-285750">
              <a:buFontTx/>
              <a:buChar char="-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ступеня, не включаючи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аспірантів: 50.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26194" y="636572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13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37829478"/>
              </p:ext>
            </p:extLst>
          </p:nvPr>
        </p:nvGraphicFramePr>
        <p:xfrm>
          <a:off x="786521" y="1381516"/>
          <a:ext cx="9586204" cy="5105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43197" y="188275"/>
            <a:ext cx="734617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 МОЛОДИХ УЧЕНИХ ПО КАФЕДРАМ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(відповідно до отриманої інформації від кафедр на 30.01.2019)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26194" y="636572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2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61051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НАУКОВОЇ РОБОТИ МОЛОДИХ УЧЕНИХ ХНУРЕ</a:t>
            </a:r>
          </a:p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(відповідно до отриманої інформації від кафедр на 30.01.2019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891093"/>
              </p:ext>
            </p:extLst>
          </p:nvPr>
        </p:nvGraphicFramePr>
        <p:xfrm>
          <a:off x="356534" y="1144972"/>
          <a:ext cx="9606014" cy="522075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66153">
                  <a:extLst>
                    <a:ext uri="{9D8B030D-6E8A-4147-A177-3AD203B41FA5}">
                      <a16:colId xmlns:a16="http://schemas.microsoft.com/office/drawing/2014/main" val="992225339"/>
                    </a:ext>
                  </a:extLst>
                </a:gridCol>
                <a:gridCol w="7862350">
                  <a:extLst>
                    <a:ext uri="{9D8B030D-6E8A-4147-A177-3AD203B41FA5}">
                      <a16:colId xmlns:a16="http://schemas.microsoft.com/office/drawing/2014/main" val="1511666841"/>
                    </a:ext>
                  </a:extLst>
                </a:gridCol>
                <a:gridCol w="1177511">
                  <a:extLst>
                    <a:ext uri="{9D8B030D-6E8A-4147-A177-3AD203B41FA5}">
                      <a16:colId xmlns:a16="http://schemas.microsoft.com/office/drawing/2014/main" val="3368877433"/>
                    </a:ext>
                  </a:extLst>
                </a:gridCol>
              </a:tblGrid>
              <a:tr h="426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 показника наукової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 науково-технічної діяльності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закладу </a:t>
                      </a: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вищої освіти/наукової установи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Показники</a:t>
                      </a:r>
                      <a:endParaRPr lang="uk-UA" sz="14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253986429"/>
                  </a:ext>
                </a:extLst>
              </a:tr>
              <a:tr h="153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науковців, що отримували премії, з них: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4049020509"/>
                  </a:ext>
                </a:extLst>
              </a:tr>
              <a:tr h="4142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– премії Верховної Ради України найталановитішим молодим ученим в галузі фундаментальних і прикладних досліджень науково-технічних розробок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2418546730"/>
                  </a:ext>
                </a:extLst>
              </a:tr>
              <a:tr h="256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– стипендії Кабінету Міністрів України для молодих учених</a:t>
                      </a:r>
                      <a:endParaRPr lang="uk-UA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1819921254"/>
                  </a:ext>
                </a:extLst>
              </a:tr>
              <a:tr h="153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наукових праць, за участю молодих вчених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</a:t>
                      </a:r>
                      <a:endParaRPr lang="uk-U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69893868"/>
                  </a:ext>
                </a:extLst>
              </a:tr>
              <a:tr h="153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Опубліковано монографій, з них: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uk-UA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2901943508"/>
                  </a:ext>
                </a:extLst>
              </a:tr>
              <a:tr h="153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	– за кордоном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4016536138"/>
                  </a:ext>
                </a:extLst>
              </a:tr>
              <a:tr h="153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Опубліковано підручників, навчальних посібників</a:t>
                      </a:r>
                      <a:endParaRPr lang="uk-UA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uk-U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957007381"/>
                  </a:ext>
                </a:extLst>
              </a:tr>
              <a:tr h="153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публікацій (статей), усього одиниць, з них:</a:t>
                      </a:r>
                      <a:endParaRPr lang="uk-UA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  <a:endParaRPr lang="uk-U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649868142"/>
                  </a:ext>
                </a:extLst>
              </a:tr>
              <a:tr h="256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	– статей у зарубіжних виданнях, в тому числі:</a:t>
                      </a:r>
                      <a:endParaRPr lang="uk-UA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uk-U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869580866"/>
                  </a:ext>
                </a:extLst>
              </a:tr>
              <a:tr h="2562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5.1.1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	– у міжнародній науковометричній базі даних Scopus</a:t>
                      </a:r>
                      <a:endParaRPr lang="uk-UA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uk-U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4239649326"/>
                  </a:ext>
                </a:extLst>
              </a:tr>
              <a:tr h="1537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5.1.2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	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uk-UA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eb of Science</a:t>
                      </a:r>
                      <a:endParaRPr lang="uk-UA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uk-U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3363460842"/>
                  </a:ext>
                </a:extLst>
              </a:tr>
              <a:tr h="1537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5.1.3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	для соціо-гуманітарних наук Copernicus</a:t>
                      </a:r>
                      <a:endParaRPr lang="uk-UA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uk-U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3795357291"/>
                  </a:ext>
                </a:extLst>
              </a:tr>
              <a:tr h="2761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цитувань у виданнях, що входять до науково-метричних баз даних Scopus</a:t>
                      </a:r>
                      <a:endParaRPr lang="uk-UA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  <a:endParaRPr lang="uk-U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1851317895"/>
                  </a:ext>
                </a:extLst>
              </a:tr>
              <a:tr h="1537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6.2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	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uk-UA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eb of 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uk-UA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cience</a:t>
                      </a:r>
                      <a:endParaRPr lang="uk-UA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uk-U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3490008410"/>
                  </a:ext>
                </a:extLst>
              </a:tr>
              <a:tr h="2761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6.3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для соціо-гуманітарних наук Copernicus</a:t>
                      </a:r>
                      <a:endParaRPr lang="uk-UA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2305406179"/>
                  </a:ext>
                </a:extLst>
              </a:tr>
              <a:tr h="2761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Подано проектів наукових робіт та науково-технічних (експериментальних) розробок на конкурс молодих учених, з них: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87170503"/>
                  </a:ext>
                </a:extLst>
              </a:tr>
              <a:tr h="256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7.1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	– кількість проектів, що стали переможцями</a:t>
                      </a:r>
                      <a:endParaRPr lang="uk-U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/>
                </a:tc>
                <a:extLst>
                  <a:ext uri="{0D108BD9-81ED-4DB2-BD59-A6C34878D82A}">
                    <a16:rowId xmlns:a16="http://schemas.microsoft.com/office/drawing/2014/main" val="308245737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826194" y="636572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2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806" y="0"/>
            <a:ext cx="883690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МОЛОДИХ УЧЕНИХ ХНУРЕ У ВИКОНАННІ НДР</a:t>
            </a:r>
          </a:p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(відповідно до отриманої інформації від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НІАВ за 2018 рік)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290400"/>
              </p:ext>
            </p:extLst>
          </p:nvPr>
        </p:nvGraphicFramePr>
        <p:xfrm>
          <a:off x="1095712" y="738664"/>
          <a:ext cx="8128000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1583887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0330007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П.І.Б.</a:t>
                      </a:r>
                      <a:endParaRPr lang="uk-UA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Підрозділ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86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Бойко О.О. </a:t>
                      </a:r>
                      <a:endParaRPr lang="uk-UA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ПНДЛ АСУ </a:t>
                      </a:r>
                      <a:endParaRPr lang="uk-U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035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Винокурова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О.А.</a:t>
                      </a:r>
                      <a:endParaRPr lang="uk-UA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ПНДЛ АСУ </a:t>
                      </a:r>
                      <a:endParaRPr lang="uk-U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509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Долотов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А.І.</a:t>
                      </a:r>
                      <a:endParaRPr lang="uk-UA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ПНДЛ АСУ </a:t>
                      </a:r>
                      <a:endParaRPr lang="uk-U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327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Екезлі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А.І.</a:t>
                      </a:r>
                      <a:endParaRPr lang="uk-UA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ФОЕТ</a:t>
                      </a:r>
                      <a:endParaRPr lang="uk-U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985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Ємельянов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І.В. </a:t>
                      </a:r>
                      <a:endParaRPr lang="uk-UA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АПОТ</a:t>
                      </a:r>
                      <a:endParaRPr lang="uk-U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512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Ковшар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В.О.</a:t>
                      </a:r>
                      <a:endParaRPr lang="uk-UA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НДЦ ІІРЕСТ</a:t>
                      </a:r>
                      <a:endParaRPr lang="uk-U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1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Мустецова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О.В. </a:t>
                      </a:r>
                      <a:endParaRPr lang="uk-UA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БМІ</a:t>
                      </a:r>
                      <a:endParaRPr lang="uk-U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735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Печерська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А.І. </a:t>
                      </a:r>
                      <a:endParaRPr lang="uk-UA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ІУС</a:t>
                      </a:r>
                      <a:endParaRPr lang="uk-U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634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Путятіна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О.Є. </a:t>
                      </a:r>
                      <a:endParaRPr lang="uk-UA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ІУС</a:t>
                      </a:r>
                      <a:endParaRPr lang="uk-U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478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Поліщук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О.В. </a:t>
                      </a:r>
                      <a:endParaRPr lang="uk-UA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МЕЕПП</a:t>
                      </a:r>
                      <a:endParaRPr lang="uk-U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078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Ткачов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В.М. </a:t>
                      </a:r>
                      <a:endParaRPr lang="uk-UA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ЕОМ</a:t>
                      </a:r>
                      <a:endParaRPr lang="uk-U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451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Тинянко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І.І. </a:t>
                      </a:r>
                      <a:endParaRPr lang="uk-UA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ФОЕТ</a:t>
                      </a:r>
                      <a:endParaRPr lang="uk-U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391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Худов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В.Г.</a:t>
                      </a:r>
                      <a:endParaRPr lang="uk-UA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БІТ</a:t>
                      </a:r>
                      <a:endParaRPr lang="uk-U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430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Чепелєв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Ю.О.</a:t>
                      </a:r>
                      <a:endParaRPr lang="uk-UA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ФОЕТ</a:t>
                      </a:r>
                      <a:endParaRPr lang="uk-U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41837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826194" y="636572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2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1776" y="2829827"/>
            <a:ext cx="9240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ОРГАНІЗАЦІЙНІ ЗАХОДИ,  В ЯКИХ ВЗЯЛИ УЧАСТЬ ЧЛЕНИ РАДИ МОЛОДИХ УЧЕНИХ та НАУКОВОГО ТОВАРИСТВА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26194" y="636572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9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Ð¡Ð²ÑÑÐ»Ð¸Ð½Ð° Ð²ÑÐ´ ÐÐ°ÑÐ¸Ð»ÑÑ Ð Ð¾ÑÑÐ¸ÑÐ¸Ð½Ð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63" y="3763572"/>
            <a:ext cx="2830285" cy="188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"/>
            <a:ext cx="9361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РЕГІОНАЛЬНОМУ ФОРУМІ "ПРАВОВЛАДДЯ І СУСПІЛЬСТВО"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Ð¡Ð²ÑÑÐ»Ð¸Ð½Ð° Ð²ÑÐ´ ÐÐ°ÑÐ¸Ð»ÑÑ Ð Ð¾ÑÑÐ¸ÑÐ¸Ð½Ð°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26" y="0"/>
            <a:ext cx="2830974" cy="188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138" y="1612342"/>
            <a:ext cx="9124750" cy="430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підвищення обізнаності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судоустрою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судочинства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суміжних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Россіхін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РМУ: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Печерська А., Ткачов В.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лютого 2018 р.</a:t>
            </a:r>
          </a:p>
          <a:p>
            <a:pPr algn="just">
              <a:lnSpc>
                <a:spcPct val="114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</a:p>
          <a:p>
            <a:pPr marL="285750" indent="-285750" algn="just">
              <a:lnSpc>
                <a:spcPct val="114000"/>
              </a:lnSpc>
              <a:buFontTx/>
              <a:buChar char="-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 важливої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тематичної інформації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 особливостей правової діяльності органів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місцевого самоврядування, місцевих органів виконавчої влади, правопорядку, громадянського суспільства, місцевого бізнесу та медіа.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26194" y="636572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Ð¡Ð²ÑÑÐ»Ð¸Ð½Ð° Ð²ÑÐ´ ÐÐ°ÑÐ¸Ð»ÑÑ Ð Ð¾ÑÑÐ¸ÑÐ¸Ð½Ð°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26" y="2050711"/>
            <a:ext cx="2803722" cy="157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4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1201</TotalTime>
  <Words>1698</Words>
  <Application>Microsoft Office PowerPoint</Application>
  <PresentationFormat>Широкоэкранный</PresentationFormat>
  <Paragraphs>290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 Ткачёв</dc:creator>
  <cp:lastModifiedBy>Виталий Ткачёв</cp:lastModifiedBy>
  <cp:revision>54</cp:revision>
  <dcterms:created xsi:type="dcterms:W3CDTF">2019-01-28T14:32:28Z</dcterms:created>
  <dcterms:modified xsi:type="dcterms:W3CDTF">2019-02-01T19:14:22Z</dcterms:modified>
</cp:coreProperties>
</file>