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53" r:id="rId2"/>
    <p:sldMasterId id="2147483797" r:id="rId3"/>
  </p:sldMasterIdLst>
  <p:notesMasterIdLst>
    <p:notesMasterId r:id="rId13"/>
  </p:notesMasterIdLst>
  <p:handoutMasterIdLst>
    <p:handoutMasterId r:id="rId14"/>
  </p:handoutMasterIdLst>
  <p:sldIdLst>
    <p:sldId id="792" r:id="rId4"/>
    <p:sldId id="790" r:id="rId5"/>
    <p:sldId id="803" r:id="rId6"/>
    <p:sldId id="799" r:id="rId7"/>
    <p:sldId id="794" r:id="rId8"/>
    <p:sldId id="793" r:id="rId9"/>
    <p:sldId id="802" r:id="rId10"/>
    <p:sldId id="800" r:id="rId11"/>
    <p:sldId id="798" r:id="rId12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792"/>
            <p14:sldId id="790"/>
            <p14:sldId id="803"/>
            <p14:sldId id="799"/>
            <p14:sldId id="794"/>
            <p14:sldId id="793"/>
            <p14:sldId id="802"/>
            <p14:sldId id="800"/>
            <p14:sldId id="7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232"/>
    <a:srgbClr val="DC365B"/>
    <a:srgbClr val="CBCBCA"/>
    <a:srgbClr val="292D38"/>
    <a:srgbClr val="414651"/>
    <a:srgbClr val="F1F2F2"/>
    <a:srgbClr val="CBCBC9"/>
    <a:srgbClr val="222A35"/>
    <a:srgbClr val="333A44"/>
    <a:srgbClr val="45B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94848" autoAdjust="0"/>
  </p:normalViewPr>
  <p:slideViewPr>
    <p:cSldViewPr>
      <p:cViewPr varScale="1">
        <p:scale>
          <a:sx n="125" d="100"/>
          <a:sy n="125" d="100"/>
        </p:scale>
        <p:origin x="132" y="90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1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2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0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8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136B76-E255-4CC1-84B3-DB7279227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6D887F-C9AB-426A-A5C8-33A941A4AF6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251E51A-1874-4DDE-B93C-74C28365E5B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7525606-DBE0-4F82-B648-F946AD35682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F600A2E7-554A-49F7-B774-D3EECDD7CDE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C4AB493B-5268-4D2C-87A4-208D2D3BE33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B5115B-B254-4EF0-A9DA-5547816FD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C81594-D14D-4B01-B041-F49E2FD5E1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34219B5-DFA3-43F2-8C08-FC13A0B128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06F6042F-C838-41FA-937E-9A918923DB1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84787CE-0F06-4333-A55B-CA1886ED56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68EAFD4-FBC7-43E4-B42F-8116B3CCED5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2E49280-C724-4F3D-BF4F-057B5FBA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61A60C-3AF9-4E35-88B6-D4D418CA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664562-8B5C-4412-BD29-5F3F9F6D663C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34F71AEF-C50A-46C0-8058-5A9D90A18D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7541977-60C1-49E5-BDBB-51746041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C6990F3-97BB-446B-939B-ADE02116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9EF38B5-7EE3-4B83-901A-3CFC9AA4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9924383-696E-4743-8DDE-479092B9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0BD6040-2403-444E-A327-F857C7AC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2D91279-8E26-48F1-8665-209728D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83AA6FB-DAF2-40A0-82C3-5F721649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F50A42-4F3E-47F7-83AC-8FF0BA03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1A0FED-D303-446E-8639-FD86B1DF9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id="{34F71AEF-C50A-46C0-8058-5A9D90A18D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7541977-60C1-49E5-BDBB-517460413EE5}"/>
              </a:ext>
            </a:extLst>
          </p:cNvPr>
          <p:cNvSpPr>
            <a:spLocks/>
          </p:cNvSpPr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C6990F3-97BB-446B-939B-ADE02116C489}"/>
              </a:ext>
            </a:extLst>
          </p:cNvPr>
          <p:cNvSpPr>
            <a:spLocks/>
          </p:cNvSpPr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9EF38B5-7EE3-4B83-901A-3CFC9AA43184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9924383-696E-4743-8DDE-479092B95FFD}"/>
              </a:ext>
            </a:extLst>
          </p:cNvPr>
          <p:cNvSpPr>
            <a:spLocks/>
          </p:cNvSpPr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60BD6040-2403-444E-A327-F857C7AC5D9B}"/>
              </a:ext>
            </a:extLst>
          </p:cNvPr>
          <p:cNvSpPr>
            <a:spLocks/>
          </p:cNvSpPr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92D91279-8E26-48F1-8665-209728DDB359}"/>
              </a:ext>
            </a:extLst>
          </p:cNvPr>
          <p:cNvSpPr>
            <a:spLocks/>
          </p:cNvSpPr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883AA6FB-DAF2-40A0-82C3-5F7216493ABF}"/>
              </a:ext>
            </a:extLst>
          </p:cNvPr>
          <p:cNvSpPr>
            <a:spLocks/>
          </p:cNvSpPr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683791-B08D-4D22-BC4D-C4A4801F3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22D83D-C3DE-4EFB-B111-61AC936BAD5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2CA5DE5-A6BA-4645-82E4-DB5C7A66C78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0783D60-3387-4877-A7CC-9B93E6BC8E4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169352-7AF5-47A9-A98C-3074E5D17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9D64DA-4DA2-4225-8B77-FAD5D365B0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12181FB-3D8C-4353-9E65-13EFD3532D4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4592E37-7D59-48AC-91D1-5F4FF210F19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B7339E0-122E-4CDF-A79B-4E777801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833EEDD-44FF-412E-B0DC-8B3969D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0FB5D8E-C878-4339-8FB9-DBBA4093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8CCD19-CC46-4A36-B1B3-4E303352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9D66CB-28A2-41A1-9FAF-86A65BA72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89AB9-4689-4928-BE61-6005616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F296A3-464B-4D34-A303-3FBD62B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1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1" r:id="rId2"/>
    <p:sldLayoutId id="2147483792" r:id="rId3"/>
    <p:sldLayoutId id="2147483793" r:id="rId4"/>
    <p:sldLayoutId id="2147483777" r:id="rId5"/>
    <p:sldLayoutId id="2147483794" r:id="rId6"/>
    <p:sldLayoutId id="2147483796" r:id="rId7"/>
    <p:sldLayoutId id="2147483795" r:id="rId8"/>
    <p:sldLayoutId id="2147483781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018909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1%82%D0%B0%D0%B6%D1%83%D0%B2%D0%B0%D0%BD%D0%BD%D1%8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mpusleague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ure-it.academ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007768" y="1772816"/>
            <a:ext cx="4139952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Неформальна </a:t>
            </a:r>
            <a:r>
              <a:rPr lang="ru-RU" dirty="0" err="1" smtClean="0"/>
              <a:t>осв</a:t>
            </a:r>
            <a:r>
              <a:rPr lang="uk-UA" dirty="0" smtClean="0"/>
              <a:t>іта у ХНУРЕ</a:t>
            </a:r>
            <a:br>
              <a:rPr lang="uk-UA" dirty="0" smtClean="0"/>
            </a:br>
            <a:r>
              <a:rPr lang="en-US" dirty="0" smtClean="0"/>
              <a:t> </a:t>
            </a:r>
            <a:r>
              <a:rPr lang="uk-UA" dirty="0" smtClean="0">
                <a:solidFill>
                  <a:schemeClr val="accent2"/>
                </a:solidFill>
              </a:rPr>
              <a:t>досвід та перспективи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76470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0056" y="365124"/>
            <a:ext cx="5400600" cy="3567931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Неформальна </a:t>
            </a:r>
            <a:r>
              <a:rPr lang="ru-RU" sz="3600" dirty="0" err="1"/>
              <a:t>освіта</a:t>
            </a:r>
            <a:r>
              <a:rPr lang="ru-RU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(</a:t>
            </a:r>
            <a:r>
              <a:rPr lang="en-US" sz="3600" dirty="0"/>
              <a:t>n</a:t>
            </a:r>
            <a:r>
              <a:rPr lang="en-US" sz="3600" dirty="0" smtClean="0"/>
              <a:t>on-formal </a:t>
            </a:r>
            <a:r>
              <a:rPr lang="en-US" sz="3600" dirty="0"/>
              <a:t>education) — </a:t>
            </a:r>
            <a:r>
              <a:rPr lang="ru-RU" sz="3600" dirty="0" err="1"/>
              <a:t>освіта</a:t>
            </a:r>
            <a:r>
              <a:rPr lang="ru-RU" sz="3600" dirty="0"/>
              <a:t>, яка </a:t>
            </a:r>
            <a:r>
              <a:rPr lang="ru-RU" sz="3600" dirty="0" smtClean="0"/>
              <a:t>є</a:t>
            </a:r>
            <a:r>
              <a:rPr lang="en-US" sz="3600" dirty="0" smtClean="0"/>
              <a:t> </a:t>
            </a:r>
            <a:r>
              <a:rPr lang="ru-RU" sz="3600" dirty="0" err="1"/>
              <a:t>доповненням</a:t>
            </a:r>
            <a:r>
              <a:rPr lang="ru-RU" sz="3600" dirty="0"/>
              <a:t> та / </a:t>
            </a:r>
            <a:r>
              <a:rPr lang="ru-RU" sz="3600" dirty="0" err="1"/>
              <a:t>або</a:t>
            </a:r>
            <a:r>
              <a:rPr lang="ru-RU" sz="3600" dirty="0"/>
              <a:t> альтернативою </a:t>
            </a:r>
            <a:r>
              <a:rPr lang="ru-RU" sz="3600" dirty="0" err="1"/>
              <a:t>формальної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r>
              <a:rPr lang="ru-RU" sz="3600" dirty="0"/>
              <a:t> в </a:t>
            </a:r>
            <a:r>
              <a:rPr lang="ru-RU" sz="3600" dirty="0" err="1"/>
              <a:t>навчанні</a:t>
            </a:r>
            <a:r>
              <a:rPr lang="ru-RU" sz="3600" dirty="0"/>
              <a:t> </a:t>
            </a:r>
            <a:r>
              <a:rPr lang="ru-RU" sz="3600" dirty="0" err="1"/>
              <a:t>протягом</a:t>
            </a:r>
            <a:r>
              <a:rPr lang="ru-RU" sz="3600" dirty="0"/>
              <a:t> </a:t>
            </a:r>
            <a:r>
              <a:rPr lang="ru-RU" sz="3600" dirty="0" err="1"/>
              <a:t>усього</a:t>
            </a:r>
            <a:r>
              <a:rPr lang="ru-RU" sz="3600" dirty="0"/>
              <a:t> </a:t>
            </a:r>
            <a:r>
              <a:rPr lang="ru-RU" sz="3600" dirty="0" err="1"/>
              <a:t>життя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23792" y="4176414"/>
            <a:ext cx="7130008" cy="2362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неформальної</a:t>
            </a:r>
            <a:r>
              <a:rPr lang="ru-RU" dirty="0"/>
              <a:t> </a:t>
            </a:r>
            <a:r>
              <a:rPr lang="ru-RU" dirty="0" err="1" smtClean="0"/>
              <a:t>освіти</a:t>
            </a:r>
            <a:r>
              <a:rPr lang="uk-UA" dirty="0" smtClean="0"/>
              <a:t>:</a:t>
            </a:r>
          </a:p>
          <a:p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/</a:t>
            </a:r>
            <a:r>
              <a:rPr lang="ru-RU" dirty="0" err="1" smtClean="0"/>
              <a:t>тренінги</a:t>
            </a:r>
            <a:endParaRPr lang="ru-RU" dirty="0" smtClean="0"/>
          </a:p>
          <a:p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 smtClean="0"/>
              <a:t>освіта</a:t>
            </a:r>
            <a:endParaRPr lang="ru-RU" dirty="0" smtClean="0"/>
          </a:p>
          <a:p>
            <a:r>
              <a:rPr lang="ru-RU" dirty="0" smtClean="0"/>
              <a:t>Онлайн-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>
                <a:hlinkClick r:id="rId3"/>
              </a:rPr>
              <a:t>Професійні</a:t>
            </a:r>
            <a:r>
              <a:rPr lang="ru-RU" dirty="0">
                <a:hlinkClick r:id="rId3"/>
              </a:rPr>
              <a:t> </a:t>
            </a:r>
            <a:r>
              <a:rPr lang="ru-RU" dirty="0" err="1" smtClean="0">
                <a:hlinkClick r:id="rId3"/>
              </a:rPr>
              <a:t>стажування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C4340A0-6E22-46EB-9719-A7A2FA56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2</a:t>
            </a:fld>
            <a:endParaRPr lang="en-US"/>
          </a:p>
        </p:txBody>
      </p:sp>
      <p:sp>
        <p:nvSpPr>
          <p:cNvPr id="16" name="object 3"/>
          <p:cNvSpPr/>
          <p:nvPr/>
        </p:nvSpPr>
        <p:spPr>
          <a:xfrm>
            <a:off x="941715" y="908721"/>
            <a:ext cx="905813" cy="916904"/>
          </a:xfrm>
          <a:custGeom>
            <a:avLst/>
            <a:gdLst/>
            <a:ahLst/>
            <a:cxnLst/>
            <a:rect l="l" t="t" r="r" b="b"/>
            <a:pathLst>
              <a:path w="475614" h="475615">
                <a:moveTo>
                  <a:pt x="237655" y="0"/>
                </a:moveTo>
                <a:lnTo>
                  <a:pt x="189769" y="4829"/>
                </a:lnTo>
                <a:lnTo>
                  <a:pt x="145164" y="18681"/>
                </a:lnTo>
                <a:lnTo>
                  <a:pt x="104796" y="40598"/>
                </a:lnTo>
                <a:lnTo>
                  <a:pt x="69621" y="69624"/>
                </a:lnTo>
                <a:lnTo>
                  <a:pt x="40597" y="104802"/>
                </a:lnTo>
                <a:lnTo>
                  <a:pt x="18681" y="145175"/>
                </a:lnTo>
                <a:lnTo>
                  <a:pt x="4829" y="189786"/>
                </a:lnTo>
                <a:lnTo>
                  <a:pt x="0" y="237680"/>
                </a:lnTo>
                <a:lnTo>
                  <a:pt x="4829" y="285566"/>
                </a:lnTo>
                <a:lnTo>
                  <a:pt x="18681" y="330174"/>
                </a:lnTo>
                <a:lnTo>
                  <a:pt x="40597" y="370547"/>
                </a:lnTo>
                <a:lnTo>
                  <a:pt x="69621" y="405726"/>
                </a:lnTo>
                <a:lnTo>
                  <a:pt x="104796" y="434755"/>
                </a:lnTo>
                <a:lnTo>
                  <a:pt x="145164" y="456675"/>
                </a:lnTo>
                <a:lnTo>
                  <a:pt x="189769" y="470530"/>
                </a:lnTo>
                <a:lnTo>
                  <a:pt x="237655" y="475360"/>
                </a:lnTo>
                <a:lnTo>
                  <a:pt x="285559" y="470530"/>
                </a:lnTo>
                <a:lnTo>
                  <a:pt x="330176" y="456675"/>
                </a:lnTo>
                <a:lnTo>
                  <a:pt x="355151" y="443115"/>
                </a:lnTo>
                <a:lnTo>
                  <a:pt x="237655" y="443115"/>
                </a:lnTo>
                <a:lnTo>
                  <a:pt x="190545" y="437692"/>
                </a:lnTo>
                <a:lnTo>
                  <a:pt x="147303" y="422244"/>
                </a:lnTo>
                <a:lnTo>
                  <a:pt x="109159" y="398000"/>
                </a:lnTo>
                <a:lnTo>
                  <a:pt x="77346" y="366192"/>
                </a:lnTo>
                <a:lnTo>
                  <a:pt x="53097" y="328049"/>
                </a:lnTo>
                <a:lnTo>
                  <a:pt x="37644" y="284801"/>
                </a:lnTo>
                <a:lnTo>
                  <a:pt x="32219" y="237680"/>
                </a:lnTo>
                <a:lnTo>
                  <a:pt x="33355" y="216013"/>
                </a:lnTo>
                <a:lnTo>
                  <a:pt x="36679" y="195011"/>
                </a:lnTo>
                <a:lnTo>
                  <a:pt x="42062" y="174776"/>
                </a:lnTo>
                <a:lnTo>
                  <a:pt x="49377" y="155409"/>
                </a:lnTo>
                <a:lnTo>
                  <a:pt x="118200" y="155409"/>
                </a:lnTo>
                <a:lnTo>
                  <a:pt x="137807" y="121551"/>
                </a:lnTo>
                <a:lnTo>
                  <a:pt x="68249" y="121500"/>
                </a:lnTo>
                <a:lnTo>
                  <a:pt x="100436" y="84812"/>
                </a:lnTo>
                <a:lnTo>
                  <a:pt x="140450" y="56648"/>
                </a:lnTo>
                <a:lnTo>
                  <a:pt x="186716" y="38590"/>
                </a:lnTo>
                <a:lnTo>
                  <a:pt x="237655" y="32219"/>
                </a:lnTo>
                <a:lnTo>
                  <a:pt x="355115" y="32219"/>
                </a:lnTo>
                <a:lnTo>
                  <a:pt x="330176" y="18681"/>
                </a:lnTo>
                <a:lnTo>
                  <a:pt x="285559" y="4829"/>
                </a:lnTo>
                <a:lnTo>
                  <a:pt x="237655" y="0"/>
                </a:lnTo>
                <a:close/>
              </a:path>
              <a:path w="475614" h="475615">
                <a:moveTo>
                  <a:pt x="137807" y="121551"/>
                </a:moveTo>
                <a:lnTo>
                  <a:pt x="118237" y="155435"/>
                </a:lnTo>
                <a:lnTo>
                  <a:pt x="140616" y="186570"/>
                </a:lnTo>
                <a:lnTo>
                  <a:pt x="166357" y="222135"/>
                </a:lnTo>
                <a:lnTo>
                  <a:pt x="77431" y="346176"/>
                </a:lnTo>
                <a:lnTo>
                  <a:pt x="412102" y="346176"/>
                </a:lnTo>
                <a:lnTo>
                  <a:pt x="379901" y="385883"/>
                </a:lnTo>
                <a:lnTo>
                  <a:pt x="338889" y="416477"/>
                </a:lnTo>
                <a:lnTo>
                  <a:pt x="290872" y="436155"/>
                </a:lnTo>
                <a:lnTo>
                  <a:pt x="237655" y="443115"/>
                </a:lnTo>
                <a:lnTo>
                  <a:pt x="355151" y="443115"/>
                </a:lnTo>
                <a:lnTo>
                  <a:pt x="405725" y="405726"/>
                </a:lnTo>
                <a:lnTo>
                  <a:pt x="434746" y="370547"/>
                </a:lnTo>
                <a:lnTo>
                  <a:pt x="456659" y="330174"/>
                </a:lnTo>
                <a:lnTo>
                  <a:pt x="461477" y="314655"/>
                </a:lnTo>
                <a:lnTo>
                  <a:pt x="146481" y="314655"/>
                </a:lnTo>
                <a:lnTo>
                  <a:pt x="189458" y="253974"/>
                </a:lnTo>
                <a:lnTo>
                  <a:pt x="406175" y="253974"/>
                </a:lnTo>
                <a:lnTo>
                  <a:pt x="408604" y="250380"/>
                </a:lnTo>
                <a:lnTo>
                  <a:pt x="230327" y="250380"/>
                </a:lnTo>
                <a:lnTo>
                  <a:pt x="210997" y="223469"/>
                </a:lnTo>
                <a:lnTo>
                  <a:pt x="233425" y="191769"/>
                </a:lnTo>
                <a:lnTo>
                  <a:pt x="188150" y="191769"/>
                </a:lnTo>
                <a:lnTo>
                  <a:pt x="137807" y="121551"/>
                </a:lnTo>
                <a:close/>
              </a:path>
              <a:path w="475614" h="475615">
                <a:moveTo>
                  <a:pt x="355115" y="32219"/>
                </a:moveTo>
                <a:lnTo>
                  <a:pt x="237655" y="32219"/>
                </a:lnTo>
                <a:lnTo>
                  <a:pt x="284771" y="37646"/>
                </a:lnTo>
                <a:lnTo>
                  <a:pt x="328022" y="53102"/>
                </a:lnTo>
                <a:lnTo>
                  <a:pt x="366176" y="77356"/>
                </a:lnTo>
                <a:lnTo>
                  <a:pt x="397998" y="109174"/>
                </a:lnTo>
                <a:lnTo>
                  <a:pt x="422255" y="147323"/>
                </a:lnTo>
                <a:lnTo>
                  <a:pt x="437714" y="190569"/>
                </a:lnTo>
                <a:lnTo>
                  <a:pt x="443141" y="237680"/>
                </a:lnTo>
                <a:lnTo>
                  <a:pt x="442151" y="257819"/>
                </a:lnTo>
                <a:lnTo>
                  <a:pt x="439256" y="277421"/>
                </a:lnTo>
                <a:lnTo>
                  <a:pt x="434563" y="296391"/>
                </a:lnTo>
                <a:lnTo>
                  <a:pt x="428180" y="314629"/>
                </a:lnTo>
                <a:lnTo>
                  <a:pt x="146481" y="314655"/>
                </a:lnTo>
                <a:lnTo>
                  <a:pt x="461477" y="314655"/>
                </a:lnTo>
                <a:lnTo>
                  <a:pt x="470507" y="285566"/>
                </a:lnTo>
                <a:lnTo>
                  <a:pt x="475335" y="237680"/>
                </a:lnTo>
                <a:lnTo>
                  <a:pt x="470507" y="189786"/>
                </a:lnTo>
                <a:lnTo>
                  <a:pt x="456659" y="145175"/>
                </a:lnTo>
                <a:lnTo>
                  <a:pt x="434746" y="104802"/>
                </a:lnTo>
                <a:lnTo>
                  <a:pt x="405725" y="69624"/>
                </a:lnTo>
                <a:lnTo>
                  <a:pt x="370550" y="40598"/>
                </a:lnTo>
                <a:lnTo>
                  <a:pt x="355115" y="32219"/>
                </a:lnTo>
                <a:close/>
              </a:path>
              <a:path w="475614" h="475615">
                <a:moveTo>
                  <a:pt x="406175" y="253974"/>
                </a:moveTo>
                <a:lnTo>
                  <a:pt x="189458" y="253974"/>
                </a:lnTo>
                <a:lnTo>
                  <a:pt x="209270" y="281431"/>
                </a:lnTo>
                <a:lnTo>
                  <a:pt x="353377" y="280987"/>
                </a:lnTo>
                <a:lnTo>
                  <a:pt x="379791" y="275620"/>
                </a:lnTo>
                <a:lnTo>
                  <a:pt x="401424" y="261005"/>
                </a:lnTo>
                <a:lnTo>
                  <a:pt x="406175" y="253974"/>
                </a:lnTo>
                <a:close/>
              </a:path>
              <a:path w="475614" h="475615">
                <a:moveTo>
                  <a:pt x="408628" y="175577"/>
                </a:moveTo>
                <a:lnTo>
                  <a:pt x="351764" y="175577"/>
                </a:lnTo>
                <a:lnTo>
                  <a:pt x="366266" y="178532"/>
                </a:lnTo>
                <a:lnTo>
                  <a:pt x="378147" y="186570"/>
                </a:lnTo>
                <a:lnTo>
                  <a:pt x="386177" y="198450"/>
                </a:lnTo>
                <a:lnTo>
                  <a:pt x="389122" y="212953"/>
                </a:lnTo>
                <a:lnTo>
                  <a:pt x="386177" y="227486"/>
                </a:lnTo>
                <a:lnTo>
                  <a:pt x="378147" y="239387"/>
                </a:lnTo>
                <a:lnTo>
                  <a:pt x="366266" y="247427"/>
                </a:lnTo>
                <a:lnTo>
                  <a:pt x="351764" y="250380"/>
                </a:lnTo>
                <a:lnTo>
                  <a:pt x="408604" y="250380"/>
                </a:lnTo>
                <a:lnTo>
                  <a:pt x="416042" y="239373"/>
                </a:lnTo>
                <a:lnTo>
                  <a:pt x="421406" y="212928"/>
                </a:lnTo>
                <a:lnTo>
                  <a:pt x="416042" y="186553"/>
                </a:lnTo>
                <a:lnTo>
                  <a:pt x="408628" y="175577"/>
                </a:lnTo>
                <a:close/>
              </a:path>
              <a:path w="475614" h="475615">
                <a:moveTo>
                  <a:pt x="353377" y="144906"/>
                </a:moveTo>
                <a:lnTo>
                  <a:pt x="221754" y="144906"/>
                </a:lnTo>
                <a:lnTo>
                  <a:pt x="188150" y="191769"/>
                </a:lnTo>
                <a:lnTo>
                  <a:pt x="233425" y="191769"/>
                </a:lnTo>
                <a:lnTo>
                  <a:pt x="244881" y="175577"/>
                </a:lnTo>
                <a:lnTo>
                  <a:pt x="408628" y="175577"/>
                </a:lnTo>
                <a:lnTo>
                  <a:pt x="401424" y="164914"/>
                </a:lnTo>
                <a:lnTo>
                  <a:pt x="379791" y="150283"/>
                </a:lnTo>
                <a:lnTo>
                  <a:pt x="353377" y="144906"/>
                </a:lnTo>
                <a:close/>
              </a:path>
              <a:path w="475614" h="475615">
                <a:moveTo>
                  <a:pt x="118200" y="155409"/>
                </a:moveTo>
                <a:lnTo>
                  <a:pt x="49377" y="155409"/>
                </a:lnTo>
                <a:lnTo>
                  <a:pt x="118186" y="155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51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007768" y="321320"/>
            <a:ext cx="4896544" cy="4115792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ru-RU" dirty="0" err="1" smtClean="0"/>
              <a:t>проєкти</a:t>
            </a:r>
            <a:r>
              <a:rPr lang="ru-RU" dirty="0" smtClean="0"/>
              <a:t> неформально</a:t>
            </a:r>
            <a:r>
              <a:rPr lang="uk-UA" dirty="0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осв</a:t>
            </a:r>
            <a:r>
              <a:rPr lang="uk-UA" dirty="0" smtClean="0"/>
              <a:t>іти: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 </a:t>
            </a:r>
            <a:r>
              <a:rPr lang="uk-UA" dirty="0" smtClean="0">
                <a:solidFill>
                  <a:schemeClr val="accent2"/>
                </a:solidFill>
              </a:rPr>
              <a:t>ВСЕУКРАЇНСЬКА </a:t>
            </a:r>
            <a:r>
              <a:rPr lang="uk-UA" dirty="0">
                <a:solidFill>
                  <a:schemeClr val="accent2"/>
                </a:solidFill>
              </a:rPr>
              <a:t>ШКОЛА </a:t>
            </a:r>
            <a:r>
              <a:rPr lang="uk-UA" dirty="0" smtClean="0">
                <a:solidFill>
                  <a:schemeClr val="accent2"/>
                </a:solidFill>
              </a:rPr>
              <a:t>ОНЛАЙН</a:t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>
                <a:solidFill>
                  <a:schemeClr val="accent2"/>
                </a:solidFill>
              </a:rPr>
              <a:t/>
            </a:r>
            <a:br>
              <a:rPr lang="uk-UA" dirty="0">
                <a:solidFill>
                  <a:schemeClr val="accent2"/>
                </a:solidFill>
              </a:rPr>
            </a:br>
            <a:r>
              <a:rPr lang="uk-UA" dirty="0">
                <a:solidFill>
                  <a:schemeClr val="accent2"/>
                </a:solidFill>
              </a:rPr>
              <a:t>ДІЯ. ЦИФРОВА ОСВІТА</a:t>
            </a:r>
            <a:endParaRPr lang="en-US" dirty="0"/>
          </a:p>
        </p:txBody>
      </p:sp>
      <p:pic>
        <p:nvPicPr>
          <p:cNvPr id="2050" name="Picture 2" descr="image-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20443"/>
            <a:ext cx="3168352" cy="303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4293096"/>
            <a:ext cx="4075162" cy="24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2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015880" y="260648"/>
            <a:ext cx="4139952" cy="352839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Мережа </a:t>
            </a:r>
            <a:r>
              <a:rPr lang="ru-RU" sz="2000" dirty="0"/>
              <a:t>для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безперервного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у </a:t>
            </a:r>
            <a:r>
              <a:rPr lang="ru-RU" sz="2000" dirty="0" err="1"/>
              <a:t>Вірменії</a:t>
            </a:r>
            <a:r>
              <a:rPr lang="ru-RU" sz="2000" dirty="0"/>
              <a:t>, </a:t>
            </a:r>
            <a:r>
              <a:rPr lang="ru-RU" sz="2000" dirty="0" err="1"/>
              <a:t>Грузії</a:t>
            </a:r>
            <a:r>
              <a:rPr lang="ru-RU" sz="2000" dirty="0"/>
              <a:t> та </a:t>
            </a:r>
            <a:r>
              <a:rPr lang="ru-RU" sz="2000" dirty="0" err="1"/>
              <a:t>України</a:t>
            </a:r>
            <a:r>
              <a:rPr lang="ru-RU" sz="2000" dirty="0"/>
              <a:t> (</a:t>
            </a:r>
            <a:r>
              <a:rPr lang="ru-RU" sz="2000" dirty="0" err="1" smtClean="0"/>
              <a:t>LeAGUe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TEMPUS-</a:t>
            </a:r>
            <a:r>
              <a:rPr lang="uk-UA" dirty="0" err="1" smtClean="0">
                <a:solidFill>
                  <a:schemeClr val="accent2"/>
                </a:solidFill>
              </a:rPr>
              <a:t>Проєкт</a:t>
            </a: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rgbClr val="292D38"/>
                </a:solidFill>
                <a:hlinkClick r:id="rId3"/>
              </a:rPr>
              <a:t>http://tempusleague.eu</a:t>
            </a:r>
            <a:r>
              <a:rPr lang="en-US" sz="2000" dirty="0" smtClean="0">
                <a:solidFill>
                  <a:srgbClr val="292D38"/>
                </a:solidFill>
                <a:hlinkClick r:id="rId3"/>
              </a:rPr>
              <a:t>/</a:t>
            </a:r>
            <a:r>
              <a:rPr lang="uk-UA" sz="2000" dirty="0" smtClean="0">
                <a:solidFill>
                  <a:srgbClr val="292D38"/>
                </a:solidFill>
              </a:rPr>
              <a:t/>
            </a:r>
            <a:br>
              <a:rPr lang="uk-UA" sz="2000" dirty="0" smtClean="0">
                <a:solidFill>
                  <a:srgbClr val="292D38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ru-RU" sz="2200" dirty="0" smtClean="0"/>
              <a:t>у </a:t>
            </a:r>
            <a:r>
              <a:rPr lang="ru-RU" sz="2200" dirty="0" err="1" smtClean="0"/>
              <a:t>результаті</a:t>
            </a:r>
            <a:r>
              <a:rPr lang="ru-RU" sz="2200" dirty="0" smtClean="0"/>
              <a:t> </a:t>
            </a:r>
            <a:r>
              <a:rPr lang="ru-RU" sz="2200" dirty="0" err="1" smtClean="0"/>
              <a:t>якого</a:t>
            </a:r>
            <a:r>
              <a:rPr lang="ru-RU" sz="2200" dirty="0" smtClean="0"/>
              <a:t> створено Центр </a:t>
            </a:r>
            <a:r>
              <a:rPr lang="ru-RU" sz="2200" dirty="0" err="1" smtClean="0"/>
              <a:t>післядипломної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освіти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ХНУРЕ</a:t>
            </a:r>
            <a:endParaRPr lang="en-US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764704"/>
            <a:ext cx="792088" cy="7920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856" y="4437112"/>
            <a:ext cx="7154641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9756"/>
            <a:ext cx="4799856" cy="44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0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31284"/>
            <a:ext cx="6912768" cy="1325563"/>
          </a:xfrm>
        </p:spPr>
        <p:txBody>
          <a:bodyPr/>
          <a:lstStyle/>
          <a:p>
            <a:r>
              <a:rPr lang="uk-UA" dirty="0"/>
              <a:t>Центр післядипломної </a:t>
            </a:r>
            <a:r>
              <a:rPr lang="uk-UA" dirty="0" smtClean="0"/>
              <a:t>освіти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C22269-67ED-447D-91D9-1BCB4B9E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5</a:t>
            </a:fld>
            <a:endParaRPr lang="en-US"/>
          </a:p>
        </p:txBody>
      </p:sp>
      <p:sp>
        <p:nvSpPr>
          <p:cNvPr id="16" name="object 3"/>
          <p:cNvSpPr/>
          <p:nvPr/>
        </p:nvSpPr>
        <p:spPr>
          <a:xfrm>
            <a:off x="10632504" y="5013176"/>
            <a:ext cx="905813" cy="936104"/>
          </a:xfrm>
          <a:custGeom>
            <a:avLst/>
            <a:gdLst/>
            <a:ahLst/>
            <a:cxnLst/>
            <a:rect l="l" t="t" r="r" b="b"/>
            <a:pathLst>
              <a:path w="475614" h="475615">
                <a:moveTo>
                  <a:pt x="237655" y="0"/>
                </a:moveTo>
                <a:lnTo>
                  <a:pt x="189769" y="4829"/>
                </a:lnTo>
                <a:lnTo>
                  <a:pt x="145164" y="18681"/>
                </a:lnTo>
                <a:lnTo>
                  <a:pt x="104796" y="40598"/>
                </a:lnTo>
                <a:lnTo>
                  <a:pt x="69621" y="69624"/>
                </a:lnTo>
                <a:lnTo>
                  <a:pt x="40597" y="104802"/>
                </a:lnTo>
                <a:lnTo>
                  <a:pt x="18681" y="145175"/>
                </a:lnTo>
                <a:lnTo>
                  <a:pt x="4829" y="189786"/>
                </a:lnTo>
                <a:lnTo>
                  <a:pt x="0" y="237680"/>
                </a:lnTo>
                <a:lnTo>
                  <a:pt x="4829" y="285566"/>
                </a:lnTo>
                <a:lnTo>
                  <a:pt x="18681" y="330174"/>
                </a:lnTo>
                <a:lnTo>
                  <a:pt x="40597" y="370547"/>
                </a:lnTo>
                <a:lnTo>
                  <a:pt x="69621" y="405726"/>
                </a:lnTo>
                <a:lnTo>
                  <a:pt x="104796" y="434755"/>
                </a:lnTo>
                <a:lnTo>
                  <a:pt x="145164" y="456675"/>
                </a:lnTo>
                <a:lnTo>
                  <a:pt x="189769" y="470530"/>
                </a:lnTo>
                <a:lnTo>
                  <a:pt x="237655" y="475360"/>
                </a:lnTo>
                <a:lnTo>
                  <a:pt x="285559" y="470530"/>
                </a:lnTo>
                <a:lnTo>
                  <a:pt x="330176" y="456675"/>
                </a:lnTo>
                <a:lnTo>
                  <a:pt x="355151" y="443115"/>
                </a:lnTo>
                <a:lnTo>
                  <a:pt x="237655" y="443115"/>
                </a:lnTo>
                <a:lnTo>
                  <a:pt x="190545" y="437692"/>
                </a:lnTo>
                <a:lnTo>
                  <a:pt x="147303" y="422244"/>
                </a:lnTo>
                <a:lnTo>
                  <a:pt x="109159" y="398000"/>
                </a:lnTo>
                <a:lnTo>
                  <a:pt x="77346" y="366192"/>
                </a:lnTo>
                <a:lnTo>
                  <a:pt x="53097" y="328049"/>
                </a:lnTo>
                <a:lnTo>
                  <a:pt x="37644" y="284801"/>
                </a:lnTo>
                <a:lnTo>
                  <a:pt x="32219" y="237680"/>
                </a:lnTo>
                <a:lnTo>
                  <a:pt x="33355" y="216013"/>
                </a:lnTo>
                <a:lnTo>
                  <a:pt x="36679" y="195011"/>
                </a:lnTo>
                <a:lnTo>
                  <a:pt x="42062" y="174776"/>
                </a:lnTo>
                <a:lnTo>
                  <a:pt x="49377" y="155409"/>
                </a:lnTo>
                <a:lnTo>
                  <a:pt x="118200" y="155409"/>
                </a:lnTo>
                <a:lnTo>
                  <a:pt x="137807" y="121551"/>
                </a:lnTo>
                <a:lnTo>
                  <a:pt x="68249" y="121500"/>
                </a:lnTo>
                <a:lnTo>
                  <a:pt x="100436" y="84812"/>
                </a:lnTo>
                <a:lnTo>
                  <a:pt x="140450" y="56648"/>
                </a:lnTo>
                <a:lnTo>
                  <a:pt x="186716" y="38590"/>
                </a:lnTo>
                <a:lnTo>
                  <a:pt x="237655" y="32219"/>
                </a:lnTo>
                <a:lnTo>
                  <a:pt x="355115" y="32219"/>
                </a:lnTo>
                <a:lnTo>
                  <a:pt x="330176" y="18681"/>
                </a:lnTo>
                <a:lnTo>
                  <a:pt x="285559" y="4829"/>
                </a:lnTo>
                <a:lnTo>
                  <a:pt x="237655" y="0"/>
                </a:lnTo>
                <a:close/>
              </a:path>
              <a:path w="475614" h="475615">
                <a:moveTo>
                  <a:pt x="137807" y="121551"/>
                </a:moveTo>
                <a:lnTo>
                  <a:pt x="118237" y="155435"/>
                </a:lnTo>
                <a:lnTo>
                  <a:pt x="140616" y="186570"/>
                </a:lnTo>
                <a:lnTo>
                  <a:pt x="166357" y="222135"/>
                </a:lnTo>
                <a:lnTo>
                  <a:pt x="77431" y="346176"/>
                </a:lnTo>
                <a:lnTo>
                  <a:pt x="412102" y="346176"/>
                </a:lnTo>
                <a:lnTo>
                  <a:pt x="379901" y="385883"/>
                </a:lnTo>
                <a:lnTo>
                  <a:pt x="338889" y="416477"/>
                </a:lnTo>
                <a:lnTo>
                  <a:pt x="290872" y="436155"/>
                </a:lnTo>
                <a:lnTo>
                  <a:pt x="237655" y="443115"/>
                </a:lnTo>
                <a:lnTo>
                  <a:pt x="355151" y="443115"/>
                </a:lnTo>
                <a:lnTo>
                  <a:pt x="405725" y="405726"/>
                </a:lnTo>
                <a:lnTo>
                  <a:pt x="434746" y="370547"/>
                </a:lnTo>
                <a:lnTo>
                  <a:pt x="456659" y="330174"/>
                </a:lnTo>
                <a:lnTo>
                  <a:pt x="461477" y="314655"/>
                </a:lnTo>
                <a:lnTo>
                  <a:pt x="146481" y="314655"/>
                </a:lnTo>
                <a:lnTo>
                  <a:pt x="189458" y="253974"/>
                </a:lnTo>
                <a:lnTo>
                  <a:pt x="406175" y="253974"/>
                </a:lnTo>
                <a:lnTo>
                  <a:pt x="408604" y="250380"/>
                </a:lnTo>
                <a:lnTo>
                  <a:pt x="230327" y="250380"/>
                </a:lnTo>
                <a:lnTo>
                  <a:pt x="210997" y="223469"/>
                </a:lnTo>
                <a:lnTo>
                  <a:pt x="233425" y="191769"/>
                </a:lnTo>
                <a:lnTo>
                  <a:pt x="188150" y="191769"/>
                </a:lnTo>
                <a:lnTo>
                  <a:pt x="137807" y="121551"/>
                </a:lnTo>
                <a:close/>
              </a:path>
              <a:path w="475614" h="475615">
                <a:moveTo>
                  <a:pt x="355115" y="32219"/>
                </a:moveTo>
                <a:lnTo>
                  <a:pt x="237655" y="32219"/>
                </a:lnTo>
                <a:lnTo>
                  <a:pt x="284771" y="37646"/>
                </a:lnTo>
                <a:lnTo>
                  <a:pt x="328022" y="53102"/>
                </a:lnTo>
                <a:lnTo>
                  <a:pt x="366176" y="77356"/>
                </a:lnTo>
                <a:lnTo>
                  <a:pt x="397998" y="109174"/>
                </a:lnTo>
                <a:lnTo>
                  <a:pt x="422255" y="147323"/>
                </a:lnTo>
                <a:lnTo>
                  <a:pt x="437714" y="190569"/>
                </a:lnTo>
                <a:lnTo>
                  <a:pt x="443141" y="237680"/>
                </a:lnTo>
                <a:lnTo>
                  <a:pt x="442151" y="257819"/>
                </a:lnTo>
                <a:lnTo>
                  <a:pt x="439256" y="277421"/>
                </a:lnTo>
                <a:lnTo>
                  <a:pt x="434563" y="296391"/>
                </a:lnTo>
                <a:lnTo>
                  <a:pt x="428180" y="314629"/>
                </a:lnTo>
                <a:lnTo>
                  <a:pt x="146481" y="314655"/>
                </a:lnTo>
                <a:lnTo>
                  <a:pt x="461477" y="314655"/>
                </a:lnTo>
                <a:lnTo>
                  <a:pt x="470507" y="285566"/>
                </a:lnTo>
                <a:lnTo>
                  <a:pt x="475335" y="237680"/>
                </a:lnTo>
                <a:lnTo>
                  <a:pt x="470507" y="189786"/>
                </a:lnTo>
                <a:lnTo>
                  <a:pt x="456659" y="145175"/>
                </a:lnTo>
                <a:lnTo>
                  <a:pt x="434746" y="104802"/>
                </a:lnTo>
                <a:lnTo>
                  <a:pt x="405725" y="69624"/>
                </a:lnTo>
                <a:lnTo>
                  <a:pt x="370550" y="40598"/>
                </a:lnTo>
                <a:lnTo>
                  <a:pt x="355115" y="32219"/>
                </a:lnTo>
                <a:close/>
              </a:path>
              <a:path w="475614" h="475615">
                <a:moveTo>
                  <a:pt x="406175" y="253974"/>
                </a:moveTo>
                <a:lnTo>
                  <a:pt x="189458" y="253974"/>
                </a:lnTo>
                <a:lnTo>
                  <a:pt x="209270" y="281431"/>
                </a:lnTo>
                <a:lnTo>
                  <a:pt x="353377" y="280987"/>
                </a:lnTo>
                <a:lnTo>
                  <a:pt x="379791" y="275620"/>
                </a:lnTo>
                <a:lnTo>
                  <a:pt x="401424" y="261005"/>
                </a:lnTo>
                <a:lnTo>
                  <a:pt x="406175" y="253974"/>
                </a:lnTo>
                <a:close/>
              </a:path>
              <a:path w="475614" h="475615">
                <a:moveTo>
                  <a:pt x="408628" y="175577"/>
                </a:moveTo>
                <a:lnTo>
                  <a:pt x="351764" y="175577"/>
                </a:lnTo>
                <a:lnTo>
                  <a:pt x="366266" y="178532"/>
                </a:lnTo>
                <a:lnTo>
                  <a:pt x="378147" y="186570"/>
                </a:lnTo>
                <a:lnTo>
                  <a:pt x="386177" y="198450"/>
                </a:lnTo>
                <a:lnTo>
                  <a:pt x="389122" y="212953"/>
                </a:lnTo>
                <a:lnTo>
                  <a:pt x="386177" y="227486"/>
                </a:lnTo>
                <a:lnTo>
                  <a:pt x="378147" y="239387"/>
                </a:lnTo>
                <a:lnTo>
                  <a:pt x="366266" y="247427"/>
                </a:lnTo>
                <a:lnTo>
                  <a:pt x="351764" y="250380"/>
                </a:lnTo>
                <a:lnTo>
                  <a:pt x="408604" y="250380"/>
                </a:lnTo>
                <a:lnTo>
                  <a:pt x="416042" y="239373"/>
                </a:lnTo>
                <a:lnTo>
                  <a:pt x="421406" y="212928"/>
                </a:lnTo>
                <a:lnTo>
                  <a:pt x="416042" y="186553"/>
                </a:lnTo>
                <a:lnTo>
                  <a:pt x="408628" y="175577"/>
                </a:lnTo>
                <a:close/>
              </a:path>
              <a:path w="475614" h="475615">
                <a:moveTo>
                  <a:pt x="353377" y="144906"/>
                </a:moveTo>
                <a:lnTo>
                  <a:pt x="221754" y="144906"/>
                </a:lnTo>
                <a:lnTo>
                  <a:pt x="188150" y="191769"/>
                </a:lnTo>
                <a:lnTo>
                  <a:pt x="233425" y="191769"/>
                </a:lnTo>
                <a:lnTo>
                  <a:pt x="244881" y="175577"/>
                </a:lnTo>
                <a:lnTo>
                  <a:pt x="408628" y="175577"/>
                </a:lnTo>
                <a:lnTo>
                  <a:pt x="401424" y="164914"/>
                </a:lnTo>
                <a:lnTo>
                  <a:pt x="379791" y="150283"/>
                </a:lnTo>
                <a:lnTo>
                  <a:pt x="353377" y="144906"/>
                </a:lnTo>
                <a:close/>
              </a:path>
              <a:path w="475614" h="475615">
                <a:moveTo>
                  <a:pt x="118200" y="155409"/>
                </a:moveTo>
                <a:lnTo>
                  <a:pt x="49377" y="155409"/>
                </a:lnTo>
                <a:lnTo>
                  <a:pt x="118186" y="155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983432" y="908720"/>
            <a:ext cx="524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https://nure.ua/branch/tsentr-pislyadiplomnoyi-osviti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9779" y="1400091"/>
            <a:ext cx="71239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центру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наданні</a:t>
            </a:r>
            <a:r>
              <a:rPr lang="ru-RU" dirty="0"/>
              <a:t> таких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освіта</a:t>
            </a:r>
            <a:r>
              <a:rPr lang="ru-RU" dirty="0"/>
              <a:t> за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спеціальністю</a:t>
            </a:r>
            <a:r>
              <a:rPr lang="ru-RU" dirty="0"/>
              <a:t> (2 роки) – </a:t>
            </a:r>
            <a:r>
              <a:rPr lang="ru-RU" dirty="0" err="1"/>
              <a:t>ступінь</a:t>
            </a:r>
            <a:r>
              <a:rPr lang="ru-RU" dirty="0"/>
              <a:t> бакалавра за </a:t>
            </a:r>
            <a:r>
              <a:rPr lang="ru-RU" dirty="0" err="1"/>
              <a:t>спеціальностями</a:t>
            </a:r>
            <a:r>
              <a:rPr lang="ru-RU" dirty="0"/>
              <a:t>:</a:t>
            </a:r>
          </a:p>
          <a:p>
            <a:r>
              <a:rPr lang="ru-RU" dirty="0" err="1" smtClean="0"/>
              <a:t>Інженерія</a:t>
            </a:r>
            <a:r>
              <a:rPr lang="ru-RU" dirty="0" smtClean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(</a:t>
            </a:r>
            <a:r>
              <a:rPr lang="ru-RU" dirty="0" err="1"/>
              <a:t>Програмна</a:t>
            </a:r>
            <a:r>
              <a:rPr lang="ru-RU" dirty="0"/>
              <a:t> </a:t>
            </a:r>
            <a:r>
              <a:rPr lang="ru-RU" dirty="0" err="1"/>
              <a:t>інженерія</a:t>
            </a:r>
            <a:r>
              <a:rPr lang="ru-RU" dirty="0"/>
              <a:t>);</a:t>
            </a:r>
          </a:p>
          <a:p>
            <a:r>
              <a:rPr lang="ru-RU" dirty="0" err="1"/>
              <a:t>Комп’ютерні</a:t>
            </a:r>
            <a:r>
              <a:rPr lang="ru-RU" dirty="0"/>
              <a:t> науки та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(</a:t>
            </a:r>
            <a:r>
              <a:rPr lang="ru-RU" dirty="0" err="1"/>
              <a:t>Системи</a:t>
            </a:r>
            <a:r>
              <a:rPr lang="ru-RU" dirty="0"/>
              <a:t> штучного </a:t>
            </a:r>
            <a:r>
              <a:rPr lang="ru-RU" dirty="0" err="1"/>
              <a:t>інтелекту</a:t>
            </a:r>
            <a:r>
              <a:rPr lang="ru-RU" dirty="0"/>
              <a:t>);</a:t>
            </a:r>
          </a:p>
          <a:p>
            <a:r>
              <a:rPr lang="ru-RU" dirty="0" err="1" smtClean="0"/>
              <a:t>Кібербезпека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заочна</a:t>
            </a:r>
            <a:r>
              <a:rPr lang="ru-RU" dirty="0"/>
              <a:t> </a:t>
            </a:r>
            <a:r>
              <a:rPr lang="ru-RU" dirty="0" err="1"/>
              <a:t>магістратура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1,5 </a:t>
            </a:r>
            <a:r>
              <a:rPr lang="ru-RU" dirty="0" err="1"/>
              <a:t>або</a:t>
            </a:r>
            <a:r>
              <a:rPr lang="ru-RU" dirty="0"/>
              <a:t> 2 роки), за </a:t>
            </a:r>
            <a:r>
              <a:rPr lang="ru-RU" dirty="0" err="1"/>
              <a:t>спеціальностями</a:t>
            </a:r>
            <a:r>
              <a:rPr lang="ru-RU" dirty="0"/>
              <a:t>:</a:t>
            </a:r>
          </a:p>
          <a:p>
            <a:r>
              <a:rPr lang="ru-RU" dirty="0" err="1" smtClean="0"/>
              <a:t>Інженерія</a:t>
            </a:r>
            <a:r>
              <a:rPr lang="ru-RU" dirty="0" smtClean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Комп’ютерні</a:t>
            </a:r>
            <a:r>
              <a:rPr lang="ru-RU" dirty="0"/>
              <a:t> науки та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Кібербезпека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Видавництво</a:t>
            </a:r>
            <a:r>
              <a:rPr lang="ru-RU" dirty="0"/>
              <a:t> та </a:t>
            </a:r>
            <a:r>
              <a:rPr lang="ru-RU" dirty="0" err="1" smtClean="0"/>
              <a:t>поліграфія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Телекомунікації</a:t>
            </a:r>
            <a:r>
              <a:rPr lang="ru-RU" dirty="0"/>
              <a:t> та </a:t>
            </a:r>
            <a:r>
              <a:rPr lang="ru-RU" dirty="0" err="1" smtClean="0"/>
              <a:t>радіотехніка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b="1" dirty="0" err="1"/>
              <a:t>Середньорічний</a:t>
            </a:r>
            <a:r>
              <a:rPr lang="ru-RU" b="1" dirty="0"/>
              <a:t> контингент </a:t>
            </a:r>
            <a:r>
              <a:rPr lang="ru-RU" b="1" dirty="0" err="1"/>
              <a:t>слухачів</a:t>
            </a:r>
            <a:r>
              <a:rPr lang="ru-RU" b="1" dirty="0"/>
              <a:t> центру </a:t>
            </a:r>
            <a:r>
              <a:rPr lang="ru-RU" b="1" dirty="0" err="1" smtClean="0"/>
              <a:t>складає</a:t>
            </a:r>
            <a:endParaRPr lang="ru-RU" b="1" dirty="0" smtClean="0"/>
          </a:p>
          <a:p>
            <a:r>
              <a:rPr lang="ru-RU" b="1" dirty="0" smtClean="0"/>
              <a:t>450-550 </a:t>
            </a:r>
            <a:r>
              <a:rPr lang="uk-UA" b="1" dirty="0" smtClean="0"/>
              <a:t>осіб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258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60096" y="365125"/>
            <a:ext cx="496855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NURE </a:t>
            </a:r>
            <a:r>
              <a:rPr lang="en-US" dirty="0"/>
              <a:t>IT </a:t>
            </a:r>
            <a:r>
              <a:rPr lang="en-US" dirty="0" smtClean="0"/>
              <a:t>ACADEMY</a:t>
            </a:r>
            <a:br>
              <a:rPr lang="en-US" dirty="0" smtClean="0"/>
            </a:br>
            <a:r>
              <a:rPr lang="en-US" dirty="0">
                <a:hlinkClick r:id="rId3"/>
              </a:rPr>
              <a:t>http://nure-it.academy/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B8EA27D-AD63-4BD6-848B-C532DCFC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6</a:t>
            </a:fld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764704"/>
            <a:ext cx="792088" cy="792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728" y="4285699"/>
            <a:ext cx="8538140" cy="2572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671" y="1806669"/>
            <a:ext cx="6229053" cy="24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31284"/>
            <a:ext cx="6912768" cy="1325563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/>
              <a:t>визнати</a:t>
            </a:r>
            <a:r>
              <a:rPr lang="ru-RU" dirty="0"/>
              <a:t> </a:t>
            </a:r>
            <a:r>
              <a:rPr lang="ru-RU" dirty="0" err="1"/>
              <a:t>самоосвіту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C22269-67ED-447D-91D9-1BCB4B9E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7</a:t>
            </a:fld>
            <a:endParaRPr lang="en-US"/>
          </a:p>
        </p:txBody>
      </p:sp>
      <p:sp>
        <p:nvSpPr>
          <p:cNvPr id="16" name="object 3"/>
          <p:cNvSpPr/>
          <p:nvPr/>
        </p:nvSpPr>
        <p:spPr>
          <a:xfrm>
            <a:off x="10632504" y="5013176"/>
            <a:ext cx="905813" cy="936104"/>
          </a:xfrm>
          <a:custGeom>
            <a:avLst/>
            <a:gdLst/>
            <a:ahLst/>
            <a:cxnLst/>
            <a:rect l="l" t="t" r="r" b="b"/>
            <a:pathLst>
              <a:path w="475614" h="475615">
                <a:moveTo>
                  <a:pt x="237655" y="0"/>
                </a:moveTo>
                <a:lnTo>
                  <a:pt x="189769" y="4829"/>
                </a:lnTo>
                <a:lnTo>
                  <a:pt x="145164" y="18681"/>
                </a:lnTo>
                <a:lnTo>
                  <a:pt x="104796" y="40598"/>
                </a:lnTo>
                <a:lnTo>
                  <a:pt x="69621" y="69624"/>
                </a:lnTo>
                <a:lnTo>
                  <a:pt x="40597" y="104802"/>
                </a:lnTo>
                <a:lnTo>
                  <a:pt x="18681" y="145175"/>
                </a:lnTo>
                <a:lnTo>
                  <a:pt x="4829" y="189786"/>
                </a:lnTo>
                <a:lnTo>
                  <a:pt x="0" y="237680"/>
                </a:lnTo>
                <a:lnTo>
                  <a:pt x="4829" y="285566"/>
                </a:lnTo>
                <a:lnTo>
                  <a:pt x="18681" y="330174"/>
                </a:lnTo>
                <a:lnTo>
                  <a:pt x="40597" y="370547"/>
                </a:lnTo>
                <a:lnTo>
                  <a:pt x="69621" y="405726"/>
                </a:lnTo>
                <a:lnTo>
                  <a:pt x="104796" y="434755"/>
                </a:lnTo>
                <a:lnTo>
                  <a:pt x="145164" y="456675"/>
                </a:lnTo>
                <a:lnTo>
                  <a:pt x="189769" y="470530"/>
                </a:lnTo>
                <a:lnTo>
                  <a:pt x="237655" y="475360"/>
                </a:lnTo>
                <a:lnTo>
                  <a:pt x="285559" y="470530"/>
                </a:lnTo>
                <a:lnTo>
                  <a:pt x="330176" y="456675"/>
                </a:lnTo>
                <a:lnTo>
                  <a:pt x="355151" y="443115"/>
                </a:lnTo>
                <a:lnTo>
                  <a:pt x="237655" y="443115"/>
                </a:lnTo>
                <a:lnTo>
                  <a:pt x="190545" y="437692"/>
                </a:lnTo>
                <a:lnTo>
                  <a:pt x="147303" y="422244"/>
                </a:lnTo>
                <a:lnTo>
                  <a:pt x="109159" y="398000"/>
                </a:lnTo>
                <a:lnTo>
                  <a:pt x="77346" y="366192"/>
                </a:lnTo>
                <a:lnTo>
                  <a:pt x="53097" y="328049"/>
                </a:lnTo>
                <a:lnTo>
                  <a:pt x="37644" y="284801"/>
                </a:lnTo>
                <a:lnTo>
                  <a:pt x="32219" y="237680"/>
                </a:lnTo>
                <a:lnTo>
                  <a:pt x="33355" y="216013"/>
                </a:lnTo>
                <a:lnTo>
                  <a:pt x="36679" y="195011"/>
                </a:lnTo>
                <a:lnTo>
                  <a:pt x="42062" y="174776"/>
                </a:lnTo>
                <a:lnTo>
                  <a:pt x="49377" y="155409"/>
                </a:lnTo>
                <a:lnTo>
                  <a:pt x="118200" y="155409"/>
                </a:lnTo>
                <a:lnTo>
                  <a:pt x="137807" y="121551"/>
                </a:lnTo>
                <a:lnTo>
                  <a:pt x="68249" y="121500"/>
                </a:lnTo>
                <a:lnTo>
                  <a:pt x="100436" y="84812"/>
                </a:lnTo>
                <a:lnTo>
                  <a:pt x="140450" y="56648"/>
                </a:lnTo>
                <a:lnTo>
                  <a:pt x="186716" y="38590"/>
                </a:lnTo>
                <a:lnTo>
                  <a:pt x="237655" y="32219"/>
                </a:lnTo>
                <a:lnTo>
                  <a:pt x="355115" y="32219"/>
                </a:lnTo>
                <a:lnTo>
                  <a:pt x="330176" y="18681"/>
                </a:lnTo>
                <a:lnTo>
                  <a:pt x="285559" y="4829"/>
                </a:lnTo>
                <a:lnTo>
                  <a:pt x="237655" y="0"/>
                </a:lnTo>
                <a:close/>
              </a:path>
              <a:path w="475614" h="475615">
                <a:moveTo>
                  <a:pt x="137807" y="121551"/>
                </a:moveTo>
                <a:lnTo>
                  <a:pt x="118237" y="155435"/>
                </a:lnTo>
                <a:lnTo>
                  <a:pt x="140616" y="186570"/>
                </a:lnTo>
                <a:lnTo>
                  <a:pt x="166357" y="222135"/>
                </a:lnTo>
                <a:lnTo>
                  <a:pt x="77431" y="346176"/>
                </a:lnTo>
                <a:lnTo>
                  <a:pt x="412102" y="346176"/>
                </a:lnTo>
                <a:lnTo>
                  <a:pt x="379901" y="385883"/>
                </a:lnTo>
                <a:lnTo>
                  <a:pt x="338889" y="416477"/>
                </a:lnTo>
                <a:lnTo>
                  <a:pt x="290872" y="436155"/>
                </a:lnTo>
                <a:lnTo>
                  <a:pt x="237655" y="443115"/>
                </a:lnTo>
                <a:lnTo>
                  <a:pt x="355151" y="443115"/>
                </a:lnTo>
                <a:lnTo>
                  <a:pt x="405725" y="405726"/>
                </a:lnTo>
                <a:lnTo>
                  <a:pt x="434746" y="370547"/>
                </a:lnTo>
                <a:lnTo>
                  <a:pt x="456659" y="330174"/>
                </a:lnTo>
                <a:lnTo>
                  <a:pt x="461477" y="314655"/>
                </a:lnTo>
                <a:lnTo>
                  <a:pt x="146481" y="314655"/>
                </a:lnTo>
                <a:lnTo>
                  <a:pt x="189458" y="253974"/>
                </a:lnTo>
                <a:lnTo>
                  <a:pt x="406175" y="253974"/>
                </a:lnTo>
                <a:lnTo>
                  <a:pt x="408604" y="250380"/>
                </a:lnTo>
                <a:lnTo>
                  <a:pt x="230327" y="250380"/>
                </a:lnTo>
                <a:lnTo>
                  <a:pt x="210997" y="223469"/>
                </a:lnTo>
                <a:lnTo>
                  <a:pt x="233425" y="191769"/>
                </a:lnTo>
                <a:lnTo>
                  <a:pt x="188150" y="191769"/>
                </a:lnTo>
                <a:lnTo>
                  <a:pt x="137807" y="121551"/>
                </a:lnTo>
                <a:close/>
              </a:path>
              <a:path w="475614" h="475615">
                <a:moveTo>
                  <a:pt x="355115" y="32219"/>
                </a:moveTo>
                <a:lnTo>
                  <a:pt x="237655" y="32219"/>
                </a:lnTo>
                <a:lnTo>
                  <a:pt x="284771" y="37646"/>
                </a:lnTo>
                <a:lnTo>
                  <a:pt x="328022" y="53102"/>
                </a:lnTo>
                <a:lnTo>
                  <a:pt x="366176" y="77356"/>
                </a:lnTo>
                <a:lnTo>
                  <a:pt x="397998" y="109174"/>
                </a:lnTo>
                <a:lnTo>
                  <a:pt x="422255" y="147323"/>
                </a:lnTo>
                <a:lnTo>
                  <a:pt x="437714" y="190569"/>
                </a:lnTo>
                <a:lnTo>
                  <a:pt x="443141" y="237680"/>
                </a:lnTo>
                <a:lnTo>
                  <a:pt x="442151" y="257819"/>
                </a:lnTo>
                <a:lnTo>
                  <a:pt x="439256" y="277421"/>
                </a:lnTo>
                <a:lnTo>
                  <a:pt x="434563" y="296391"/>
                </a:lnTo>
                <a:lnTo>
                  <a:pt x="428180" y="314629"/>
                </a:lnTo>
                <a:lnTo>
                  <a:pt x="146481" y="314655"/>
                </a:lnTo>
                <a:lnTo>
                  <a:pt x="461477" y="314655"/>
                </a:lnTo>
                <a:lnTo>
                  <a:pt x="470507" y="285566"/>
                </a:lnTo>
                <a:lnTo>
                  <a:pt x="475335" y="237680"/>
                </a:lnTo>
                <a:lnTo>
                  <a:pt x="470507" y="189786"/>
                </a:lnTo>
                <a:lnTo>
                  <a:pt x="456659" y="145175"/>
                </a:lnTo>
                <a:lnTo>
                  <a:pt x="434746" y="104802"/>
                </a:lnTo>
                <a:lnTo>
                  <a:pt x="405725" y="69624"/>
                </a:lnTo>
                <a:lnTo>
                  <a:pt x="370550" y="40598"/>
                </a:lnTo>
                <a:lnTo>
                  <a:pt x="355115" y="32219"/>
                </a:lnTo>
                <a:close/>
              </a:path>
              <a:path w="475614" h="475615">
                <a:moveTo>
                  <a:pt x="406175" y="253974"/>
                </a:moveTo>
                <a:lnTo>
                  <a:pt x="189458" y="253974"/>
                </a:lnTo>
                <a:lnTo>
                  <a:pt x="209270" y="281431"/>
                </a:lnTo>
                <a:lnTo>
                  <a:pt x="353377" y="280987"/>
                </a:lnTo>
                <a:lnTo>
                  <a:pt x="379791" y="275620"/>
                </a:lnTo>
                <a:lnTo>
                  <a:pt x="401424" y="261005"/>
                </a:lnTo>
                <a:lnTo>
                  <a:pt x="406175" y="253974"/>
                </a:lnTo>
                <a:close/>
              </a:path>
              <a:path w="475614" h="475615">
                <a:moveTo>
                  <a:pt x="408628" y="175577"/>
                </a:moveTo>
                <a:lnTo>
                  <a:pt x="351764" y="175577"/>
                </a:lnTo>
                <a:lnTo>
                  <a:pt x="366266" y="178532"/>
                </a:lnTo>
                <a:lnTo>
                  <a:pt x="378147" y="186570"/>
                </a:lnTo>
                <a:lnTo>
                  <a:pt x="386177" y="198450"/>
                </a:lnTo>
                <a:lnTo>
                  <a:pt x="389122" y="212953"/>
                </a:lnTo>
                <a:lnTo>
                  <a:pt x="386177" y="227486"/>
                </a:lnTo>
                <a:lnTo>
                  <a:pt x="378147" y="239387"/>
                </a:lnTo>
                <a:lnTo>
                  <a:pt x="366266" y="247427"/>
                </a:lnTo>
                <a:lnTo>
                  <a:pt x="351764" y="250380"/>
                </a:lnTo>
                <a:lnTo>
                  <a:pt x="408604" y="250380"/>
                </a:lnTo>
                <a:lnTo>
                  <a:pt x="416042" y="239373"/>
                </a:lnTo>
                <a:lnTo>
                  <a:pt x="421406" y="212928"/>
                </a:lnTo>
                <a:lnTo>
                  <a:pt x="416042" y="186553"/>
                </a:lnTo>
                <a:lnTo>
                  <a:pt x="408628" y="175577"/>
                </a:lnTo>
                <a:close/>
              </a:path>
              <a:path w="475614" h="475615">
                <a:moveTo>
                  <a:pt x="353377" y="144906"/>
                </a:moveTo>
                <a:lnTo>
                  <a:pt x="221754" y="144906"/>
                </a:lnTo>
                <a:lnTo>
                  <a:pt x="188150" y="191769"/>
                </a:lnTo>
                <a:lnTo>
                  <a:pt x="233425" y="191769"/>
                </a:lnTo>
                <a:lnTo>
                  <a:pt x="244881" y="175577"/>
                </a:lnTo>
                <a:lnTo>
                  <a:pt x="408628" y="175577"/>
                </a:lnTo>
                <a:lnTo>
                  <a:pt x="401424" y="164914"/>
                </a:lnTo>
                <a:lnTo>
                  <a:pt x="379791" y="150283"/>
                </a:lnTo>
                <a:lnTo>
                  <a:pt x="353377" y="144906"/>
                </a:lnTo>
                <a:close/>
              </a:path>
              <a:path w="475614" h="475615">
                <a:moveTo>
                  <a:pt x="118200" y="155409"/>
                </a:moveTo>
                <a:lnTo>
                  <a:pt x="49377" y="155409"/>
                </a:lnTo>
                <a:lnTo>
                  <a:pt x="118186" y="155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2054"/>
            <a:ext cx="4295800" cy="29959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36" y="1484784"/>
            <a:ext cx="9096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юстиції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зареєструвало</a:t>
            </a:r>
            <a:r>
              <a:rPr lang="ru-RU" dirty="0"/>
              <a:t> наказ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про </a:t>
            </a:r>
            <a:r>
              <a:rPr lang="ru-RU" dirty="0" err="1"/>
              <a:t>Типове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кваліфікаційний</a:t>
            </a:r>
            <a:r>
              <a:rPr lang="ru-RU" dirty="0"/>
              <a:t> центр. </a:t>
            </a:r>
          </a:p>
          <a:p>
            <a:r>
              <a:rPr lang="ru-RU" dirty="0"/>
              <a:t>Як </a:t>
            </a:r>
            <a:r>
              <a:rPr lang="ru-RU" dirty="0" err="1"/>
              <a:t>передбачено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освіту</a:t>
            </a:r>
            <a:r>
              <a:rPr lang="ru-RU" dirty="0"/>
              <a:t>»,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акредитовані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агентством </a:t>
            </a:r>
            <a:r>
              <a:rPr lang="ru-RU" dirty="0" err="1"/>
              <a:t>кваліфікацій</a:t>
            </a:r>
            <a:r>
              <a:rPr lang="ru-RU" dirty="0"/>
              <a:t> (НАК).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створюватимуть</a:t>
            </a:r>
            <a:r>
              <a:rPr lang="ru-RU" dirty="0"/>
              <a:t> </a:t>
            </a:r>
            <a:r>
              <a:rPr lang="ru-RU" dirty="0" err="1"/>
              <a:t>роботодавці</a:t>
            </a:r>
            <a:r>
              <a:rPr lang="ru-RU" dirty="0"/>
              <a:t>, </a:t>
            </a:r>
            <a:r>
              <a:rPr lang="ru-RU" dirty="0" err="1"/>
              <a:t>заклади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зацікавлені</a:t>
            </a:r>
            <a:r>
              <a:rPr lang="ru-RU" dirty="0"/>
              <a:t> </a:t>
            </a:r>
            <a:r>
              <a:rPr lang="ru-RU" dirty="0" err="1"/>
              <a:t>суб’єкти</a:t>
            </a:r>
            <a:r>
              <a:rPr lang="ru-RU" dirty="0"/>
              <a:t>. Вони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здобутих</a:t>
            </a:r>
            <a:r>
              <a:rPr lang="ru-RU" dirty="0"/>
              <a:t> шляхом неформального </a:t>
            </a:r>
            <a:r>
              <a:rPr lang="ru-RU" dirty="0" err="1" smtClean="0"/>
              <a:t>навчання</a:t>
            </a:r>
            <a:r>
              <a:rPr lang="ru-RU" dirty="0" smtClean="0"/>
              <a:t>), </a:t>
            </a:r>
            <a:r>
              <a:rPr lang="ru-RU" dirty="0" err="1"/>
              <a:t>присвоєння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кваліфікацій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кваліфікацій</a:t>
            </a:r>
            <a:r>
              <a:rPr lang="ru-RU" dirty="0"/>
              <a:t>, </a:t>
            </a:r>
            <a:r>
              <a:rPr lang="ru-RU" dirty="0" err="1"/>
              <a:t>здобутих</a:t>
            </a:r>
            <a:r>
              <a:rPr lang="ru-RU" dirty="0"/>
              <a:t> 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12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Ц</a:t>
            </a:r>
            <a:r>
              <a:rPr lang="uk-UA" dirty="0" smtClean="0"/>
              <a:t>ентр неформальної освіти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368" y="1461284"/>
            <a:ext cx="6912768" cy="489585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За ініціативи Наглядової ради ХНУРЕ</a:t>
            </a:r>
          </a:p>
          <a:p>
            <a:r>
              <a:rPr lang="uk-UA" sz="3600" dirty="0" smtClean="0"/>
              <a:t>Розроблено дизайн-</a:t>
            </a:r>
            <a:r>
              <a:rPr lang="uk-UA" sz="3600" dirty="0" err="1" smtClean="0"/>
              <a:t>проєкт</a:t>
            </a:r>
            <a:r>
              <a:rPr lang="uk-UA" sz="3600" dirty="0" smtClean="0"/>
              <a:t> Центру неформальної освіти</a:t>
            </a:r>
            <a:endParaRPr lang="en-US" sz="3600" dirty="0" smtClean="0"/>
          </a:p>
          <a:p>
            <a:pPr lvl="1"/>
            <a:r>
              <a:rPr lang="uk-UA" sz="3600" dirty="0" smtClean="0"/>
              <a:t>На базі наукової бібліотеки ХНУРЕ</a:t>
            </a:r>
          </a:p>
          <a:p>
            <a:pPr lvl="1"/>
            <a:r>
              <a:rPr lang="uk-UA" sz="3600" dirty="0" smtClean="0"/>
              <a:t>Відкриття у 2022 році</a:t>
            </a:r>
          </a:p>
          <a:p>
            <a:pPr lvl="1"/>
            <a:r>
              <a:rPr lang="uk-UA" sz="3600" dirty="0" smtClean="0"/>
              <a:t>Дасть можливість набуття неформальної та </a:t>
            </a:r>
            <a:r>
              <a:rPr lang="uk-UA" sz="3600" dirty="0" err="1" smtClean="0"/>
              <a:t>інформальної</a:t>
            </a:r>
            <a:r>
              <a:rPr lang="uk-UA" sz="3600" dirty="0" smtClean="0"/>
              <a:t> освіти як студентам так і викладачам</a:t>
            </a:r>
          </a:p>
          <a:p>
            <a:pPr lvl="1"/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C22269-67ED-447D-91D9-1BCB4B9E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8</a:t>
            </a:fld>
            <a:endParaRPr lang="en-US"/>
          </a:p>
        </p:txBody>
      </p:sp>
      <p:sp>
        <p:nvSpPr>
          <p:cNvPr id="16" name="object 3"/>
          <p:cNvSpPr/>
          <p:nvPr/>
        </p:nvSpPr>
        <p:spPr>
          <a:xfrm>
            <a:off x="10632504" y="5013176"/>
            <a:ext cx="905813" cy="936104"/>
          </a:xfrm>
          <a:custGeom>
            <a:avLst/>
            <a:gdLst/>
            <a:ahLst/>
            <a:cxnLst/>
            <a:rect l="l" t="t" r="r" b="b"/>
            <a:pathLst>
              <a:path w="475614" h="475615">
                <a:moveTo>
                  <a:pt x="237655" y="0"/>
                </a:moveTo>
                <a:lnTo>
                  <a:pt x="189769" y="4829"/>
                </a:lnTo>
                <a:lnTo>
                  <a:pt x="145164" y="18681"/>
                </a:lnTo>
                <a:lnTo>
                  <a:pt x="104796" y="40598"/>
                </a:lnTo>
                <a:lnTo>
                  <a:pt x="69621" y="69624"/>
                </a:lnTo>
                <a:lnTo>
                  <a:pt x="40597" y="104802"/>
                </a:lnTo>
                <a:lnTo>
                  <a:pt x="18681" y="145175"/>
                </a:lnTo>
                <a:lnTo>
                  <a:pt x="4829" y="189786"/>
                </a:lnTo>
                <a:lnTo>
                  <a:pt x="0" y="237680"/>
                </a:lnTo>
                <a:lnTo>
                  <a:pt x="4829" y="285566"/>
                </a:lnTo>
                <a:lnTo>
                  <a:pt x="18681" y="330174"/>
                </a:lnTo>
                <a:lnTo>
                  <a:pt x="40597" y="370547"/>
                </a:lnTo>
                <a:lnTo>
                  <a:pt x="69621" y="405726"/>
                </a:lnTo>
                <a:lnTo>
                  <a:pt x="104796" y="434755"/>
                </a:lnTo>
                <a:lnTo>
                  <a:pt x="145164" y="456675"/>
                </a:lnTo>
                <a:lnTo>
                  <a:pt x="189769" y="470530"/>
                </a:lnTo>
                <a:lnTo>
                  <a:pt x="237655" y="475360"/>
                </a:lnTo>
                <a:lnTo>
                  <a:pt x="285559" y="470530"/>
                </a:lnTo>
                <a:lnTo>
                  <a:pt x="330176" y="456675"/>
                </a:lnTo>
                <a:lnTo>
                  <a:pt x="355151" y="443115"/>
                </a:lnTo>
                <a:lnTo>
                  <a:pt x="237655" y="443115"/>
                </a:lnTo>
                <a:lnTo>
                  <a:pt x="190545" y="437692"/>
                </a:lnTo>
                <a:lnTo>
                  <a:pt x="147303" y="422244"/>
                </a:lnTo>
                <a:lnTo>
                  <a:pt x="109159" y="398000"/>
                </a:lnTo>
                <a:lnTo>
                  <a:pt x="77346" y="366192"/>
                </a:lnTo>
                <a:lnTo>
                  <a:pt x="53097" y="328049"/>
                </a:lnTo>
                <a:lnTo>
                  <a:pt x="37644" y="284801"/>
                </a:lnTo>
                <a:lnTo>
                  <a:pt x="32219" y="237680"/>
                </a:lnTo>
                <a:lnTo>
                  <a:pt x="33355" y="216013"/>
                </a:lnTo>
                <a:lnTo>
                  <a:pt x="36679" y="195011"/>
                </a:lnTo>
                <a:lnTo>
                  <a:pt x="42062" y="174776"/>
                </a:lnTo>
                <a:lnTo>
                  <a:pt x="49377" y="155409"/>
                </a:lnTo>
                <a:lnTo>
                  <a:pt x="118200" y="155409"/>
                </a:lnTo>
                <a:lnTo>
                  <a:pt x="137807" y="121551"/>
                </a:lnTo>
                <a:lnTo>
                  <a:pt x="68249" y="121500"/>
                </a:lnTo>
                <a:lnTo>
                  <a:pt x="100436" y="84812"/>
                </a:lnTo>
                <a:lnTo>
                  <a:pt x="140450" y="56648"/>
                </a:lnTo>
                <a:lnTo>
                  <a:pt x="186716" y="38590"/>
                </a:lnTo>
                <a:lnTo>
                  <a:pt x="237655" y="32219"/>
                </a:lnTo>
                <a:lnTo>
                  <a:pt x="355115" y="32219"/>
                </a:lnTo>
                <a:lnTo>
                  <a:pt x="330176" y="18681"/>
                </a:lnTo>
                <a:lnTo>
                  <a:pt x="285559" y="4829"/>
                </a:lnTo>
                <a:lnTo>
                  <a:pt x="237655" y="0"/>
                </a:lnTo>
                <a:close/>
              </a:path>
              <a:path w="475614" h="475615">
                <a:moveTo>
                  <a:pt x="137807" y="121551"/>
                </a:moveTo>
                <a:lnTo>
                  <a:pt x="118237" y="155435"/>
                </a:lnTo>
                <a:lnTo>
                  <a:pt x="140616" y="186570"/>
                </a:lnTo>
                <a:lnTo>
                  <a:pt x="166357" y="222135"/>
                </a:lnTo>
                <a:lnTo>
                  <a:pt x="77431" y="346176"/>
                </a:lnTo>
                <a:lnTo>
                  <a:pt x="412102" y="346176"/>
                </a:lnTo>
                <a:lnTo>
                  <a:pt x="379901" y="385883"/>
                </a:lnTo>
                <a:lnTo>
                  <a:pt x="338889" y="416477"/>
                </a:lnTo>
                <a:lnTo>
                  <a:pt x="290872" y="436155"/>
                </a:lnTo>
                <a:lnTo>
                  <a:pt x="237655" y="443115"/>
                </a:lnTo>
                <a:lnTo>
                  <a:pt x="355151" y="443115"/>
                </a:lnTo>
                <a:lnTo>
                  <a:pt x="405725" y="405726"/>
                </a:lnTo>
                <a:lnTo>
                  <a:pt x="434746" y="370547"/>
                </a:lnTo>
                <a:lnTo>
                  <a:pt x="456659" y="330174"/>
                </a:lnTo>
                <a:lnTo>
                  <a:pt x="461477" y="314655"/>
                </a:lnTo>
                <a:lnTo>
                  <a:pt x="146481" y="314655"/>
                </a:lnTo>
                <a:lnTo>
                  <a:pt x="189458" y="253974"/>
                </a:lnTo>
                <a:lnTo>
                  <a:pt x="406175" y="253974"/>
                </a:lnTo>
                <a:lnTo>
                  <a:pt x="408604" y="250380"/>
                </a:lnTo>
                <a:lnTo>
                  <a:pt x="230327" y="250380"/>
                </a:lnTo>
                <a:lnTo>
                  <a:pt x="210997" y="223469"/>
                </a:lnTo>
                <a:lnTo>
                  <a:pt x="233425" y="191769"/>
                </a:lnTo>
                <a:lnTo>
                  <a:pt x="188150" y="191769"/>
                </a:lnTo>
                <a:lnTo>
                  <a:pt x="137807" y="121551"/>
                </a:lnTo>
                <a:close/>
              </a:path>
              <a:path w="475614" h="475615">
                <a:moveTo>
                  <a:pt x="355115" y="32219"/>
                </a:moveTo>
                <a:lnTo>
                  <a:pt x="237655" y="32219"/>
                </a:lnTo>
                <a:lnTo>
                  <a:pt x="284771" y="37646"/>
                </a:lnTo>
                <a:lnTo>
                  <a:pt x="328022" y="53102"/>
                </a:lnTo>
                <a:lnTo>
                  <a:pt x="366176" y="77356"/>
                </a:lnTo>
                <a:lnTo>
                  <a:pt x="397998" y="109174"/>
                </a:lnTo>
                <a:lnTo>
                  <a:pt x="422255" y="147323"/>
                </a:lnTo>
                <a:lnTo>
                  <a:pt x="437714" y="190569"/>
                </a:lnTo>
                <a:lnTo>
                  <a:pt x="443141" y="237680"/>
                </a:lnTo>
                <a:lnTo>
                  <a:pt x="442151" y="257819"/>
                </a:lnTo>
                <a:lnTo>
                  <a:pt x="439256" y="277421"/>
                </a:lnTo>
                <a:lnTo>
                  <a:pt x="434563" y="296391"/>
                </a:lnTo>
                <a:lnTo>
                  <a:pt x="428180" y="314629"/>
                </a:lnTo>
                <a:lnTo>
                  <a:pt x="146481" y="314655"/>
                </a:lnTo>
                <a:lnTo>
                  <a:pt x="461477" y="314655"/>
                </a:lnTo>
                <a:lnTo>
                  <a:pt x="470507" y="285566"/>
                </a:lnTo>
                <a:lnTo>
                  <a:pt x="475335" y="237680"/>
                </a:lnTo>
                <a:lnTo>
                  <a:pt x="470507" y="189786"/>
                </a:lnTo>
                <a:lnTo>
                  <a:pt x="456659" y="145175"/>
                </a:lnTo>
                <a:lnTo>
                  <a:pt x="434746" y="104802"/>
                </a:lnTo>
                <a:lnTo>
                  <a:pt x="405725" y="69624"/>
                </a:lnTo>
                <a:lnTo>
                  <a:pt x="370550" y="40598"/>
                </a:lnTo>
                <a:lnTo>
                  <a:pt x="355115" y="32219"/>
                </a:lnTo>
                <a:close/>
              </a:path>
              <a:path w="475614" h="475615">
                <a:moveTo>
                  <a:pt x="406175" y="253974"/>
                </a:moveTo>
                <a:lnTo>
                  <a:pt x="189458" y="253974"/>
                </a:lnTo>
                <a:lnTo>
                  <a:pt x="209270" y="281431"/>
                </a:lnTo>
                <a:lnTo>
                  <a:pt x="353377" y="280987"/>
                </a:lnTo>
                <a:lnTo>
                  <a:pt x="379791" y="275620"/>
                </a:lnTo>
                <a:lnTo>
                  <a:pt x="401424" y="261005"/>
                </a:lnTo>
                <a:lnTo>
                  <a:pt x="406175" y="253974"/>
                </a:lnTo>
                <a:close/>
              </a:path>
              <a:path w="475614" h="475615">
                <a:moveTo>
                  <a:pt x="408628" y="175577"/>
                </a:moveTo>
                <a:lnTo>
                  <a:pt x="351764" y="175577"/>
                </a:lnTo>
                <a:lnTo>
                  <a:pt x="366266" y="178532"/>
                </a:lnTo>
                <a:lnTo>
                  <a:pt x="378147" y="186570"/>
                </a:lnTo>
                <a:lnTo>
                  <a:pt x="386177" y="198450"/>
                </a:lnTo>
                <a:lnTo>
                  <a:pt x="389122" y="212953"/>
                </a:lnTo>
                <a:lnTo>
                  <a:pt x="386177" y="227486"/>
                </a:lnTo>
                <a:lnTo>
                  <a:pt x="378147" y="239387"/>
                </a:lnTo>
                <a:lnTo>
                  <a:pt x="366266" y="247427"/>
                </a:lnTo>
                <a:lnTo>
                  <a:pt x="351764" y="250380"/>
                </a:lnTo>
                <a:lnTo>
                  <a:pt x="408604" y="250380"/>
                </a:lnTo>
                <a:lnTo>
                  <a:pt x="416042" y="239373"/>
                </a:lnTo>
                <a:lnTo>
                  <a:pt x="421406" y="212928"/>
                </a:lnTo>
                <a:lnTo>
                  <a:pt x="416042" y="186553"/>
                </a:lnTo>
                <a:lnTo>
                  <a:pt x="408628" y="175577"/>
                </a:lnTo>
                <a:close/>
              </a:path>
              <a:path w="475614" h="475615">
                <a:moveTo>
                  <a:pt x="353377" y="144906"/>
                </a:moveTo>
                <a:lnTo>
                  <a:pt x="221754" y="144906"/>
                </a:lnTo>
                <a:lnTo>
                  <a:pt x="188150" y="191769"/>
                </a:lnTo>
                <a:lnTo>
                  <a:pt x="233425" y="191769"/>
                </a:lnTo>
                <a:lnTo>
                  <a:pt x="244881" y="175577"/>
                </a:lnTo>
                <a:lnTo>
                  <a:pt x="408628" y="175577"/>
                </a:lnTo>
                <a:lnTo>
                  <a:pt x="401424" y="164914"/>
                </a:lnTo>
                <a:lnTo>
                  <a:pt x="379791" y="150283"/>
                </a:lnTo>
                <a:lnTo>
                  <a:pt x="353377" y="144906"/>
                </a:lnTo>
                <a:close/>
              </a:path>
              <a:path w="475614" h="475615">
                <a:moveTo>
                  <a:pt x="118200" y="155409"/>
                </a:moveTo>
                <a:lnTo>
                  <a:pt x="49377" y="155409"/>
                </a:lnTo>
                <a:lnTo>
                  <a:pt x="118186" y="155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38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ДЯКУЮ</a:t>
            </a:r>
            <a:r>
              <a:rPr lang="en-US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ЗА</a:t>
            </a:r>
            <a:r>
              <a:rPr lang="en-US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en-US" dirty="0"/>
          </a:p>
        </p:txBody>
      </p:sp>
      <p:sp>
        <p:nvSpPr>
          <p:cNvPr id="12" name="object 3"/>
          <p:cNvSpPr/>
          <p:nvPr/>
        </p:nvSpPr>
        <p:spPr>
          <a:xfrm>
            <a:off x="941715" y="908721"/>
            <a:ext cx="905813" cy="864095"/>
          </a:xfrm>
          <a:custGeom>
            <a:avLst/>
            <a:gdLst/>
            <a:ahLst/>
            <a:cxnLst/>
            <a:rect l="l" t="t" r="r" b="b"/>
            <a:pathLst>
              <a:path w="475614" h="475615">
                <a:moveTo>
                  <a:pt x="237655" y="0"/>
                </a:moveTo>
                <a:lnTo>
                  <a:pt x="189769" y="4829"/>
                </a:lnTo>
                <a:lnTo>
                  <a:pt x="145164" y="18681"/>
                </a:lnTo>
                <a:lnTo>
                  <a:pt x="104796" y="40598"/>
                </a:lnTo>
                <a:lnTo>
                  <a:pt x="69621" y="69624"/>
                </a:lnTo>
                <a:lnTo>
                  <a:pt x="40597" y="104802"/>
                </a:lnTo>
                <a:lnTo>
                  <a:pt x="18681" y="145175"/>
                </a:lnTo>
                <a:lnTo>
                  <a:pt x="4829" y="189786"/>
                </a:lnTo>
                <a:lnTo>
                  <a:pt x="0" y="237680"/>
                </a:lnTo>
                <a:lnTo>
                  <a:pt x="4829" y="285566"/>
                </a:lnTo>
                <a:lnTo>
                  <a:pt x="18681" y="330174"/>
                </a:lnTo>
                <a:lnTo>
                  <a:pt x="40597" y="370547"/>
                </a:lnTo>
                <a:lnTo>
                  <a:pt x="69621" y="405726"/>
                </a:lnTo>
                <a:lnTo>
                  <a:pt x="104796" y="434755"/>
                </a:lnTo>
                <a:lnTo>
                  <a:pt x="145164" y="456675"/>
                </a:lnTo>
                <a:lnTo>
                  <a:pt x="189769" y="470530"/>
                </a:lnTo>
                <a:lnTo>
                  <a:pt x="237655" y="475360"/>
                </a:lnTo>
                <a:lnTo>
                  <a:pt x="285559" y="470530"/>
                </a:lnTo>
                <a:lnTo>
                  <a:pt x="330176" y="456675"/>
                </a:lnTo>
                <a:lnTo>
                  <a:pt x="355151" y="443115"/>
                </a:lnTo>
                <a:lnTo>
                  <a:pt x="237655" y="443115"/>
                </a:lnTo>
                <a:lnTo>
                  <a:pt x="190545" y="437692"/>
                </a:lnTo>
                <a:lnTo>
                  <a:pt x="147303" y="422244"/>
                </a:lnTo>
                <a:lnTo>
                  <a:pt x="109159" y="398000"/>
                </a:lnTo>
                <a:lnTo>
                  <a:pt x="77346" y="366192"/>
                </a:lnTo>
                <a:lnTo>
                  <a:pt x="53097" y="328049"/>
                </a:lnTo>
                <a:lnTo>
                  <a:pt x="37644" y="284801"/>
                </a:lnTo>
                <a:lnTo>
                  <a:pt x="32219" y="237680"/>
                </a:lnTo>
                <a:lnTo>
                  <a:pt x="33355" y="216013"/>
                </a:lnTo>
                <a:lnTo>
                  <a:pt x="36679" y="195011"/>
                </a:lnTo>
                <a:lnTo>
                  <a:pt x="42062" y="174776"/>
                </a:lnTo>
                <a:lnTo>
                  <a:pt x="49377" y="155409"/>
                </a:lnTo>
                <a:lnTo>
                  <a:pt x="118200" y="155409"/>
                </a:lnTo>
                <a:lnTo>
                  <a:pt x="137807" y="121551"/>
                </a:lnTo>
                <a:lnTo>
                  <a:pt x="68249" y="121500"/>
                </a:lnTo>
                <a:lnTo>
                  <a:pt x="100436" y="84812"/>
                </a:lnTo>
                <a:lnTo>
                  <a:pt x="140450" y="56648"/>
                </a:lnTo>
                <a:lnTo>
                  <a:pt x="186716" y="38590"/>
                </a:lnTo>
                <a:lnTo>
                  <a:pt x="237655" y="32219"/>
                </a:lnTo>
                <a:lnTo>
                  <a:pt x="355115" y="32219"/>
                </a:lnTo>
                <a:lnTo>
                  <a:pt x="330176" y="18681"/>
                </a:lnTo>
                <a:lnTo>
                  <a:pt x="285559" y="4829"/>
                </a:lnTo>
                <a:lnTo>
                  <a:pt x="237655" y="0"/>
                </a:lnTo>
                <a:close/>
              </a:path>
              <a:path w="475614" h="475615">
                <a:moveTo>
                  <a:pt x="137807" y="121551"/>
                </a:moveTo>
                <a:lnTo>
                  <a:pt x="118237" y="155435"/>
                </a:lnTo>
                <a:lnTo>
                  <a:pt x="140616" y="186570"/>
                </a:lnTo>
                <a:lnTo>
                  <a:pt x="166357" y="222135"/>
                </a:lnTo>
                <a:lnTo>
                  <a:pt x="77431" y="346176"/>
                </a:lnTo>
                <a:lnTo>
                  <a:pt x="412102" y="346176"/>
                </a:lnTo>
                <a:lnTo>
                  <a:pt x="379901" y="385883"/>
                </a:lnTo>
                <a:lnTo>
                  <a:pt x="338889" y="416477"/>
                </a:lnTo>
                <a:lnTo>
                  <a:pt x="290872" y="436155"/>
                </a:lnTo>
                <a:lnTo>
                  <a:pt x="237655" y="443115"/>
                </a:lnTo>
                <a:lnTo>
                  <a:pt x="355151" y="443115"/>
                </a:lnTo>
                <a:lnTo>
                  <a:pt x="405725" y="405726"/>
                </a:lnTo>
                <a:lnTo>
                  <a:pt x="434746" y="370547"/>
                </a:lnTo>
                <a:lnTo>
                  <a:pt x="456659" y="330174"/>
                </a:lnTo>
                <a:lnTo>
                  <a:pt x="461477" y="314655"/>
                </a:lnTo>
                <a:lnTo>
                  <a:pt x="146481" y="314655"/>
                </a:lnTo>
                <a:lnTo>
                  <a:pt x="189458" y="253974"/>
                </a:lnTo>
                <a:lnTo>
                  <a:pt x="406175" y="253974"/>
                </a:lnTo>
                <a:lnTo>
                  <a:pt x="408604" y="250380"/>
                </a:lnTo>
                <a:lnTo>
                  <a:pt x="230327" y="250380"/>
                </a:lnTo>
                <a:lnTo>
                  <a:pt x="210997" y="223469"/>
                </a:lnTo>
                <a:lnTo>
                  <a:pt x="233425" y="191769"/>
                </a:lnTo>
                <a:lnTo>
                  <a:pt x="188150" y="191769"/>
                </a:lnTo>
                <a:lnTo>
                  <a:pt x="137807" y="121551"/>
                </a:lnTo>
                <a:close/>
              </a:path>
              <a:path w="475614" h="475615">
                <a:moveTo>
                  <a:pt x="355115" y="32219"/>
                </a:moveTo>
                <a:lnTo>
                  <a:pt x="237655" y="32219"/>
                </a:lnTo>
                <a:lnTo>
                  <a:pt x="284771" y="37646"/>
                </a:lnTo>
                <a:lnTo>
                  <a:pt x="328022" y="53102"/>
                </a:lnTo>
                <a:lnTo>
                  <a:pt x="366176" y="77356"/>
                </a:lnTo>
                <a:lnTo>
                  <a:pt x="397998" y="109174"/>
                </a:lnTo>
                <a:lnTo>
                  <a:pt x="422255" y="147323"/>
                </a:lnTo>
                <a:lnTo>
                  <a:pt x="437714" y="190569"/>
                </a:lnTo>
                <a:lnTo>
                  <a:pt x="443141" y="237680"/>
                </a:lnTo>
                <a:lnTo>
                  <a:pt x="442151" y="257819"/>
                </a:lnTo>
                <a:lnTo>
                  <a:pt x="439256" y="277421"/>
                </a:lnTo>
                <a:lnTo>
                  <a:pt x="434563" y="296391"/>
                </a:lnTo>
                <a:lnTo>
                  <a:pt x="428180" y="314629"/>
                </a:lnTo>
                <a:lnTo>
                  <a:pt x="146481" y="314655"/>
                </a:lnTo>
                <a:lnTo>
                  <a:pt x="461477" y="314655"/>
                </a:lnTo>
                <a:lnTo>
                  <a:pt x="470507" y="285566"/>
                </a:lnTo>
                <a:lnTo>
                  <a:pt x="475335" y="237680"/>
                </a:lnTo>
                <a:lnTo>
                  <a:pt x="470507" y="189786"/>
                </a:lnTo>
                <a:lnTo>
                  <a:pt x="456659" y="145175"/>
                </a:lnTo>
                <a:lnTo>
                  <a:pt x="434746" y="104802"/>
                </a:lnTo>
                <a:lnTo>
                  <a:pt x="405725" y="69624"/>
                </a:lnTo>
                <a:lnTo>
                  <a:pt x="370550" y="40598"/>
                </a:lnTo>
                <a:lnTo>
                  <a:pt x="355115" y="32219"/>
                </a:lnTo>
                <a:close/>
              </a:path>
              <a:path w="475614" h="475615">
                <a:moveTo>
                  <a:pt x="406175" y="253974"/>
                </a:moveTo>
                <a:lnTo>
                  <a:pt x="189458" y="253974"/>
                </a:lnTo>
                <a:lnTo>
                  <a:pt x="209270" y="281431"/>
                </a:lnTo>
                <a:lnTo>
                  <a:pt x="353377" y="280987"/>
                </a:lnTo>
                <a:lnTo>
                  <a:pt x="379791" y="275620"/>
                </a:lnTo>
                <a:lnTo>
                  <a:pt x="401424" y="261005"/>
                </a:lnTo>
                <a:lnTo>
                  <a:pt x="406175" y="253974"/>
                </a:lnTo>
                <a:close/>
              </a:path>
              <a:path w="475614" h="475615">
                <a:moveTo>
                  <a:pt x="408628" y="175577"/>
                </a:moveTo>
                <a:lnTo>
                  <a:pt x="351764" y="175577"/>
                </a:lnTo>
                <a:lnTo>
                  <a:pt x="366266" y="178532"/>
                </a:lnTo>
                <a:lnTo>
                  <a:pt x="378147" y="186570"/>
                </a:lnTo>
                <a:lnTo>
                  <a:pt x="386177" y="198450"/>
                </a:lnTo>
                <a:lnTo>
                  <a:pt x="389122" y="212953"/>
                </a:lnTo>
                <a:lnTo>
                  <a:pt x="386177" y="227486"/>
                </a:lnTo>
                <a:lnTo>
                  <a:pt x="378147" y="239387"/>
                </a:lnTo>
                <a:lnTo>
                  <a:pt x="366266" y="247427"/>
                </a:lnTo>
                <a:lnTo>
                  <a:pt x="351764" y="250380"/>
                </a:lnTo>
                <a:lnTo>
                  <a:pt x="408604" y="250380"/>
                </a:lnTo>
                <a:lnTo>
                  <a:pt x="416042" y="239373"/>
                </a:lnTo>
                <a:lnTo>
                  <a:pt x="421406" y="212928"/>
                </a:lnTo>
                <a:lnTo>
                  <a:pt x="416042" y="186553"/>
                </a:lnTo>
                <a:lnTo>
                  <a:pt x="408628" y="175577"/>
                </a:lnTo>
                <a:close/>
              </a:path>
              <a:path w="475614" h="475615">
                <a:moveTo>
                  <a:pt x="353377" y="144906"/>
                </a:moveTo>
                <a:lnTo>
                  <a:pt x="221754" y="144906"/>
                </a:lnTo>
                <a:lnTo>
                  <a:pt x="188150" y="191769"/>
                </a:lnTo>
                <a:lnTo>
                  <a:pt x="233425" y="191769"/>
                </a:lnTo>
                <a:lnTo>
                  <a:pt x="244881" y="175577"/>
                </a:lnTo>
                <a:lnTo>
                  <a:pt x="408628" y="175577"/>
                </a:lnTo>
                <a:lnTo>
                  <a:pt x="401424" y="164914"/>
                </a:lnTo>
                <a:lnTo>
                  <a:pt x="379791" y="150283"/>
                </a:lnTo>
                <a:lnTo>
                  <a:pt x="353377" y="144906"/>
                </a:lnTo>
                <a:close/>
              </a:path>
              <a:path w="475614" h="475615">
                <a:moveTo>
                  <a:pt x="118200" y="155409"/>
                </a:moveTo>
                <a:lnTo>
                  <a:pt x="49377" y="155409"/>
                </a:lnTo>
                <a:lnTo>
                  <a:pt x="118186" y="155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4070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61171</TotalTime>
  <Words>338</Words>
  <Application>Microsoft Office PowerPoint</Application>
  <PresentationFormat>Широкоэкранный</PresentationFormat>
  <Paragraphs>51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Custom Design</vt:lpstr>
      <vt:lpstr>showeet</vt:lpstr>
      <vt:lpstr>Showeet theme</vt:lpstr>
      <vt:lpstr>Неформальна освіта у ХНУРЕ  досвід та перспективи</vt:lpstr>
      <vt:lpstr>Неформальна освіта  (non-formal education) — освіта, яка є доповненням та / або альтернативою формальної освіти в навчанні протягом усього життя</vt:lpstr>
      <vt:lpstr>проєкти неформальної освіти:   ВСЕУКРАЇНСЬКА ШКОЛА ОНЛАЙН  ДІЯ. ЦИФРОВА ОСВІТА</vt:lpstr>
      <vt:lpstr>Мережа для розвитку безперервного навчання у Вірменії, Грузії та України (LeAGUe)   TEMPUS-Проєкт http://tempusleague.eu/  у результаті якого створено Центр післядипломної освіти ХНУРЕ</vt:lpstr>
      <vt:lpstr>Центр післядипломної освіти</vt:lpstr>
      <vt:lpstr>NURE IT ACADEMY http://nure-it.academy/</vt:lpstr>
      <vt:lpstr>В Україні можна буде визнати самоосвіту</vt:lpstr>
      <vt:lpstr>Центр неформальної освіти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NFEd</dc:title>
  <dc:subject>Council</dc:subject>
  <dc:creator>CIST</dc:creator>
  <dc:description>1</dc:description>
  <cp:lastModifiedBy>User</cp:lastModifiedBy>
  <cp:revision>4</cp:revision>
  <dcterms:created xsi:type="dcterms:W3CDTF">2011-05-09T14:18:21Z</dcterms:created>
  <dcterms:modified xsi:type="dcterms:W3CDTF">2021-10-20T13:14:27Z</dcterms:modified>
</cp:coreProperties>
</file>