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9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2" showSpecialPlsOnTitleSld="0" saveSubsetFonts="1">
  <p:sldMasterIdLst>
    <p:sldMasterId id="2147483648" r:id="rId1"/>
  </p:sldMasterIdLst>
  <p:notesMasterIdLst>
    <p:notesMasterId r:id="rId52"/>
  </p:notesMasterIdLst>
  <p:sldIdLst>
    <p:sldId id="257" r:id="rId2"/>
    <p:sldId id="299" r:id="rId3"/>
    <p:sldId id="414" r:id="rId4"/>
    <p:sldId id="387" r:id="rId5"/>
    <p:sldId id="300" r:id="rId6"/>
    <p:sldId id="304" r:id="rId7"/>
    <p:sldId id="403" r:id="rId8"/>
    <p:sldId id="401" r:id="rId9"/>
    <p:sldId id="318" r:id="rId10"/>
    <p:sldId id="383" r:id="rId11"/>
    <p:sldId id="389" r:id="rId12"/>
    <p:sldId id="422" r:id="rId13"/>
    <p:sldId id="421" r:id="rId14"/>
    <p:sldId id="384" r:id="rId15"/>
    <p:sldId id="382" r:id="rId16"/>
    <p:sldId id="405" r:id="rId17"/>
    <p:sldId id="406" r:id="rId18"/>
    <p:sldId id="417" r:id="rId19"/>
    <p:sldId id="415" r:id="rId20"/>
    <p:sldId id="380" r:id="rId21"/>
    <p:sldId id="416" r:id="rId22"/>
    <p:sldId id="390" r:id="rId23"/>
    <p:sldId id="407" r:id="rId24"/>
    <p:sldId id="427" r:id="rId25"/>
    <p:sldId id="428" r:id="rId26"/>
    <p:sldId id="423" r:id="rId27"/>
    <p:sldId id="411" r:id="rId28"/>
    <p:sldId id="412" r:id="rId29"/>
    <p:sldId id="392" r:id="rId30"/>
    <p:sldId id="368" r:id="rId31"/>
    <p:sldId id="369" r:id="rId32"/>
    <p:sldId id="328" r:id="rId33"/>
    <p:sldId id="429" r:id="rId34"/>
    <p:sldId id="394" r:id="rId35"/>
    <p:sldId id="365" r:id="rId36"/>
    <p:sldId id="426" r:id="rId37"/>
    <p:sldId id="430" r:id="rId38"/>
    <p:sldId id="366" r:id="rId39"/>
    <p:sldId id="339" r:id="rId40"/>
    <p:sldId id="340" r:id="rId41"/>
    <p:sldId id="342" r:id="rId42"/>
    <p:sldId id="419" r:id="rId43"/>
    <p:sldId id="367" r:id="rId44"/>
    <p:sldId id="381" r:id="rId45"/>
    <p:sldId id="396" r:id="rId46"/>
    <p:sldId id="397" r:id="rId47"/>
    <p:sldId id="409" r:id="rId48"/>
    <p:sldId id="400" r:id="rId49"/>
    <p:sldId id="420" r:id="rId50"/>
    <p:sldId id="321" r:id="rId51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" initials="A" lastIdx="0" clrIdx="0">
    <p:extLst>
      <p:ext uri="{19B8F6BF-5375-455C-9EA6-DF929625EA0E}">
        <p15:presenceInfo xmlns:p15="http://schemas.microsoft.com/office/powerpoint/2012/main" userId="Admi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3BFF7"/>
    <a:srgbClr val="EDF6F9"/>
    <a:srgbClr val="BEDCF0"/>
    <a:srgbClr val="D5F6F7"/>
    <a:srgbClr val="AEEEF0"/>
    <a:srgbClr val="FF3300"/>
    <a:srgbClr val="FF97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Средний стиль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8034E78-7F5D-4C2E-B375-FC64B27BC917}" styleName="Темный стиль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Темный стиль 2 - акцент 5/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Темный стиль 2 - акцент 3/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Средний стиль 3 -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FABFCF23-3B69-468F-B69F-88F6DE6A72F2}" styleName="Средний стиль 1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A111915-BE36-4E01-A7E5-04B1672EAD32}" styleName="Светлый стиль 2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27F97BB-C833-4FB7-BDE5-3F7075034690}" styleName="Стиль из темы 2 - акцент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054" autoAdjust="0"/>
    <p:restoredTop sz="96374" autoAdjust="0"/>
  </p:normalViewPr>
  <p:slideViewPr>
    <p:cSldViewPr>
      <p:cViewPr varScale="1">
        <p:scale>
          <a:sx n="151" d="100"/>
          <a:sy n="151" d="100"/>
        </p:scale>
        <p:origin x="564" y="13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400" d="100"/>
        <a:sy n="4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pPr>
            <a:r>
              <a:rPr lang="uk-UA" sz="1600" b="1" kern="12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+mn-ea"/>
                <a:cs typeface="+mn-cs"/>
              </a:rPr>
              <a:t>Обсяги рекомендовано</a:t>
            </a:r>
            <a:r>
              <a:rPr lang="uk-UA" sz="1600" b="1" kern="1200" baseline="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+mn-ea"/>
                <a:cs typeface="+mn-cs"/>
              </a:rPr>
              <a:t> на бюджет </a:t>
            </a:r>
            <a:r>
              <a:rPr lang="ru-UA" sz="1600" b="1" kern="1200" baseline="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+mn-ea"/>
                <a:cs typeface="+mn-cs"/>
              </a:rPr>
              <a:t>(</a:t>
            </a:r>
            <a:r>
              <a:rPr lang="uk-UA" sz="1600" b="1" kern="1200" baseline="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+mn-ea"/>
                <a:cs typeface="+mn-cs"/>
              </a:rPr>
              <a:t>бакалавр</a:t>
            </a:r>
            <a:r>
              <a:rPr lang="ru-UA" sz="1600" b="1" kern="1200" baseline="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+mn-ea"/>
                <a:cs typeface="+mn-cs"/>
              </a:rPr>
              <a:t>)</a:t>
            </a:r>
            <a:r>
              <a:rPr lang="uk-UA" sz="1600" b="1" kern="1200" baseline="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+mn-ea"/>
                <a:cs typeface="+mn-cs"/>
              </a:rPr>
              <a:t> у</a:t>
            </a:r>
            <a:r>
              <a:rPr lang="ru-UA" sz="1600" b="1" kern="1200" baseline="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+mn-ea"/>
                <a:cs typeface="+mn-cs"/>
              </a:rPr>
              <a:t> </a:t>
            </a:r>
          </a:p>
          <a:p>
            <a:pPr>
              <a:defRPr sz="1600">
                <a:solidFill>
                  <a:schemeClr val="accent1">
                    <a:lumMod val="50000"/>
                  </a:schemeClr>
                </a:solidFill>
              </a:defRPr>
            </a:pPr>
            <a:r>
              <a:rPr lang="uk-UA" sz="1600" b="1" kern="1200" baseline="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+mn-ea"/>
                <a:cs typeface="+mn-cs"/>
              </a:rPr>
              <a:t>м. Харків  2025 р.</a:t>
            </a:r>
          </a:p>
        </c:rich>
      </c:tx>
      <c:layout>
        <c:manualLayout>
          <c:xMode val="edge"/>
          <c:yMode val="edge"/>
          <c:x val="0.28325624369973168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  <a:cs typeface="+mn-cs"/>
            </a:defRPr>
          </a:pPr>
          <a:endParaRPr lang="ru-UA"/>
        </a:p>
      </c:txPr>
    </c:title>
    <c:autoTitleDeleted val="0"/>
    <c:view3D>
      <c:rotX val="15"/>
      <c:rotY val="2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0918470832496694E-2"/>
          <c:y val="0.11087274687758619"/>
          <c:w val="0.91128279324723349"/>
          <c:h val="0.59604469626421908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ХНУРЕ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43000"/>
                    <a:satMod val="165000"/>
                  </a:schemeClr>
                </a:gs>
                <a:gs pos="55000">
                  <a:schemeClr val="accent1">
                    <a:tint val="83000"/>
                    <a:satMod val="155000"/>
                  </a:schemeClr>
                </a:gs>
                <a:gs pos="100000">
                  <a:schemeClr val="accent1">
                    <a:shade val="85000"/>
                  </a:schemeClr>
                </a:gs>
              </a:gsLst>
              <a:path path="circle">
                <a:fillToRect l="-40000" t="-90000" r="140000" b="190000"/>
              </a:path>
            </a:gradFill>
            <a:ln>
              <a:noFill/>
            </a:ln>
            <a:effectLst>
              <a:outerShdw blurRad="50800" dist="25400" dir="5400000" rotWithShape="0">
                <a:srgbClr val="000000">
                  <a:alpha val="45000"/>
                </a:srgbClr>
              </a:outerShdw>
            </a:effectLst>
            <a:sp3d/>
          </c:spPr>
          <c:invertIfNegative val="0"/>
          <c:dLbls>
            <c:dLbl>
              <c:idx val="0"/>
              <c:layout>
                <c:manualLayout>
                  <c:x val="-4.8542007055281319E-3"/>
                  <c:y val="-2.75577019220087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99-484A-B459-E4A8D3BE586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accent1">
                        <a:lumMod val="50000"/>
                      </a:schemeClr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pPr>
                <a:endParaRPr lang="ru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Кількість здобувачів, що подали заявки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627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164-4D91-B613-A1EEAC75E8F2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НТУ"ХПІ"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tint val="43000"/>
                    <a:satMod val="165000"/>
                  </a:schemeClr>
                </a:gs>
                <a:gs pos="55000">
                  <a:schemeClr val="accent2">
                    <a:tint val="83000"/>
                    <a:satMod val="155000"/>
                  </a:schemeClr>
                </a:gs>
                <a:gs pos="100000">
                  <a:schemeClr val="accent2">
                    <a:shade val="85000"/>
                  </a:schemeClr>
                </a:gs>
              </a:gsLst>
              <a:path path="circle">
                <a:fillToRect l="-40000" t="-90000" r="140000" b="190000"/>
              </a:path>
            </a:gradFill>
            <a:ln>
              <a:noFill/>
            </a:ln>
            <a:effectLst>
              <a:outerShdw blurRad="50800" dist="25400" dir="5400000" rotWithShape="0">
                <a:srgbClr val="000000">
                  <a:alpha val="45000"/>
                </a:srgbClr>
              </a:outerShdw>
            </a:effectLst>
            <a:sp3d/>
          </c:spPr>
          <c:invertIfNegative val="0"/>
          <c:dLbls>
            <c:dLbl>
              <c:idx val="0"/>
              <c:layout>
                <c:manualLayout>
                  <c:x val="2.7507137331326082E-2"/>
                  <c:y val="-2.480193172980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99-484A-B459-E4A8D3BE586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accent1">
                        <a:lumMod val="50000"/>
                      </a:schemeClr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pPr>
                <a:endParaRPr lang="ru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Кількість здобувачів, що подали заявки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1168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164-4D91-B613-A1EEAC75E8F2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ХАІ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43000"/>
                    <a:satMod val="165000"/>
                  </a:schemeClr>
                </a:gs>
                <a:gs pos="55000">
                  <a:schemeClr val="accent3">
                    <a:tint val="83000"/>
                    <a:satMod val="155000"/>
                  </a:schemeClr>
                </a:gs>
                <a:gs pos="100000">
                  <a:schemeClr val="accent3">
                    <a:shade val="85000"/>
                  </a:schemeClr>
                </a:gs>
              </a:gsLst>
              <a:path path="circle">
                <a:fillToRect l="-40000" t="-90000" r="140000" b="190000"/>
              </a:path>
            </a:gradFill>
            <a:ln>
              <a:noFill/>
            </a:ln>
            <a:effectLst>
              <a:outerShdw blurRad="50800" dist="25400" dir="5400000" rotWithShape="0">
                <a:srgbClr val="000000">
                  <a:alpha val="45000"/>
                </a:srgbClr>
              </a:outerShdw>
            </a:effectLst>
            <a:sp3d/>
          </c:spPr>
          <c:invertIfNegative val="0"/>
          <c:dLbls>
            <c:dLbl>
              <c:idx val="0"/>
              <c:layout>
                <c:manualLayout>
                  <c:x val="1.7798735920269818E-2"/>
                  <c:y val="-2.48019317298078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99-484A-B459-E4A8D3BE586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accent1">
                        <a:lumMod val="50000"/>
                      </a:schemeClr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pPr>
                <a:endParaRPr lang="ru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Кількість здобувачів, що подали заявки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442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164-4D91-B613-A1EEAC75E8F2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ХНУ ім. Каразіна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tint val="43000"/>
                    <a:satMod val="165000"/>
                  </a:schemeClr>
                </a:gs>
                <a:gs pos="55000">
                  <a:schemeClr val="accent4">
                    <a:tint val="83000"/>
                    <a:satMod val="155000"/>
                  </a:schemeClr>
                </a:gs>
                <a:gs pos="100000">
                  <a:schemeClr val="accent4">
                    <a:shade val="85000"/>
                  </a:schemeClr>
                </a:gs>
              </a:gsLst>
              <a:path path="circle">
                <a:fillToRect l="-40000" t="-90000" r="140000" b="190000"/>
              </a:path>
            </a:gradFill>
            <a:ln>
              <a:noFill/>
            </a:ln>
            <a:effectLst>
              <a:outerShdw blurRad="50800" dist="25400" dir="5400000" rotWithShape="0">
                <a:srgbClr val="000000">
                  <a:alpha val="45000"/>
                </a:srgbClr>
              </a:outerShdw>
            </a:effectLst>
            <a:sp3d/>
          </c:spPr>
          <c:invertIfNegative val="0"/>
          <c:dLbls>
            <c:dLbl>
              <c:idx val="0"/>
              <c:layout>
                <c:manualLayout>
                  <c:x val="2.5889070429483369E-2"/>
                  <c:y val="-2.204616153760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99-484A-B459-E4A8D3BE586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accent1">
                        <a:lumMod val="50000"/>
                      </a:schemeClr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pPr>
                <a:endParaRPr lang="ru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Кількість здобувачів, що подали заявки</c:v>
                </c:pt>
              </c:strCache>
            </c:strRef>
          </c:cat>
          <c:val>
            <c:numRef>
              <c:f>Лист1!$E$2</c:f>
              <c:numCache>
                <c:formatCode>General</c:formatCode>
                <c:ptCount val="1"/>
                <c:pt idx="0">
                  <c:v>1163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164-4D91-B613-A1EEAC75E8F2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ХНЕУ ім. Кузнеця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tint val="43000"/>
                    <a:satMod val="165000"/>
                  </a:schemeClr>
                </a:gs>
                <a:gs pos="55000">
                  <a:schemeClr val="accent5">
                    <a:tint val="83000"/>
                    <a:satMod val="155000"/>
                  </a:schemeClr>
                </a:gs>
                <a:gs pos="100000">
                  <a:schemeClr val="accent5">
                    <a:shade val="85000"/>
                  </a:schemeClr>
                </a:gs>
              </a:gsLst>
              <a:path path="circle">
                <a:fillToRect l="-40000" t="-90000" r="140000" b="190000"/>
              </a:path>
            </a:gradFill>
            <a:ln>
              <a:noFill/>
            </a:ln>
            <a:effectLst>
              <a:outerShdw blurRad="50800" dist="25400" dir="5400000" rotWithShape="0">
                <a:srgbClr val="000000">
                  <a:alpha val="45000"/>
                </a:srgbClr>
              </a:outerShdw>
            </a:effectLst>
            <a:sp3d/>
          </c:spPr>
          <c:invertIfNegative val="0"/>
          <c:dLbls>
            <c:dLbl>
              <c:idx val="0"/>
              <c:layout>
                <c:manualLayout>
                  <c:x val="2.5889070429483251E-2"/>
                  <c:y val="-1.9290391345406065E-2"/>
                </c:manualLayout>
              </c:layout>
              <c:tx>
                <c:rich>
                  <a:bodyPr/>
                  <a:lstStyle/>
                  <a:p>
                    <a:fld id="{4DD4A8A9-0BAA-4441-9EA2-D13841376583}" type="VALUE">
                      <a:rPr lang="en-US">
                        <a:solidFill>
                          <a:schemeClr val="accent1">
                            <a:lumMod val="50000"/>
                          </a:schemeClr>
                        </a:solidFill>
                      </a:rPr>
                      <a:pPr/>
                      <a:t>[ЗНАЧЕНИЕ]</a:t>
                    </a:fld>
                    <a:endParaRPr lang="ru-UA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2164-4D91-B613-A1EEAC75E8F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accent1">
                        <a:lumMod val="50000"/>
                      </a:schemeClr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pPr>
                <a:endParaRPr lang="ru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Кількість здобувачів, що подали заявки</c:v>
                </c:pt>
              </c:strCache>
            </c:strRef>
          </c:cat>
          <c:val>
            <c:numRef>
              <c:f>Лист1!$F$2</c:f>
              <c:numCache>
                <c:formatCode>General</c:formatCode>
                <c:ptCount val="1"/>
                <c:pt idx="0">
                  <c:v>176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164-4D91-B613-A1EEAC75E8F2}"/>
            </c:ext>
          </c:extLst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ХНАДУ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tint val="43000"/>
                    <a:satMod val="165000"/>
                  </a:schemeClr>
                </a:gs>
                <a:gs pos="55000">
                  <a:schemeClr val="accent6">
                    <a:tint val="83000"/>
                    <a:satMod val="155000"/>
                  </a:schemeClr>
                </a:gs>
                <a:gs pos="100000">
                  <a:schemeClr val="accent6">
                    <a:shade val="85000"/>
                  </a:schemeClr>
                </a:gs>
              </a:gsLst>
              <a:path path="circle">
                <a:fillToRect l="-40000" t="-90000" r="140000" b="190000"/>
              </a:path>
            </a:gradFill>
            <a:ln>
              <a:noFill/>
            </a:ln>
            <a:effectLst>
              <a:outerShdw blurRad="50800" dist="25400" dir="5400000" rotWithShape="0">
                <a:srgbClr val="000000">
                  <a:alpha val="45000"/>
                </a:srgbClr>
              </a:outerShdw>
            </a:effectLst>
            <a:sp3d/>
          </c:spPr>
          <c:invertIfNegative val="0"/>
          <c:dLbls>
            <c:dLbl>
              <c:idx val="0"/>
              <c:layout>
                <c:manualLayout>
                  <c:x val="2.7507137331326082E-2"/>
                  <c:y val="-1.92903913454060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99-484A-B459-E4A8D3BE586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accent1">
                        <a:lumMod val="50000"/>
                      </a:schemeClr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pPr>
                <a:endParaRPr lang="ru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Кількість здобувачів, що подали заявки</c:v>
                </c:pt>
              </c:strCache>
            </c:strRef>
          </c:cat>
          <c:val>
            <c:numRef>
              <c:f>Лист1!$G$2</c:f>
              <c:numCache>
                <c:formatCode>General</c:formatCode>
                <c:ptCount val="1"/>
                <c:pt idx="0">
                  <c:v>615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164-4D91-B613-A1EEAC75E8F2}"/>
            </c:ext>
          </c:extLst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ХНУМ ім. Бекетова 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lumMod val="60000"/>
                    <a:tint val="43000"/>
                    <a:satMod val="165000"/>
                  </a:schemeClr>
                </a:gs>
                <a:gs pos="55000">
                  <a:schemeClr val="accent1">
                    <a:lumMod val="60000"/>
                    <a:tint val="83000"/>
                    <a:satMod val="155000"/>
                  </a:schemeClr>
                </a:gs>
                <a:gs pos="100000">
                  <a:schemeClr val="accent1">
                    <a:lumMod val="60000"/>
                    <a:shade val="85000"/>
                  </a:schemeClr>
                </a:gs>
              </a:gsLst>
              <a:path path="circle">
                <a:fillToRect l="-40000" t="-90000" r="140000" b="190000"/>
              </a:path>
            </a:gradFill>
            <a:ln>
              <a:noFill/>
            </a:ln>
            <a:effectLst>
              <a:outerShdw blurRad="50800" dist="25400" dir="5400000" rotWithShape="0">
                <a:srgbClr val="000000">
                  <a:alpha val="45000"/>
                </a:srgbClr>
              </a:outerShdw>
            </a:effectLst>
            <a:sp3d/>
          </c:spPr>
          <c:invertIfNegative val="0"/>
          <c:dLbls>
            <c:dLbl>
              <c:idx val="0"/>
              <c:layout>
                <c:manualLayout>
                  <c:x val="1.7798735920269818E-2"/>
                  <c:y val="-2.75577019220086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99-484A-B459-E4A8D3BE586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accent1">
                        <a:lumMod val="50000"/>
                      </a:schemeClr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pPr>
                <a:endParaRPr lang="ru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Кількість здобувачів, що подали заявки</c:v>
                </c:pt>
              </c:strCache>
            </c:strRef>
          </c:cat>
          <c:val>
            <c:numRef>
              <c:f>Лист1!$H$2</c:f>
              <c:numCache>
                <c:formatCode>General</c:formatCode>
                <c:ptCount val="1"/>
                <c:pt idx="0">
                  <c:v>386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164-4D91-B613-A1EEAC75E8F2}"/>
            </c:ext>
          </c:extLst>
        </c:ser>
        <c:ser>
          <c:idx val="7"/>
          <c:order val="7"/>
          <c:tx>
            <c:strRef>
              <c:f>Лист1!$I$1</c:f>
              <c:strCache>
                <c:ptCount val="1"/>
                <c:pt idx="0">
                  <c:v>УкрДУЗТ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lumMod val="60000"/>
                    <a:tint val="43000"/>
                    <a:satMod val="165000"/>
                  </a:schemeClr>
                </a:gs>
                <a:gs pos="55000">
                  <a:schemeClr val="accent2">
                    <a:lumMod val="60000"/>
                    <a:tint val="83000"/>
                    <a:satMod val="155000"/>
                  </a:schemeClr>
                </a:gs>
                <a:gs pos="100000">
                  <a:schemeClr val="accent2">
                    <a:lumMod val="60000"/>
                    <a:shade val="85000"/>
                  </a:schemeClr>
                </a:gs>
              </a:gsLst>
              <a:path path="circle">
                <a:fillToRect l="-40000" t="-90000" r="140000" b="190000"/>
              </a:path>
            </a:gradFill>
            <a:ln>
              <a:noFill/>
            </a:ln>
            <a:effectLst>
              <a:outerShdw blurRad="50800" dist="25400" dir="5400000" rotWithShape="0">
                <a:srgbClr val="000000">
                  <a:alpha val="45000"/>
                </a:srgbClr>
              </a:outerShdw>
            </a:effectLst>
            <a:sp3d/>
          </c:spPr>
          <c:invertIfNegative val="0"/>
          <c:dLbls>
            <c:dLbl>
              <c:idx val="0"/>
              <c:layout>
                <c:manualLayout>
                  <c:x val="1.7798735920269818E-2"/>
                  <c:y val="-2.20461615376069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99-484A-B459-E4A8D3BE586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accent1">
                        <a:lumMod val="50000"/>
                      </a:schemeClr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pPr>
                <a:endParaRPr lang="ru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Кількість здобувачів, що подали заявки</c:v>
                </c:pt>
              </c:strCache>
            </c:strRef>
          </c:cat>
          <c:val>
            <c:numRef>
              <c:f>Лист1!$I$2</c:f>
              <c:numCache>
                <c:formatCode>General</c:formatCode>
                <c:ptCount val="1"/>
                <c:pt idx="0">
                  <c:v>325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2164-4D91-B613-A1EEAC75E8F2}"/>
            </c:ext>
          </c:extLst>
        </c:ser>
        <c:ser>
          <c:idx val="8"/>
          <c:order val="8"/>
          <c:tx>
            <c:strRef>
              <c:f>Лист1!$J$1</c:f>
              <c:strCache>
                <c:ptCount val="1"/>
                <c:pt idx="0">
                  <c:v>ДБТУ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lumMod val="60000"/>
                    <a:tint val="43000"/>
                    <a:satMod val="165000"/>
                  </a:schemeClr>
                </a:gs>
                <a:gs pos="55000">
                  <a:schemeClr val="accent3">
                    <a:lumMod val="60000"/>
                    <a:tint val="83000"/>
                    <a:satMod val="155000"/>
                  </a:schemeClr>
                </a:gs>
                <a:gs pos="100000">
                  <a:schemeClr val="accent3">
                    <a:lumMod val="60000"/>
                    <a:shade val="85000"/>
                  </a:schemeClr>
                </a:gs>
              </a:gsLst>
              <a:path path="circle">
                <a:fillToRect l="-40000" t="-90000" r="140000" b="190000"/>
              </a:path>
            </a:gradFill>
            <a:ln>
              <a:noFill/>
            </a:ln>
            <a:effectLst>
              <a:outerShdw blurRad="50800" dist="25400" dir="5400000" rotWithShape="0">
                <a:srgbClr val="000000">
                  <a:alpha val="45000"/>
                </a:srgbClr>
              </a:outerShdw>
            </a:effectLst>
            <a:sp3d/>
          </c:spPr>
          <c:invertIfNegative val="0"/>
          <c:dLbls>
            <c:dLbl>
              <c:idx val="0"/>
              <c:layout>
                <c:manualLayout>
                  <c:x val="1.4562602116584396E-2"/>
                  <c:y val="-1.92903913454060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27C-48CE-ADAD-7D924834C20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pPr>
                <a:endParaRPr lang="ru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Кількість здобувачів, що подали заявки</c:v>
                </c:pt>
              </c:strCache>
            </c:strRef>
          </c:cat>
          <c:val>
            <c:numRef>
              <c:f>Лист1!$J$2</c:f>
              <c:numCache>
                <c:formatCode>General</c:formatCode>
                <c:ptCount val="1"/>
                <c:pt idx="0">
                  <c:v>611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E62-411E-AB04-44060DCE212E}"/>
            </c:ext>
          </c:extLst>
        </c:ser>
        <c:ser>
          <c:idx val="9"/>
          <c:order val="9"/>
          <c:tx>
            <c:strRef>
              <c:f>Лист1!$K$1</c:f>
              <c:strCache>
                <c:ptCount val="1"/>
                <c:pt idx="0">
                  <c:v>ХНПУ ім. Г.Сковороди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lumMod val="60000"/>
                    <a:tint val="43000"/>
                    <a:satMod val="165000"/>
                  </a:schemeClr>
                </a:gs>
                <a:gs pos="55000">
                  <a:schemeClr val="accent4">
                    <a:lumMod val="60000"/>
                    <a:tint val="83000"/>
                    <a:satMod val="155000"/>
                  </a:schemeClr>
                </a:gs>
                <a:gs pos="100000">
                  <a:schemeClr val="accent4">
                    <a:lumMod val="60000"/>
                    <a:shade val="85000"/>
                  </a:schemeClr>
                </a:gs>
              </a:gsLst>
              <a:path path="circle">
                <a:fillToRect l="-40000" t="-90000" r="140000" b="190000"/>
              </a:path>
            </a:gradFill>
            <a:ln>
              <a:noFill/>
            </a:ln>
            <a:effectLst>
              <a:outerShdw blurRad="50800" dist="25400" dir="5400000" rotWithShape="0">
                <a:srgbClr val="000000">
                  <a:alpha val="45000"/>
                </a:srgbClr>
              </a:outerShdw>
            </a:effectLst>
            <a:sp3d/>
          </c:spPr>
          <c:invertIfNegative val="0"/>
          <c:dLbls>
            <c:dLbl>
              <c:idx val="0"/>
              <c:layout>
                <c:manualLayout>
                  <c:x val="2.4271003527640542E-2"/>
                  <c:y val="-1.37788509610043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27C-48CE-ADAD-7D924834C20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pPr>
                <a:endParaRPr lang="ru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Кількість здобувачів, що подали заявки</c:v>
                </c:pt>
              </c:strCache>
            </c:strRef>
          </c:cat>
          <c:val>
            <c:numRef>
              <c:f>Лист1!$K$2</c:f>
              <c:numCache>
                <c:formatCode>General</c:formatCode>
                <c:ptCount val="1"/>
                <c:pt idx="0">
                  <c:v>330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E62-411E-AB04-44060DCE212E}"/>
            </c:ext>
          </c:extLst>
        </c:ser>
        <c:ser>
          <c:idx val="10"/>
          <c:order val="10"/>
          <c:tx>
            <c:strRef>
              <c:f>Лист1!$L$1</c:f>
              <c:strCache>
                <c:ptCount val="1"/>
                <c:pt idx="0">
                  <c:v>ХАФК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lumMod val="60000"/>
                    <a:tint val="43000"/>
                    <a:satMod val="165000"/>
                  </a:schemeClr>
                </a:gs>
                <a:gs pos="55000">
                  <a:schemeClr val="accent5">
                    <a:lumMod val="60000"/>
                    <a:tint val="83000"/>
                    <a:satMod val="155000"/>
                  </a:schemeClr>
                </a:gs>
                <a:gs pos="100000">
                  <a:schemeClr val="accent5">
                    <a:lumMod val="60000"/>
                    <a:shade val="85000"/>
                  </a:schemeClr>
                </a:gs>
              </a:gsLst>
              <a:path path="circle">
                <a:fillToRect l="-40000" t="-90000" r="140000" b="190000"/>
              </a:path>
            </a:gradFill>
            <a:ln>
              <a:noFill/>
            </a:ln>
            <a:effectLst>
              <a:outerShdw blurRad="50800" dist="25400" dir="5400000" rotWithShape="0">
                <a:srgbClr val="000000">
                  <a:alpha val="45000"/>
                </a:srgbClr>
              </a:outerShdw>
            </a:effectLst>
            <a:sp3d/>
          </c:spPr>
          <c:invertIfNegative val="0"/>
          <c:dLbls>
            <c:dLbl>
              <c:idx val="0"/>
              <c:layout>
                <c:manualLayout>
                  <c:x val="2.2652936625798068E-2"/>
                  <c:y val="-2.480193172980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27C-48CE-ADAD-7D924834C20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pPr>
                <a:endParaRPr lang="ru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Кількість здобувачів, що подали заявки</c:v>
                </c:pt>
              </c:strCache>
            </c:strRef>
          </c:cat>
          <c:val>
            <c:numRef>
              <c:f>Лист1!$L$2</c:f>
              <c:numCache>
                <c:formatCode>General</c:formatCode>
                <c:ptCount val="1"/>
                <c:pt idx="0">
                  <c:v>175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E62-411E-AB04-44060DCE212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shape val="box"/>
        <c:axId val="481640704"/>
        <c:axId val="481641360"/>
        <c:axId val="0"/>
      </c:bar3DChart>
      <c:catAx>
        <c:axId val="4816407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pPr>
            <a:endParaRPr lang="ru-UA"/>
          </a:p>
        </c:txPr>
        <c:crossAx val="481641360"/>
        <c:crosses val="autoZero"/>
        <c:auto val="1"/>
        <c:lblAlgn val="ctr"/>
        <c:lblOffset val="100"/>
        <c:noMultiLvlLbl val="0"/>
      </c:catAx>
      <c:valAx>
        <c:axId val="4816413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pPr>
            <a:endParaRPr lang="ru-UA"/>
          </a:p>
        </c:txPr>
        <c:crossAx val="4816407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0944031193272104"/>
          <c:y val="0.8155227333113052"/>
          <c:w val="0.84023946370892522"/>
          <c:h val="0.1603415592711920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2"/>
              </a:solidFill>
              <a:latin typeface="Cambria" panose="02040503050406030204" pitchFamily="18" charset="0"/>
              <a:ea typeface="Cambria" panose="02040503050406030204" pitchFamily="18" charset="0"/>
              <a:cs typeface="+mn-cs"/>
            </a:defRPr>
          </a:pPr>
          <a:endParaRPr lang="ru-UA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Cambria" panose="02040503050406030204" pitchFamily="18" charset="0"/>
          <a:ea typeface="Cambria" panose="02040503050406030204" pitchFamily="18" charset="0"/>
        </a:defRPr>
      </a:pPr>
      <a:endParaRPr lang="ru-UA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pPr>
            <a:r>
              <a:rPr lang="uk-UA" sz="1800" b="1" kern="1200" baseline="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+mn-ea"/>
                <a:cs typeface="+mn-cs"/>
              </a:rPr>
              <a:t>Зараховано</a:t>
            </a:r>
            <a:r>
              <a:rPr lang="ru-UA" sz="1800" b="1" kern="1200" baseline="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+mn-ea"/>
                <a:cs typeface="+mn-cs"/>
              </a:rPr>
              <a:t> на</a:t>
            </a:r>
            <a:r>
              <a:rPr lang="uk-UA" sz="1800" b="1" kern="1200" baseline="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+mn-ea"/>
                <a:cs typeface="+mn-cs"/>
              </a:rPr>
              <a:t> бюджет</a:t>
            </a:r>
            <a:r>
              <a:rPr lang="ru-UA" sz="1800" b="1" kern="1200" baseline="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+mn-ea"/>
                <a:cs typeface="+mn-cs"/>
              </a:rPr>
              <a:t> (</a:t>
            </a:r>
            <a:r>
              <a:rPr lang="uk-UA" sz="1800" b="1" kern="1200" baseline="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+mn-ea"/>
                <a:cs typeface="+mn-cs"/>
              </a:rPr>
              <a:t>бакалавр</a:t>
            </a:r>
            <a:r>
              <a:rPr lang="ru-UA" sz="1800" b="1" kern="1200" baseline="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+mn-ea"/>
                <a:cs typeface="+mn-cs"/>
              </a:rPr>
              <a:t>)</a:t>
            </a:r>
            <a:r>
              <a:rPr lang="uk-UA" sz="1800" b="1" kern="1200" baseline="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+mn-ea"/>
                <a:cs typeface="+mn-cs"/>
              </a:rPr>
              <a:t> галузь </a:t>
            </a:r>
            <a:r>
              <a:rPr lang="en-US" sz="1800" b="1" kern="1200" baseline="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+mn-ea"/>
                <a:cs typeface="+mn-cs"/>
              </a:rPr>
              <a:t>F</a:t>
            </a:r>
            <a:r>
              <a:rPr lang="uk-UA" sz="1800" b="1" kern="1200" baseline="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+mn-ea"/>
                <a:cs typeface="+mn-cs"/>
              </a:rPr>
              <a:t> м. Харків у 2025 р.</a:t>
            </a:r>
          </a:p>
        </c:rich>
      </c:tx>
      <c:layout>
        <c:manualLayout>
          <c:xMode val="edge"/>
          <c:yMode val="edge"/>
          <c:x val="0.1441024901412585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  <a:cs typeface="+mn-cs"/>
            </a:defRPr>
          </a:pPr>
          <a:endParaRPr lang="ru-UA"/>
        </a:p>
      </c:txPr>
    </c:title>
    <c:autoTitleDeleted val="0"/>
    <c:view3D>
      <c:rotX val="15"/>
      <c:rotY val="2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0918470832496694E-2"/>
          <c:y val="0.11087274687758619"/>
          <c:w val="0.91128279324723349"/>
          <c:h val="0.59604469626421908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ХНУРЕ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43000"/>
                    <a:satMod val="165000"/>
                  </a:schemeClr>
                </a:gs>
                <a:gs pos="55000">
                  <a:schemeClr val="accent1">
                    <a:tint val="83000"/>
                    <a:satMod val="155000"/>
                  </a:schemeClr>
                </a:gs>
                <a:gs pos="100000">
                  <a:schemeClr val="accent1">
                    <a:shade val="85000"/>
                  </a:schemeClr>
                </a:gs>
              </a:gsLst>
              <a:path path="circle">
                <a:fillToRect l="-40000" t="-90000" r="140000" b="190000"/>
              </a:path>
            </a:gradFill>
            <a:ln>
              <a:noFill/>
            </a:ln>
            <a:effectLst>
              <a:outerShdw blurRad="50800" dist="25400" dir="5400000" rotWithShape="0">
                <a:srgbClr val="000000">
                  <a:alpha val="45000"/>
                </a:srgbClr>
              </a:outerShdw>
            </a:effectLst>
            <a:sp3d/>
          </c:spPr>
          <c:invertIfNegative val="0"/>
          <c:dLbls>
            <c:dLbl>
              <c:idx val="0"/>
              <c:layout>
                <c:manualLayout>
                  <c:x val="4.6923940153438579E-2"/>
                  <c:y val="-3.03134721142095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99-484A-B459-E4A8D3BE586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accent1">
                        <a:lumMod val="50000"/>
                      </a:schemeClr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pPr>
                <a:endParaRPr lang="ru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Кількість здобувачів, що вступили у 2025 р.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615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164-4D91-B613-A1EEAC75E8F2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НТУ"ХПІ"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tint val="43000"/>
                    <a:satMod val="165000"/>
                  </a:schemeClr>
                </a:gs>
                <a:gs pos="55000">
                  <a:schemeClr val="accent2">
                    <a:tint val="83000"/>
                    <a:satMod val="155000"/>
                  </a:schemeClr>
                </a:gs>
                <a:gs pos="100000">
                  <a:schemeClr val="accent2">
                    <a:shade val="85000"/>
                  </a:schemeClr>
                </a:gs>
              </a:gsLst>
              <a:path path="circle">
                <a:fillToRect l="-40000" t="-90000" r="140000" b="190000"/>
              </a:path>
            </a:gradFill>
            <a:ln>
              <a:noFill/>
            </a:ln>
            <a:effectLst>
              <a:outerShdw blurRad="50800" dist="25400" dir="5400000" rotWithShape="0">
                <a:srgbClr val="000000">
                  <a:alpha val="45000"/>
                </a:srgbClr>
              </a:outerShdw>
            </a:effectLst>
            <a:sp3d/>
          </c:spPr>
          <c:invertIfNegative val="0"/>
          <c:dLbls>
            <c:dLbl>
              <c:idx val="0"/>
              <c:layout>
                <c:manualLayout>
                  <c:x val="2.7507137331326082E-2"/>
                  <c:y val="-2.480193172980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99-484A-B459-E4A8D3BE586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accent1">
                        <a:lumMod val="50000"/>
                      </a:schemeClr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pPr>
                <a:endParaRPr lang="ru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Кількість здобувачів, що вступили у 2025 р.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466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164-4D91-B613-A1EEAC75E8F2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ХАІ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43000"/>
                    <a:satMod val="165000"/>
                  </a:schemeClr>
                </a:gs>
                <a:gs pos="55000">
                  <a:schemeClr val="accent3">
                    <a:tint val="83000"/>
                    <a:satMod val="155000"/>
                  </a:schemeClr>
                </a:gs>
                <a:gs pos="100000">
                  <a:schemeClr val="accent3">
                    <a:shade val="85000"/>
                  </a:schemeClr>
                </a:gs>
              </a:gsLst>
              <a:path path="circle">
                <a:fillToRect l="-40000" t="-90000" r="140000" b="190000"/>
              </a:path>
            </a:gradFill>
            <a:ln>
              <a:noFill/>
            </a:ln>
            <a:effectLst>
              <a:outerShdw blurRad="50800" dist="25400" dir="5400000" rotWithShape="0">
                <a:srgbClr val="000000">
                  <a:alpha val="45000"/>
                </a:srgbClr>
              </a:outerShdw>
            </a:effectLst>
            <a:sp3d/>
          </c:spPr>
          <c:invertIfNegative val="0"/>
          <c:dLbls>
            <c:dLbl>
              <c:idx val="0"/>
              <c:layout>
                <c:manualLayout>
                  <c:x val="1.7798735920269818E-2"/>
                  <c:y val="-2.48019317298078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99-484A-B459-E4A8D3BE586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accent1">
                        <a:lumMod val="50000"/>
                      </a:schemeClr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pPr>
                <a:endParaRPr lang="ru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Кількість здобувачів, що вступили у 2025 р.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104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164-4D91-B613-A1EEAC75E8F2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ХНУ ім. Каразіна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tint val="43000"/>
                    <a:satMod val="165000"/>
                  </a:schemeClr>
                </a:gs>
                <a:gs pos="55000">
                  <a:schemeClr val="accent4">
                    <a:tint val="83000"/>
                    <a:satMod val="155000"/>
                  </a:schemeClr>
                </a:gs>
                <a:gs pos="100000">
                  <a:schemeClr val="accent4">
                    <a:shade val="85000"/>
                  </a:schemeClr>
                </a:gs>
              </a:gsLst>
              <a:path path="circle">
                <a:fillToRect l="-40000" t="-90000" r="140000" b="190000"/>
              </a:path>
            </a:gradFill>
            <a:ln>
              <a:noFill/>
            </a:ln>
            <a:effectLst>
              <a:outerShdw blurRad="50800" dist="25400" dir="5400000" rotWithShape="0">
                <a:srgbClr val="000000">
                  <a:alpha val="45000"/>
                </a:srgbClr>
              </a:outerShdw>
            </a:effectLst>
            <a:sp3d/>
          </c:spPr>
          <c:invertIfNegative val="0"/>
          <c:dLbls>
            <c:dLbl>
              <c:idx val="0"/>
              <c:layout>
                <c:manualLayout>
                  <c:x val="2.5889070429483369E-2"/>
                  <c:y val="-2.204616153760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99-484A-B459-E4A8D3BE586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accent1">
                        <a:lumMod val="50000"/>
                      </a:schemeClr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pPr>
                <a:endParaRPr lang="ru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Кількість здобувачів, що вступили у 2025 р.</c:v>
                </c:pt>
              </c:strCache>
            </c:strRef>
          </c:cat>
          <c:val>
            <c:numRef>
              <c:f>Лист1!$E$2</c:f>
              <c:numCache>
                <c:formatCode>General</c:formatCode>
                <c:ptCount val="1"/>
                <c:pt idx="0">
                  <c:v>281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164-4D91-B613-A1EEAC75E8F2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ХНЕУ ім. Кузнеця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tint val="43000"/>
                    <a:satMod val="165000"/>
                  </a:schemeClr>
                </a:gs>
                <a:gs pos="55000">
                  <a:schemeClr val="accent5">
                    <a:tint val="83000"/>
                    <a:satMod val="155000"/>
                  </a:schemeClr>
                </a:gs>
                <a:gs pos="100000">
                  <a:schemeClr val="accent5">
                    <a:shade val="85000"/>
                  </a:schemeClr>
                </a:gs>
              </a:gsLst>
              <a:path path="circle">
                <a:fillToRect l="-40000" t="-90000" r="140000" b="190000"/>
              </a:path>
            </a:gradFill>
            <a:ln>
              <a:noFill/>
            </a:ln>
            <a:effectLst>
              <a:outerShdw blurRad="50800" dist="25400" dir="5400000" rotWithShape="0">
                <a:srgbClr val="000000">
                  <a:alpha val="45000"/>
                </a:srgbClr>
              </a:outerShdw>
            </a:effectLst>
            <a:sp3d/>
          </c:spPr>
          <c:invertIfNegative val="0"/>
          <c:dLbls>
            <c:dLbl>
              <c:idx val="0"/>
              <c:layout>
                <c:manualLayout>
                  <c:x val="2.5889070429483251E-2"/>
                  <c:y val="-1.9290391345406065E-2"/>
                </c:manualLayout>
              </c:layout>
              <c:tx>
                <c:rich>
                  <a:bodyPr/>
                  <a:lstStyle/>
                  <a:p>
                    <a:fld id="{4DD4A8A9-0BAA-4441-9EA2-D13841376583}" type="VALUE">
                      <a:rPr lang="en-US">
                        <a:solidFill>
                          <a:schemeClr val="accent1">
                            <a:lumMod val="50000"/>
                          </a:schemeClr>
                        </a:solidFill>
                      </a:rPr>
                      <a:pPr/>
                      <a:t>[ЗНАЧЕНИЕ]</a:t>
                    </a:fld>
                    <a:endParaRPr lang="ru-UA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2164-4D91-B613-A1EEAC75E8F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accent1">
                        <a:lumMod val="50000"/>
                      </a:schemeClr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pPr>
                <a:endParaRPr lang="ru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Кількість здобувачів, що вступили у 2025 р.</c:v>
                </c:pt>
              </c:strCache>
            </c:strRef>
          </c:cat>
          <c:val>
            <c:numRef>
              <c:f>Лист1!$F$2</c:f>
              <c:numCache>
                <c:formatCode>General</c:formatCode>
                <c:ptCount val="1"/>
                <c:pt idx="0">
                  <c:v>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164-4D91-B613-A1EEAC75E8F2}"/>
            </c:ext>
          </c:extLst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ХНАДУ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tint val="43000"/>
                    <a:satMod val="165000"/>
                  </a:schemeClr>
                </a:gs>
                <a:gs pos="55000">
                  <a:schemeClr val="accent6">
                    <a:tint val="83000"/>
                    <a:satMod val="155000"/>
                  </a:schemeClr>
                </a:gs>
                <a:gs pos="100000">
                  <a:schemeClr val="accent6">
                    <a:shade val="85000"/>
                  </a:schemeClr>
                </a:gs>
              </a:gsLst>
              <a:path path="circle">
                <a:fillToRect l="-40000" t="-90000" r="140000" b="190000"/>
              </a:path>
            </a:gradFill>
            <a:ln>
              <a:noFill/>
            </a:ln>
            <a:effectLst>
              <a:outerShdw blurRad="50800" dist="25400" dir="5400000" rotWithShape="0">
                <a:srgbClr val="000000">
                  <a:alpha val="45000"/>
                </a:srgbClr>
              </a:outerShdw>
            </a:effectLst>
            <a:sp3d/>
          </c:spPr>
          <c:invertIfNegative val="0"/>
          <c:dLbls>
            <c:dLbl>
              <c:idx val="0"/>
              <c:layout>
                <c:manualLayout>
                  <c:x val="2.7507137331326082E-2"/>
                  <c:y val="-1.92903913454060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99-484A-B459-E4A8D3BE586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accent1">
                        <a:lumMod val="50000"/>
                      </a:schemeClr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pPr>
                <a:endParaRPr lang="ru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Кількість здобувачів, що вступили у 2025 р.</c:v>
                </c:pt>
              </c:strCache>
            </c:strRef>
          </c:cat>
          <c:val>
            <c:numRef>
              <c:f>Лист1!$G$2</c:f>
              <c:numCache>
                <c:formatCode>General</c:formatCode>
                <c:ptCount val="1"/>
                <c:pt idx="0">
                  <c:v>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164-4D91-B613-A1EEAC75E8F2}"/>
            </c:ext>
          </c:extLst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ХНУМ ім. Бекетова 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lumMod val="60000"/>
                    <a:tint val="43000"/>
                    <a:satMod val="165000"/>
                  </a:schemeClr>
                </a:gs>
                <a:gs pos="55000">
                  <a:schemeClr val="accent1">
                    <a:lumMod val="60000"/>
                    <a:tint val="83000"/>
                    <a:satMod val="155000"/>
                  </a:schemeClr>
                </a:gs>
                <a:gs pos="100000">
                  <a:schemeClr val="accent1">
                    <a:lumMod val="60000"/>
                    <a:shade val="85000"/>
                  </a:schemeClr>
                </a:gs>
              </a:gsLst>
              <a:path path="circle">
                <a:fillToRect l="-40000" t="-90000" r="140000" b="190000"/>
              </a:path>
            </a:gradFill>
            <a:ln>
              <a:noFill/>
            </a:ln>
            <a:effectLst>
              <a:outerShdw blurRad="50800" dist="25400" dir="5400000" rotWithShape="0">
                <a:srgbClr val="000000">
                  <a:alpha val="45000"/>
                </a:srgbClr>
              </a:outerShdw>
            </a:effectLst>
            <a:sp3d/>
          </c:spPr>
          <c:invertIfNegative val="0"/>
          <c:dLbls>
            <c:dLbl>
              <c:idx val="0"/>
              <c:layout>
                <c:manualLayout>
                  <c:x val="1.7798735920269818E-2"/>
                  <c:y val="-2.75577019220086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99-484A-B459-E4A8D3BE586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accent1">
                        <a:lumMod val="50000"/>
                      </a:schemeClr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pPr>
                <a:endParaRPr lang="ru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Кількість здобувачів, що вступили у 2025 р.</c:v>
                </c:pt>
              </c:strCache>
            </c:strRef>
          </c:cat>
          <c:val>
            <c:numRef>
              <c:f>Лист1!$H$2</c:f>
              <c:numCache>
                <c:formatCode>General</c:formatCode>
                <c:ptCount val="1"/>
                <c:pt idx="0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164-4D91-B613-A1EEAC75E8F2}"/>
            </c:ext>
          </c:extLst>
        </c:ser>
        <c:ser>
          <c:idx val="7"/>
          <c:order val="7"/>
          <c:tx>
            <c:strRef>
              <c:f>Лист1!$I$1</c:f>
              <c:strCache>
                <c:ptCount val="1"/>
                <c:pt idx="0">
                  <c:v>ДБТУ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lumMod val="60000"/>
                    <a:tint val="43000"/>
                    <a:satMod val="165000"/>
                  </a:schemeClr>
                </a:gs>
                <a:gs pos="55000">
                  <a:schemeClr val="accent2">
                    <a:lumMod val="60000"/>
                    <a:tint val="83000"/>
                    <a:satMod val="155000"/>
                  </a:schemeClr>
                </a:gs>
                <a:gs pos="100000">
                  <a:schemeClr val="accent2">
                    <a:lumMod val="60000"/>
                    <a:shade val="85000"/>
                  </a:schemeClr>
                </a:gs>
              </a:gsLst>
              <a:path path="circle">
                <a:fillToRect l="-40000" t="-90000" r="140000" b="190000"/>
              </a:path>
            </a:gradFill>
            <a:ln>
              <a:noFill/>
            </a:ln>
            <a:effectLst>
              <a:outerShdw blurRad="50800" dist="25400" dir="5400000" rotWithShape="0">
                <a:srgbClr val="000000">
                  <a:alpha val="45000"/>
                </a:srgbClr>
              </a:outerShdw>
            </a:effectLst>
            <a:sp3d/>
          </c:spPr>
          <c:invertIfNegative val="0"/>
          <c:dLbls>
            <c:dLbl>
              <c:idx val="0"/>
              <c:layout>
                <c:manualLayout>
                  <c:x val="1.7798735920269818E-2"/>
                  <c:y val="-2.20461615376069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99-484A-B459-E4A8D3BE586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accent1">
                        <a:lumMod val="50000"/>
                      </a:schemeClr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pPr>
                <a:endParaRPr lang="ru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Кількість здобувачів, що вступили у 2025 р.</c:v>
                </c:pt>
              </c:strCache>
            </c:strRef>
          </c:cat>
          <c:val>
            <c:numRef>
              <c:f>Лист1!$I$2</c:f>
              <c:numCache>
                <c:formatCode>General</c:formatCode>
                <c:ptCount val="1"/>
                <c:pt idx="0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2164-4D91-B613-A1EEAC75E8F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shape val="box"/>
        <c:axId val="481640704"/>
        <c:axId val="481641360"/>
        <c:axId val="0"/>
      </c:bar3DChart>
      <c:catAx>
        <c:axId val="4816407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pPr>
            <a:endParaRPr lang="ru-UA"/>
          </a:p>
        </c:txPr>
        <c:crossAx val="481641360"/>
        <c:crosses val="autoZero"/>
        <c:auto val="1"/>
        <c:lblAlgn val="ctr"/>
        <c:lblOffset val="100"/>
        <c:noMultiLvlLbl val="0"/>
      </c:catAx>
      <c:valAx>
        <c:axId val="4816413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pPr>
            <a:endParaRPr lang="ru-UA"/>
          </a:p>
        </c:txPr>
        <c:crossAx val="4816407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0944031193272104"/>
          <c:y val="0.8155227333113052"/>
          <c:w val="0.72672834645669293"/>
          <c:h val="0.1818248031496063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2"/>
              </a:solidFill>
              <a:latin typeface="Cambria" panose="02040503050406030204" pitchFamily="18" charset="0"/>
              <a:ea typeface="Cambria" panose="02040503050406030204" pitchFamily="18" charset="0"/>
              <a:cs typeface="+mn-cs"/>
            </a:defRPr>
          </a:pPr>
          <a:endParaRPr lang="ru-UA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Cambria" panose="02040503050406030204" pitchFamily="18" charset="0"/>
          <a:ea typeface="Cambria" panose="02040503050406030204" pitchFamily="18" charset="0"/>
        </a:defRPr>
      </a:pPr>
      <a:endParaRPr lang="ru-UA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ru-RU" sz="1000" b="1" i="0" u="none" strike="noStrike" kern="1200" baseline="0">
                    <a:solidFill>
                      <a:schemeClr val="tx2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pPr>
                <a:endParaRPr lang="ru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Кількість грантів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4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0-7E94-48FB-AE75-60E769E50F06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ru-RU" sz="1000" b="1" i="0" u="none" strike="noStrike" kern="1200" baseline="0">
                    <a:solidFill>
                      <a:schemeClr val="tx2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pPr>
                <a:endParaRPr lang="ru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Кількість грантів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8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1-7E94-48FB-AE75-60E769E50F06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ru-RU" sz="1000" b="1" i="0" u="none" strike="noStrike" kern="1200" baseline="0">
                    <a:solidFill>
                      <a:schemeClr val="tx2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pPr>
                <a:endParaRPr lang="ru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Кількість грантів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3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2-7E94-48FB-AE75-60E769E50F06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2.6128784044571179E-2"/>
                  <c:y val="-5.710364896813256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B4C-4429-88F9-06671F8B0EB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ru-RU" sz="1000" b="1" i="0" u="none" strike="noStrike" kern="1200" baseline="0">
                    <a:solidFill>
                      <a:schemeClr val="tx2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pPr>
                <a:endParaRPr lang="ru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Кількість грантів</c:v>
                </c:pt>
              </c:strCache>
            </c:strRef>
          </c:cat>
          <c:val>
            <c:numRef>
              <c:f>Лист1!$E$2</c:f>
              <c:numCache>
                <c:formatCode>General</c:formatCode>
                <c:ptCount val="1"/>
                <c:pt idx="0">
                  <c:v>18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3-7E94-48FB-AE75-60E769E50F06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2.6128784044571179E-2"/>
                  <c:y val="-1.1420729793626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B4C-4429-88F9-06671F8B0EB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ru-RU" sz="1000" b="1" i="0" u="none" strike="noStrike" kern="1200" baseline="0">
                    <a:solidFill>
                      <a:schemeClr val="tx2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pPr>
                <a:endParaRPr lang="ru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Кількість грантів</c:v>
                </c:pt>
              </c:strCache>
            </c:strRef>
          </c:cat>
          <c:val>
            <c:numRef>
              <c:f>Лист1!$F$2</c:f>
              <c:numCache>
                <c:formatCode>General</c:formatCode>
                <c:ptCount val="1"/>
                <c:pt idx="0">
                  <c:v>20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0-EDAB-4603-ADE1-90ABF4A9B932}"/>
            </c:ext>
          </c:extLst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/>
          </c:spPr>
          <c:invertIfNegative val="0"/>
          <c:dLbls>
            <c:dLbl>
              <c:idx val="0"/>
              <c:layout>
                <c:manualLayout>
                  <c:x val="4.899147008357084E-2"/>
                  <c:y val="-1.14207297936265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B4C-4429-88F9-06671F8B0EB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ru-RU" sz="1000" b="1" i="0" u="none" strike="noStrike" kern="1200" baseline="0">
                    <a:solidFill>
                      <a:schemeClr val="tx2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pPr>
                <a:endParaRPr lang="ru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Кількість грантів</c:v>
                </c:pt>
              </c:strCache>
            </c:strRef>
          </c:cat>
          <c:val>
            <c:numRef>
              <c:f>Лист1!$G$2</c:f>
              <c:numCache>
                <c:formatCode>General</c:formatCode>
                <c:ptCount val="1"/>
                <c:pt idx="0">
                  <c:v>19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0-EFFC-4E92-882B-F4CCD2D7763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99819304"/>
        <c:axId val="399817008"/>
        <c:axId val="0"/>
      </c:bar3DChart>
      <c:catAx>
        <c:axId val="399819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ru-RU" sz="1000" b="1" i="0" u="none" strike="noStrike" kern="1200" baseline="0">
                <a:solidFill>
                  <a:schemeClr val="tx2"/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pPr>
            <a:endParaRPr lang="ru-UA"/>
          </a:p>
        </c:txPr>
        <c:crossAx val="399817008"/>
        <c:crosses val="autoZero"/>
        <c:auto val="1"/>
        <c:lblAlgn val="ctr"/>
        <c:lblOffset val="100"/>
        <c:noMultiLvlLbl val="0"/>
      </c:catAx>
      <c:valAx>
        <c:axId val="3998170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ru-RU" sz="1000" b="1" i="0" u="none" strike="noStrike" kern="1200" baseline="0">
                <a:solidFill>
                  <a:schemeClr val="tx2"/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pPr>
            <a:endParaRPr lang="ru-UA"/>
          </a:p>
        </c:txPr>
        <c:crossAx val="3998193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>
            <a:defRPr lang="ru-RU" sz="1000" b="1" i="0" u="none" strike="noStrike" kern="1200" baseline="0">
              <a:solidFill>
                <a:schemeClr val="tx2"/>
              </a:solidFill>
              <a:latin typeface="Cambria" panose="02040503050406030204" pitchFamily="18" charset="0"/>
              <a:ea typeface="Cambria" panose="02040503050406030204" pitchFamily="18" charset="0"/>
              <a:cs typeface="+mn-cs"/>
            </a:defRPr>
          </a:pPr>
          <a:endParaRPr lang="ru-UA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UA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5602746648221882"/>
          <c:y val="7.2182386230316295E-2"/>
          <c:w val="0.84397253351778123"/>
          <c:h val="0.6159142683469838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2020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43000"/>
                    <a:satMod val="165000"/>
                  </a:schemeClr>
                </a:gs>
                <a:gs pos="55000">
                  <a:schemeClr val="accent1">
                    <a:tint val="83000"/>
                    <a:satMod val="155000"/>
                  </a:schemeClr>
                </a:gs>
                <a:gs pos="100000">
                  <a:schemeClr val="accent1">
                    <a:shade val="85000"/>
                  </a:schemeClr>
                </a:gs>
              </a:gsLst>
              <a:path path="circle">
                <a:fillToRect l="-40000" t="-90000" r="140000" b="190000"/>
              </a:path>
            </a:gradFill>
            <a:ln>
              <a:noFill/>
            </a:ln>
            <a:effectLst>
              <a:outerShdw blurRad="50800" dist="25400" dir="5400000" rotWithShape="0">
                <a:srgbClr val="000000">
                  <a:alpha val="45000"/>
                </a:srgbClr>
              </a:outerShdw>
            </a:effectLst>
            <a:sp3d/>
          </c:spPr>
          <c:invertIfNegative val="0"/>
          <c:dLbls>
            <c:dLbl>
              <c:idx val="0"/>
              <c:layout>
                <c:manualLayout>
                  <c:x val="5.3442203939658281E-3"/>
                  <c:y val="-4.18627757987007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57E-47D0-8E03-E5DFF428BA6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2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pPr>
                <a:endParaRPr lang="ru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Сума надходжень в євро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49810.9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0-257E-47D0-8E03-E5DFF428BA64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2021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tint val="43000"/>
                    <a:satMod val="165000"/>
                  </a:schemeClr>
                </a:gs>
                <a:gs pos="55000">
                  <a:schemeClr val="accent2">
                    <a:tint val="83000"/>
                    <a:satMod val="155000"/>
                  </a:schemeClr>
                </a:gs>
                <a:gs pos="100000">
                  <a:schemeClr val="accent2">
                    <a:shade val="85000"/>
                  </a:schemeClr>
                </a:gs>
              </a:gsLst>
              <a:path path="circle">
                <a:fillToRect l="-40000" t="-90000" r="140000" b="190000"/>
              </a:path>
            </a:gradFill>
            <a:ln>
              <a:noFill/>
            </a:ln>
            <a:effectLst>
              <a:outerShdw blurRad="50800" dist="25400" dir="5400000" rotWithShape="0">
                <a:srgbClr val="000000">
                  <a:alpha val="45000"/>
                </a:srgbClr>
              </a:outerShdw>
            </a:effectLst>
            <a:sp3d/>
          </c:spPr>
          <c:invertIfNegative val="0"/>
          <c:dLbls>
            <c:dLbl>
              <c:idx val="0"/>
              <c:layout>
                <c:manualLayout>
                  <c:x val="1.3360550984914522E-2"/>
                  <c:y val="-4.18627757987007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257E-47D0-8E03-E5DFF428BA6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2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pPr>
                <a:endParaRPr lang="ru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Сума надходжень в євро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141534.39999999999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1-257E-47D0-8E03-E5DFF428BA64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2022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43000"/>
                    <a:satMod val="165000"/>
                  </a:schemeClr>
                </a:gs>
                <a:gs pos="55000">
                  <a:schemeClr val="accent3">
                    <a:tint val="83000"/>
                    <a:satMod val="155000"/>
                  </a:schemeClr>
                </a:gs>
                <a:gs pos="100000">
                  <a:schemeClr val="accent3">
                    <a:shade val="85000"/>
                  </a:schemeClr>
                </a:gs>
              </a:gsLst>
              <a:path path="circle">
                <a:fillToRect l="-40000" t="-90000" r="140000" b="190000"/>
              </a:path>
            </a:gradFill>
            <a:ln>
              <a:noFill/>
            </a:ln>
            <a:effectLst>
              <a:outerShdw blurRad="50800" dist="25400" dir="5400000" rotWithShape="0">
                <a:srgbClr val="000000">
                  <a:alpha val="45000"/>
                </a:srgbClr>
              </a:outerShdw>
            </a:effectLst>
            <a:sp3d/>
          </c:spPr>
          <c:invertIfNegative val="0"/>
          <c:dLbls>
            <c:dLbl>
              <c:idx val="0"/>
              <c:layout>
                <c:manualLayout>
                  <c:x val="4.5425873348709442E-2"/>
                  <c:y val="-0.1076471377680877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57E-47D0-8E03-E5DFF428BA6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2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pPr>
                <a:endParaRPr lang="ru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Сума надходжень в євро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59114.6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2-257E-47D0-8E03-E5DFF428BA64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2023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tint val="43000"/>
                    <a:satMod val="165000"/>
                  </a:schemeClr>
                </a:gs>
                <a:gs pos="55000">
                  <a:schemeClr val="accent4">
                    <a:tint val="83000"/>
                    <a:satMod val="155000"/>
                  </a:schemeClr>
                </a:gs>
                <a:gs pos="100000">
                  <a:schemeClr val="accent4">
                    <a:shade val="85000"/>
                  </a:schemeClr>
                </a:gs>
              </a:gsLst>
              <a:path path="circle">
                <a:fillToRect l="-40000" t="-90000" r="140000" b="190000"/>
              </a:path>
            </a:gradFill>
            <a:ln>
              <a:noFill/>
            </a:ln>
            <a:effectLst>
              <a:outerShdw blurRad="50800" dist="25400" dir="5400000" rotWithShape="0">
                <a:srgbClr val="000000">
                  <a:alpha val="45000"/>
                </a:srgbClr>
              </a:outerShdw>
            </a:effectLst>
            <a:sp3d/>
          </c:spPr>
          <c:invertIfNegative val="0"/>
          <c:dLbls>
            <c:dLbl>
              <c:idx val="0"/>
              <c:layout>
                <c:manualLayout>
                  <c:x val="1.3360550984914472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57E-47D0-8E03-E5DFF428BA6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2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pPr>
                <a:endParaRPr lang="ru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Сума надходжень в євро</c:v>
                </c:pt>
              </c:strCache>
            </c:strRef>
          </c:cat>
          <c:val>
            <c:numRef>
              <c:f>Лист1!$E$2</c:f>
              <c:numCache>
                <c:formatCode>General</c:formatCode>
                <c:ptCount val="1"/>
                <c:pt idx="0">
                  <c:v>67216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3-257E-47D0-8E03-E5DFF428BA64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2024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tint val="43000"/>
                    <a:satMod val="165000"/>
                  </a:schemeClr>
                </a:gs>
                <a:gs pos="55000">
                  <a:schemeClr val="accent5">
                    <a:tint val="83000"/>
                    <a:satMod val="155000"/>
                  </a:schemeClr>
                </a:gs>
                <a:gs pos="100000">
                  <a:schemeClr val="accent5">
                    <a:shade val="85000"/>
                  </a:schemeClr>
                </a:gs>
              </a:gsLst>
              <a:path path="circle">
                <a:fillToRect l="-40000" t="-90000" r="140000" b="190000"/>
              </a:path>
            </a:gradFill>
            <a:ln>
              <a:noFill/>
            </a:ln>
            <a:effectLst>
              <a:outerShdw blurRad="50800" dist="25400" dir="5400000" rotWithShape="0">
                <a:srgbClr val="000000">
                  <a:alpha val="45000"/>
                </a:srgbClr>
              </a:outerShdw>
            </a:effectLst>
            <a:sp3d/>
          </c:spPr>
          <c:invertIfNegative val="0"/>
          <c:dLbls>
            <c:dLbl>
              <c:idx val="0"/>
              <c:layout>
                <c:manualLayout>
                  <c:x val="0.12024495886423113"/>
                  <c:y val="-2.39215861706861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8C9-4D09-ABEA-4B4E0B2C049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2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pPr>
                <a:endParaRPr lang="ru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Сума надходжень в євро</c:v>
                </c:pt>
              </c:strCache>
            </c:strRef>
          </c:cat>
          <c:val>
            <c:numRef>
              <c:f>Лист1!$F$2</c:f>
              <c:numCache>
                <c:formatCode>General</c:formatCode>
                <c:ptCount val="1"/>
                <c:pt idx="0">
                  <c:v>158747.4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0-48C9-4D09-ABEA-4B4E0B2C049D}"/>
            </c:ext>
          </c:extLst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2025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tint val="43000"/>
                    <a:satMod val="165000"/>
                  </a:schemeClr>
                </a:gs>
                <a:gs pos="55000">
                  <a:schemeClr val="accent6">
                    <a:tint val="83000"/>
                    <a:satMod val="155000"/>
                  </a:schemeClr>
                </a:gs>
                <a:gs pos="100000">
                  <a:schemeClr val="accent6">
                    <a:shade val="85000"/>
                  </a:schemeClr>
                </a:gs>
              </a:gsLst>
              <a:path path="circle">
                <a:fillToRect l="-40000" t="-90000" r="140000" b="190000"/>
              </a:path>
            </a:gradFill>
            <a:ln>
              <a:noFill/>
            </a:ln>
            <a:effectLst>
              <a:outerShdw blurRad="50800" dist="25400" dir="5400000" rotWithShape="0">
                <a:srgbClr val="000000">
                  <a:alpha val="45000"/>
                </a:srgbClr>
              </a:outerShdw>
            </a:effectLst>
            <a:sp3d/>
          </c:spPr>
          <c:invertIfNegative val="0"/>
          <c:dLbls>
            <c:dLbl>
              <c:idx val="0"/>
              <c:layout>
                <c:manualLayout>
                  <c:x val="0.12291706906121405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CD-4AB3-9991-46B00674FCA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2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pPr>
                <a:endParaRPr lang="ru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Сума надходжень в євро</c:v>
                </c:pt>
              </c:strCache>
            </c:strRef>
          </c:cat>
          <c:val>
            <c:numRef>
              <c:f>Лист1!$G$2</c:f>
              <c:numCache>
                <c:formatCode>General</c:formatCode>
                <c:ptCount val="1"/>
                <c:pt idx="0">
                  <c:v>83665.8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0-11A3-4243-A705-68ECE3DDF98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98813496"/>
        <c:axId val="398814480"/>
        <c:axId val="0"/>
      </c:bar3DChart>
      <c:catAx>
        <c:axId val="398813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2"/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pPr>
            <a:endParaRPr lang="ru-UA"/>
          </a:p>
        </c:txPr>
        <c:crossAx val="398814480"/>
        <c:crosses val="autoZero"/>
        <c:auto val="1"/>
        <c:lblAlgn val="ctr"/>
        <c:lblOffset val="100"/>
        <c:noMultiLvlLbl val="0"/>
      </c:catAx>
      <c:valAx>
        <c:axId val="3988144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2"/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pPr>
            <a:endParaRPr lang="ru-UA"/>
          </a:p>
        </c:txPr>
        <c:crossAx val="3988134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2"/>
              </a:solidFill>
              <a:latin typeface="Cambria" panose="02040503050406030204" pitchFamily="18" charset="0"/>
              <a:ea typeface="Cambria" panose="02040503050406030204" pitchFamily="18" charset="0"/>
              <a:cs typeface="+mn-cs"/>
            </a:defRPr>
          </a:pPr>
          <a:endParaRPr lang="ru-UA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b="1">
          <a:latin typeface="Cambria" panose="02040503050406030204" pitchFamily="18" charset="0"/>
          <a:ea typeface="Cambria" panose="02040503050406030204" pitchFamily="18" charset="0"/>
        </a:defRPr>
      </a:pPr>
      <a:endParaRPr lang="ru-UA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7368097536549465"/>
          <c:y val="0.11038069697519079"/>
          <c:w val="0.896939376461798"/>
          <c:h val="0.57101253474503977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2020</c:v>
                </c:pt>
              </c:strCache>
            </c:strRef>
          </c:tx>
          <c:spPr>
            <a:gradFill>
              <a:gsLst>
                <a:gs pos="100000">
                  <a:schemeClr val="accent1">
                    <a:alpha val="0"/>
                  </a:schemeClr>
                </a:gs>
                <a:gs pos="50000">
                  <a:schemeClr val="accent1"/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0"/>
                  <c:y val="-7.17647585120585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F43-470F-8C30-F0EB13CB203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0"/>
              <a:lstStyle/>
              <a:p>
                <a:pPr algn="ctr">
                  <a:defRPr lang="ru-UA" sz="1000" b="1" i="0" u="none" strike="noStrike" kern="1200" baseline="0">
                    <a:solidFill>
                      <a:schemeClr val="tx2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pPr>
                <a:endParaRPr lang="ru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Сума надходжень в гривнях</c:v>
                </c:pt>
              </c:strCache>
            </c:strRef>
          </c:cat>
          <c:val>
            <c:numRef>
              <c:f>Лист1!$B$2</c:f>
              <c:numCache>
                <c:formatCode>#,##0.00</c:formatCode>
                <c:ptCount val="1"/>
                <c:pt idx="0">
                  <c:v>1713995.75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0-FF43-470F-8C30-F0EB13CB2038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2021</c:v>
                </c:pt>
              </c:strCache>
            </c:strRef>
          </c:tx>
          <c:spPr>
            <a:gradFill>
              <a:gsLst>
                <a:gs pos="100000">
                  <a:schemeClr val="accent2">
                    <a:alpha val="0"/>
                  </a:schemeClr>
                </a:gs>
                <a:gs pos="50000">
                  <a:schemeClr val="accent2"/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2305238117015555E-2"/>
                  <c:y val="-5.38235688840438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F43-470F-8C30-F0EB13CB203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0"/>
              <a:lstStyle/>
              <a:p>
                <a:pPr algn="ctr">
                  <a:defRPr lang="ru-UA" sz="1000" b="1" i="0" u="none" strike="noStrike" kern="1200" baseline="0">
                    <a:solidFill>
                      <a:schemeClr val="tx2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pPr>
                <a:endParaRPr lang="ru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Сума надходжень в гривнях</c:v>
                </c:pt>
              </c:strCache>
            </c:strRef>
          </c:cat>
          <c:val>
            <c:numRef>
              <c:f>Лист1!$C$2</c:f>
              <c:numCache>
                <c:formatCode>#,##0.00</c:formatCode>
                <c:ptCount val="1"/>
                <c:pt idx="0">
                  <c:v>4379746.37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1-FF43-470F-8C30-F0EB13CB2038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2022</c:v>
                </c:pt>
              </c:strCache>
            </c:strRef>
          </c:tx>
          <c:spPr>
            <a:gradFill>
              <a:gsLst>
                <a:gs pos="100000">
                  <a:schemeClr val="accent3">
                    <a:alpha val="0"/>
                  </a:schemeClr>
                </a:gs>
                <a:gs pos="50000">
                  <a:schemeClr val="accent3"/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3.1317335595388136E-2"/>
                  <c:y val="-2.39215861706861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F43-470F-8C30-F0EB13CB203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0"/>
              <a:lstStyle/>
              <a:p>
                <a:pPr algn="ctr">
                  <a:defRPr lang="ru-UA" sz="1000" b="1" i="0" u="none" strike="noStrike" kern="1200" baseline="0">
                    <a:solidFill>
                      <a:schemeClr val="tx2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pPr>
                <a:endParaRPr lang="ru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Сума надходжень в гривнях</c:v>
                </c:pt>
              </c:strCache>
            </c:strRef>
          </c:cat>
          <c:val>
            <c:numRef>
              <c:f>Лист1!$D$2</c:f>
              <c:numCache>
                <c:formatCode>#,##0</c:formatCode>
                <c:ptCount val="1"/>
                <c:pt idx="0">
                  <c:v>2162184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2-FF43-470F-8C30-F0EB13CB2038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2023</c:v>
                </c:pt>
              </c:strCache>
            </c:strRef>
          </c:tx>
          <c:spPr>
            <a:gradFill>
              <a:gsLst>
                <a:gs pos="100000">
                  <a:schemeClr val="accent4">
                    <a:alpha val="0"/>
                  </a:schemeClr>
                </a:gs>
                <a:gs pos="50000">
                  <a:schemeClr val="accent4"/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4.0620475478351702E-2"/>
                  <c:y val="-5.98039654267154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F43-470F-8C30-F0EB13CB203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0"/>
              <a:lstStyle/>
              <a:p>
                <a:pPr algn="ctr">
                  <a:defRPr lang="ru-UA" sz="1000" b="1" i="0" u="none" strike="noStrike" kern="1200" baseline="0">
                    <a:solidFill>
                      <a:schemeClr val="tx2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pPr>
                <a:endParaRPr lang="ru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Сума надходжень в гривнях</c:v>
                </c:pt>
              </c:strCache>
            </c:strRef>
          </c:cat>
          <c:val>
            <c:numRef>
              <c:f>Лист1!$E$2</c:f>
              <c:numCache>
                <c:formatCode>#,##0</c:formatCode>
                <c:ptCount val="1"/>
                <c:pt idx="0">
                  <c:v>2688651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3-FF43-470F-8C30-F0EB13CB2038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2024</c:v>
                </c:pt>
              </c:strCache>
            </c:strRef>
          </c:tx>
          <c:spPr>
            <a:gradFill>
              <a:gsLst>
                <a:gs pos="100000">
                  <a:schemeClr val="accent5">
                    <a:alpha val="0"/>
                  </a:schemeClr>
                </a:gs>
                <a:gs pos="50000">
                  <a:schemeClr val="accent5"/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0.10582504780633455"/>
                  <c:y val="-4.18627757987007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723-4783-8FC4-1437AE17111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ru-UA" sz="1000" b="1" i="0" u="none" strike="noStrike" kern="1200" baseline="0">
                    <a:solidFill>
                      <a:schemeClr val="tx2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pPr>
                <a:endParaRPr lang="ru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Сума надходжень в гривнях</c:v>
                </c:pt>
              </c:strCache>
            </c:strRef>
          </c:cat>
          <c:val>
            <c:numRef>
              <c:f>Лист1!$F$2</c:f>
              <c:numCache>
                <c:formatCode>#,##0.00</c:formatCode>
                <c:ptCount val="1"/>
                <c:pt idx="0">
                  <c:v>6955446.1200000001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0-A723-4783-8FC4-1437AE17111A}"/>
            </c:ext>
          </c:extLst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2025</c:v>
                </c:pt>
              </c:strCache>
            </c:strRef>
          </c:tx>
          <c:spPr>
            <a:gradFill>
              <a:gsLst>
                <a:gs pos="100000">
                  <a:schemeClr val="accent6">
                    <a:alpha val="0"/>
                  </a:schemeClr>
                </a:gs>
                <a:gs pos="50000">
                  <a:schemeClr val="accent6"/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9.844190493612516E-2"/>
                  <c:y val="-4.78431723413723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9C2-4EF3-84FB-FF796C60252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ru-RU" sz="1000" b="1" i="0" u="none" strike="noStrike" kern="1200" baseline="0">
                    <a:solidFill>
                      <a:schemeClr val="tx2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pPr>
                <a:endParaRPr lang="ru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Сума надходжень в гривнях</c:v>
                </c:pt>
              </c:strCache>
            </c:strRef>
          </c:cat>
          <c:val>
            <c:numRef>
              <c:f>Лист1!$G$2</c:f>
              <c:numCache>
                <c:formatCode>#,##0.00</c:formatCode>
                <c:ptCount val="1"/>
                <c:pt idx="0">
                  <c:v>3034816.29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0-49C2-4EF3-84FB-FF796C60252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gapDepth val="0"/>
        <c:shape val="box"/>
        <c:axId val="365116712"/>
        <c:axId val="365114416"/>
        <c:axId val="0"/>
      </c:bar3DChart>
      <c:catAx>
        <c:axId val="3651167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ru-UA" sz="1197" b="1" i="0" u="none" strike="noStrike" kern="1200" baseline="0">
                <a:solidFill>
                  <a:schemeClr val="tx2"/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pPr>
            <a:endParaRPr lang="ru-UA"/>
          </a:p>
        </c:txPr>
        <c:crossAx val="365114416"/>
        <c:crosses val="autoZero"/>
        <c:auto val="1"/>
        <c:lblAlgn val="ctr"/>
        <c:lblOffset val="100"/>
        <c:noMultiLvlLbl val="0"/>
      </c:catAx>
      <c:valAx>
        <c:axId val="3651144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ru-UA" sz="1000" b="1" i="0" u="none" strike="noStrike" kern="1200" baseline="0">
                <a:solidFill>
                  <a:schemeClr val="tx2"/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pPr>
            <a:endParaRPr lang="ru-UA"/>
          </a:p>
        </c:txPr>
        <c:crossAx val="3651167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ru-UA" sz="1197" b="1" i="0" u="none" strike="noStrike" kern="1200" baseline="0">
              <a:solidFill>
                <a:schemeClr val="tx2"/>
              </a:solidFill>
              <a:latin typeface="Cambria" panose="02040503050406030204" pitchFamily="18" charset="0"/>
              <a:ea typeface="Cambria" panose="02040503050406030204" pitchFamily="18" charset="0"/>
              <a:cs typeface="+mn-cs"/>
            </a:defRPr>
          </a:pPr>
          <a:endParaRPr lang="ru-UA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000" b="1">
          <a:latin typeface="Cambria" panose="02040503050406030204" pitchFamily="18" charset="0"/>
          <a:ea typeface="Cambria" panose="02040503050406030204" pitchFamily="18" charset="0"/>
        </a:defRPr>
      </a:pPr>
      <a:endParaRPr lang="ru-UA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9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/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alpha val="0"/>
            </a:schemeClr>
          </a:gs>
          <a:gs pos="50000">
            <a:schemeClr val="phClr"/>
          </a:gs>
        </a:gsLst>
        <a:lin ang="5400000" scaled="0"/>
      </a:gradFill>
      <a:sp3d/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1" kern="1200" cap="all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1141B1-10B2-45A3-9BDE-47527055651C}" type="datetimeFigureOut">
              <a:rPr lang="ru-RU" smtClean="0"/>
              <a:t>01.04.2026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F4FF6B-BF12-4336-9285-55A94D7616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1520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F4FF6B-BF12-4336-9285-55A94D761610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502761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F4FF6B-BF12-4336-9285-55A94D761610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676285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F4FF6B-BF12-4336-9285-55A94D761610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936394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F4FF6B-BF12-4336-9285-55A94D761610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939484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F4FF6B-BF12-4336-9285-55A94D761610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636740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F4FF6B-BF12-4336-9285-55A94D761610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685017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F4FF6B-BF12-4336-9285-55A94D761610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235618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F4FF6B-BF12-4336-9285-55A94D761610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934115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F4FF6B-BF12-4336-9285-55A94D761610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289079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F4FF6B-BF12-4336-9285-55A94D761610}" type="slidenum">
              <a:rPr lang="ru-RU" smtClean="0"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130067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F4FF6B-BF12-4336-9285-55A94D761610}" type="slidenum">
              <a:rPr lang="ru-RU" smtClean="0"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07709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F4FF6B-BF12-4336-9285-55A94D761610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3035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F4FF6B-BF12-4336-9285-55A94D761610}" type="slidenum">
              <a:rPr lang="ru-RU" smtClean="0"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465865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F4FF6B-BF12-4336-9285-55A94D761610}" type="slidenum">
              <a:rPr lang="ru-RU" smtClean="0"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323599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F4FF6B-BF12-4336-9285-55A94D761610}" type="slidenum">
              <a:rPr lang="ru-RU" smtClean="0"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669376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F4FF6B-BF12-4336-9285-55A94D761610}" type="slidenum">
              <a:rPr lang="ru-RU" smtClean="0"/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44146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F4FF6B-BF12-4336-9285-55A94D761610}" type="slidenum">
              <a:rPr lang="ru-RU" smtClean="0"/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127805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F4FF6B-BF12-4336-9285-55A94D761610}" type="slidenum">
              <a:rPr lang="ru-RU" smtClean="0"/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720249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F4FF6B-BF12-4336-9285-55A94D761610}" type="slidenum">
              <a:rPr lang="ru-RU" smtClean="0"/>
              <a:t>27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049004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F4FF6B-BF12-4336-9285-55A94D761610}" type="slidenum">
              <a:rPr lang="ru-RU" smtClean="0"/>
              <a:t>28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424066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F4FF6B-BF12-4336-9285-55A94D761610}" type="slidenum">
              <a:rPr lang="ru-RU" smtClean="0"/>
              <a:t>29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23054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F4FF6B-BF12-4336-9285-55A94D761610}" type="slidenum">
              <a:rPr lang="ru-RU" smtClean="0"/>
              <a:t>30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28632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F4FF6B-BF12-4336-9285-55A94D761610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613517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F4FF6B-BF12-4336-9285-55A94D761610}" type="slidenum">
              <a:rPr lang="ru-RU" smtClean="0"/>
              <a:t>31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493092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F4FF6B-BF12-4336-9285-55A94D761610}" type="slidenum">
              <a:rPr lang="ru-RU" smtClean="0"/>
              <a:t>32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466838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F4FF6B-BF12-4336-9285-55A94D761610}" type="slidenum">
              <a:rPr lang="ru-RU" smtClean="0"/>
              <a:t>33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239244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F4FF6B-BF12-4336-9285-55A94D761610}" type="slidenum">
              <a:rPr lang="ru-RU" smtClean="0"/>
              <a:t>34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230394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F4FF6B-BF12-4336-9285-55A94D761610}" type="slidenum">
              <a:rPr lang="ru-RU" smtClean="0"/>
              <a:t>35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374958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F4FF6B-BF12-4336-9285-55A94D761610}" type="slidenum">
              <a:rPr lang="ru-RU" smtClean="0"/>
              <a:t>36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5173434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F4FF6B-BF12-4336-9285-55A94D761610}" type="slidenum">
              <a:rPr lang="ru-RU" smtClean="0"/>
              <a:t>37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380643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F4FF6B-BF12-4336-9285-55A94D761610}" type="slidenum">
              <a:rPr lang="ru-RU" smtClean="0"/>
              <a:t>38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233519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F4FF6B-BF12-4336-9285-55A94D761610}" type="slidenum">
              <a:rPr lang="ru-RU" smtClean="0"/>
              <a:t>39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4546397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F4FF6B-BF12-4336-9285-55A94D761610}" type="slidenum">
              <a:rPr lang="ru-RU" smtClean="0"/>
              <a:t>40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05778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F4FF6B-BF12-4336-9285-55A94D761610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493869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F4FF6B-BF12-4336-9285-55A94D761610}" type="slidenum">
              <a:rPr lang="ru-RU" smtClean="0"/>
              <a:t>41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9973311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F4FF6B-BF12-4336-9285-55A94D761610}" type="slidenum">
              <a:rPr lang="ru-RU" smtClean="0"/>
              <a:t>42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5475024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F4FF6B-BF12-4336-9285-55A94D761610}" type="slidenum">
              <a:rPr lang="ru-RU" smtClean="0"/>
              <a:t>43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1711909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F4FF6B-BF12-4336-9285-55A94D761610}" type="slidenum">
              <a:rPr lang="ru-RU" smtClean="0"/>
              <a:t>44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3129082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F4FF6B-BF12-4336-9285-55A94D761610}" type="slidenum">
              <a:rPr lang="ru-RU" smtClean="0"/>
              <a:t>45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7939150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F4FF6B-BF12-4336-9285-55A94D761610}" type="slidenum">
              <a:rPr lang="ru-RU" smtClean="0"/>
              <a:t>46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4552117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F4FF6B-BF12-4336-9285-55A94D761610}" type="slidenum">
              <a:rPr lang="ru-RU" smtClean="0"/>
              <a:t>47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4255258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F4FF6B-BF12-4336-9285-55A94D761610}" type="slidenum">
              <a:rPr lang="ru-RU" smtClean="0"/>
              <a:t>48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4172685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F4FF6B-BF12-4336-9285-55A94D761610}" type="slidenum">
              <a:rPr lang="ru-RU" smtClean="0"/>
              <a:t>49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5971789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F4FF6B-BF12-4336-9285-55A94D761610}" type="slidenum">
              <a:rPr lang="ru-RU" smtClean="0"/>
              <a:t>50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39226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F4FF6B-BF12-4336-9285-55A94D761610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6584435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F4FF6B-BF12-4336-9285-55A94D761610}" type="slidenum">
              <a:rPr lang="ru-RU" smtClean="0"/>
              <a:t>51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38692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F4FF6B-BF12-4336-9285-55A94D761610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14949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F4FF6B-BF12-4336-9285-55A94D761610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1923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F4FF6B-BF12-4336-9285-55A94D761610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63948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F4FF6B-BF12-4336-9285-55A94D761610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63639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CCB39-8D0C-4EA7-81A8-48959B80241E}" type="datetime1">
              <a:rPr lang="ru-RU" smtClean="0"/>
              <a:t>01.04.2026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3F29D-B7DF-4612-99DF-003176F358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60493-62A7-4948-A10A-BE6C52A50162}" type="datetime1">
              <a:rPr lang="ru-RU" smtClean="0"/>
              <a:t>01.04.2026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3F29D-B7DF-4612-99DF-003176F358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8704A-A78F-4695-8E98-F26ECAD0A05D}" type="datetime1">
              <a:rPr lang="ru-RU" smtClean="0"/>
              <a:t>01.04.2026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3F29D-B7DF-4612-99DF-003176F358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0AE4C-729D-4105-89D5-C2B2799E8191}" type="datetime1">
              <a:rPr lang="ru-RU" smtClean="0"/>
              <a:t>01.04.2026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3F29D-B7DF-4612-99DF-003176F358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17795-B2FD-4E53-A35E-000AD4CD3520}" type="datetime1">
              <a:rPr lang="ru-RU" smtClean="0"/>
              <a:t>01.04.2026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3F29D-B7DF-4612-99DF-003176F358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697A9-1CD5-4627-A6DD-E78FE8BC0FED}" type="datetime1">
              <a:rPr lang="ru-RU" smtClean="0"/>
              <a:t>01.04.2026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3F29D-B7DF-4612-99DF-003176F358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AE5F6-0073-4738-8236-6A697CDC3DD6}" type="datetime1">
              <a:rPr lang="ru-RU" smtClean="0"/>
              <a:t>01.04.2026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3F29D-B7DF-4612-99DF-003176F358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F3DD6-FFE4-4769-8AA6-9FC6B76EDDEE}" type="datetime1">
              <a:rPr lang="ru-RU" smtClean="0"/>
              <a:t>01.04.2026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3F29D-B7DF-4612-99DF-003176F358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316CE-F76D-42F8-A658-6F9AD4B0D5FF}" type="datetime1">
              <a:rPr lang="ru-RU" smtClean="0"/>
              <a:t>01.04.2026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3F29D-B7DF-4612-99DF-003176F358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9F79B-491B-4485-AA5C-8B2F2F1B1719}" type="datetime1">
              <a:rPr lang="ru-RU" smtClean="0"/>
              <a:t>01.04.2026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3F29D-B7DF-4612-99DF-003176F358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86F4C-3E47-4BFD-A6AB-868526958BCF}" type="datetime1">
              <a:rPr lang="ru-RU" smtClean="0"/>
              <a:t>01.04.2026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3F29D-B7DF-4612-99DF-003176F358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9C5EDB-6A97-4525-8BB7-4AC34DA2624B}" type="datetime1">
              <a:rPr lang="ru-RU" smtClean="0"/>
              <a:t>01.04.2026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53F29D-B7DF-4612-99DF-003176F358F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Relationship Id="rId5" Type="http://schemas.openxmlformats.org/officeDocument/2006/relationships/chart" Target="../charts/chart1.xml"/><Relationship Id="rId4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Relationship Id="rId5" Type="http://schemas.openxmlformats.org/officeDocument/2006/relationships/chart" Target="../charts/chart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chart" Target="../charts/chart5.xm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6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image" Target="../media/image4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C:\Temp\Rar$DRa0.663\Page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15233" y="12157"/>
            <a:ext cx="6728767" cy="51191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899592" y="1635646"/>
            <a:ext cx="65527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dirty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Конференція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 трудового </a:t>
            </a:r>
            <a:r>
              <a:rPr lang="uk-UA" sz="2400" b="1" dirty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колективу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 ХНУРЕ</a:t>
            </a:r>
          </a:p>
          <a:p>
            <a:pPr algn="ctr"/>
            <a:r>
              <a:rPr lang="uk-UA" sz="2400" b="1" dirty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29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 </a:t>
            </a:r>
            <a:r>
              <a:rPr lang="uk-UA" sz="2400" b="1" dirty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січня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 2026 року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95536" y="2743242"/>
            <a:ext cx="72008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b="1" dirty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Звіт ректора про виконання умов контракту ректора Харківського національного університету радіоелектроніки у 2025 році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latin typeface="Cambria" pitchFamily="18" charset="0"/>
            </a:endParaRPr>
          </a:p>
          <a:p>
            <a:endParaRPr lang="ru-RU" sz="2400" b="1" dirty="0">
              <a:solidFill>
                <a:schemeClr val="accent1">
                  <a:lumMod val="50000"/>
                </a:schemeClr>
              </a:solidFill>
              <a:latin typeface="Cambria" pitchFamily="18" charset="0"/>
            </a:endParaRPr>
          </a:p>
          <a:p>
            <a:r>
              <a:rPr lang="ru-RU" sz="1600" b="1" dirty="0" err="1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Доповідач</a:t>
            </a: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:</a:t>
            </a:r>
          </a:p>
          <a:p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Д.т.н., </a:t>
            </a:r>
            <a:r>
              <a:rPr lang="ru-RU" sz="1600" b="1" dirty="0" err="1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професор</a:t>
            </a: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, ректор </a:t>
            </a:r>
            <a:r>
              <a:rPr lang="ru-RU" sz="1600" b="1" dirty="0" err="1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Ігор</a:t>
            </a: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 РУБАН</a:t>
            </a:r>
            <a:endParaRPr lang="uk-UA" sz="1600" b="1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1"/>
            <a:ext cx="9122916" cy="5143500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797" y="46860"/>
            <a:ext cx="750161" cy="948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Заголовок 8"/>
          <p:cNvSpPr>
            <a:spLocks noGrp="1"/>
          </p:cNvSpPr>
          <p:nvPr>
            <p:ph type="title"/>
          </p:nvPr>
        </p:nvSpPr>
        <p:spPr>
          <a:xfrm>
            <a:off x="865755" y="0"/>
            <a:ext cx="7853866" cy="689992"/>
          </a:xfrm>
        </p:spPr>
        <p:txBody>
          <a:bodyPr>
            <a:normAutofit fontScale="90000"/>
          </a:bodyPr>
          <a:lstStyle/>
          <a:p>
            <a:r>
              <a:rPr lang="uk-UA" sz="24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Дотримання прав та законних інтересів осіб з особливими потребами</a:t>
            </a:r>
          </a:p>
        </p:txBody>
      </p:sp>
      <p:sp>
        <p:nvSpPr>
          <p:cNvPr id="10" name="object 4"/>
          <p:cNvSpPr/>
          <p:nvPr/>
        </p:nvSpPr>
        <p:spPr>
          <a:xfrm>
            <a:off x="8182312" y="4678332"/>
            <a:ext cx="940604" cy="47915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    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2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                </a:t>
            </a: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1" name="object 3"/>
          <p:cNvSpPr/>
          <p:nvPr/>
        </p:nvSpPr>
        <p:spPr>
          <a:xfrm>
            <a:off x="8684907" y="4678332"/>
            <a:ext cx="414927" cy="439492"/>
          </a:xfrm>
          <a:custGeom>
            <a:avLst/>
            <a:gdLst/>
            <a:ahLst/>
            <a:cxnLst/>
            <a:rect l="l" t="t" r="r" b="b"/>
            <a:pathLst>
              <a:path w="475614" h="475615">
                <a:moveTo>
                  <a:pt x="237655" y="0"/>
                </a:moveTo>
                <a:lnTo>
                  <a:pt x="189769" y="4829"/>
                </a:lnTo>
                <a:lnTo>
                  <a:pt x="145164" y="18681"/>
                </a:lnTo>
                <a:lnTo>
                  <a:pt x="104796" y="40598"/>
                </a:lnTo>
                <a:lnTo>
                  <a:pt x="69621" y="69624"/>
                </a:lnTo>
                <a:lnTo>
                  <a:pt x="40597" y="104802"/>
                </a:lnTo>
                <a:lnTo>
                  <a:pt x="18681" y="145175"/>
                </a:lnTo>
                <a:lnTo>
                  <a:pt x="4829" y="189786"/>
                </a:lnTo>
                <a:lnTo>
                  <a:pt x="0" y="237680"/>
                </a:lnTo>
                <a:lnTo>
                  <a:pt x="4829" y="285566"/>
                </a:lnTo>
                <a:lnTo>
                  <a:pt x="18681" y="330174"/>
                </a:lnTo>
                <a:lnTo>
                  <a:pt x="40597" y="370547"/>
                </a:lnTo>
                <a:lnTo>
                  <a:pt x="69621" y="405726"/>
                </a:lnTo>
                <a:lnTo>
                  <a:pt x="104796" y="434755"/>
                </a:lnTo>
                <a:lnTo>
                  <a:pt x="145164" y="456675"/>
                </a:lnTo>
                <a:lnTo>
                  <a:pt x="189769" y="470530"/>
                </a:lnTo>
                <a:lnTo>
                  <a:pt x="237655" y="475360"/>
                </a:lnTo>
                <a:lnTo>
                  <a:pt x="285559" y="470530"/>
                </a:lnTo>
                <a:lnTo>
                  <a:pt x="330176" y="456675"/>
                </a:lnTo>
                <a:lnTo>
                  <a:pt x="355151" y="443115"/>
                </a:lnTo>
                <a:lnTo>
                  <a:pt x="237655" y="443115"/>
                </a:lnTo>
                <a:lnTo>
                  <a:pt x="190545" y="437692"/>
                </a:lnTo>
                <a:lnTo>
                  <a:pt x="147303" y="422244"/>
                </a:lnTo>
                <a:lnTo>
                  <a:pt x="109159" y="398000"/>
                </a:lnTo>
                <a:lnTo>
                  <a:pt x="77346" y="366192"/>
                </a:lnTo>
                <a:lnTo>
                  <a:pt x="53097" y="328049"/>
                </a:lnTo>
                <a:lnTo>
                  <a:pt x="37644" y="284801"/>
                </a:lnTo>
                <a:lnTo>
                  <a:pt x="32219" y="237680"/>
                </a:lnTo>
                <a:lnTo>
                  <a:pt x="33355" y="216013"/>
                </a:lnTo>
                <a:lnTo>
                  <a:pt x="36679" y="195011"/>
                </a:lnTo>
                <a:lnTo>
                  <a:pt x="42062" y="174776"/>
                </a:lnTo>
                <a:lnTo>
                  <a:pt x="49377" y="155409"/>
                </a:lnTo>
                <a:lnTo>
                  <a:pt x="118200" y="155409"/>
                </a:lnTo>
                <a:lnTo>
                  <a:pt x="137807" y="121551"/>
                </a:lnTo>
                <a:lnTo>
                  <a:pt x="68249" y="121500"/>
                </a:lnTo>
                <a:lnTo>
                  <a:pt x="100436" y="84812"/>
                </a:lnTo>
                <a:lnTo>
                  <a:pt x="140450" y="56648"/>
                </a:lnTo>
                <a:lnTo>
                  <a:pt x="186716" y="38590"/>
                </a:lnTo>
                <a:lnTo>
                  <a:pt x="237655" y="32219"/>
                </a:lnTo>
                <a:lnTo>
                  <a:pt x="355115" y="32219"/>
                </a:lnTo>
                <a:lnTo>
                  <a:pt x="330176" y="18681"/>
                </a:lnTo>
                <a:lnTo>
                  <a:pt x="285559" y="4829"/>
                </a:lnTo>
                <a:lnTo>
                  <a:pt x="237655" y="0"/>
                </a:lnTo>
                <a:close/>
              </a:path>
              <a:path w="475614" h="475615">
                <a:moveTo>
                  <a:pt x="137807" y="121551"/>
                </a:moveTo>
                <a:lnTo>
                  <a:pt x="118237" y="155435"/>
                </a:lnTo>
                <a:lnTo>
                  <a:pt x="140616" y="186570"/>
                </a:lnTo>
                <a:lnTo>
                  <a:pt x="166357" y="222135"/>
                </a:lnTo>
                <a:lnTo>
                  <a:pt x="77431" y="346176"/>
                </a:lnTo>
                <a:lnTo>
                  <a:pt x="412102" y="346176"/>
                </a:lnTo>
                <a:lnTo>
                  <a:pt x="379901" y="385883"/>
                </a:lnTo>
                <a:lnTo>
                  <a:pt x="338889" y="416477"/>
                </a:lnTo>
                <a:lnTo>
                  <a:pt x="290872" y="436155"/>
                </a:lnTo>
                <a:lnTo>
                  <a:pt x="237655" y="443115"/>
                </a:lnTo>
                <a:lnTo>
                  <a:pt x="355151" y="443115"/>
                </a:lnTo>
                <a:lnTo>
                  <a:pt x="405725" y="405726"/>
                </a:lnTo>
                <a:lnTo>
                  <a:pt x="434746" y="370547"/>
                </a:lnTo>
                <a:lnTo>
                  <a:pt x="456659" y="330174"/>
                </a:lnTo>
                <a:lnTo>
                  <a:pt x="461477" y="314655"/>
                </a:lnTo>
                <a:lnTo>
                  <a:pt x="146481" y="314655"/>
                </a:lnTo>
                <a:lnTo>
                  <a:pt x="189458" y="253974"/>
                </a:lnTo>
                <a:lnTo>
                  <a:pt x="406175" y="253974"/>
                </a:lnTo>
                <a:lnTo>
                  <a:pt x="408604" y="250380"/>
                </a:lnTo>
                <a:lnTo>
                  <a:pt x="230327" y="250380"/>
                </a:lnTo>
                <a:lnTo>
                  <a:pt x="210997" y="223469"/>
                </a:lnTo>
                <a:lnTo>
                  <a:pt x="233425" y="191769"/>
                </a:lnTo>
                <a:lnTo>
                  <a:pt x="188150" y="191769"/>
                </a:lnTo>
                <a:lnTo>
                  <a:pt x="137807" y="121551"/>
                </a:lnTo>
                <a:close/>
              </a:path>
              <a:path w="475614" h="475615">
                <a:moveTo>
                  <a:pt x="355115" y="32219"/>
                </a:moveTo>
                <a:lnTo>
                  <a:pt x="237655" y="32219"/>
                </a:lnTo>
                <a:lnTo>
                  <a:pt x="284771" y="37646"/>
                </a:lnTo>
                <a:lnTo>
                  <a:pt x="328022" y="53102"/>
                </a:lnTo>
                <a:lnTo>
                  <a:pt x="366176" y="77356"/>
                </a:lnTo>
                <a:lnTo>
                  <a:pt x="397998" y="109174"/>
                </a:lnTo>
                <a:lnTo>
                  <a:pt x="422255" y="147323"/>
                </a:lnTo>
                <a:lnTo>
                  <a:pt x="437714" y="190569"/>
                </a:lnTo>
                <a:lnTo>
                  <a:pt x="443141" y="237680"/>
                </a:lnTo>
                <a:lnTo>
                  <a:pt x="442151" y="257819"/>
                </a:lnTo>
                <a:lnTo>
                  <a:pt x="439256" y="277421"/>
                </a:lnTo>
                <a:lnTo>
                  <a:pt x="434563" y="296391"/>
                </a:lnTo>
                <a:lnTo>
                  <a:pt x="428180" y="314629"/>
                </a:lnTo>
                <a:lnTo>
                  <a:pt x="146481" y="314655"/>
                </a:lnTo>
                <a:lnTo>
                  <a:pt x="461477" y="314655"/>
                </a:lnTo>
                <a:lnTo>
                  <a:pt x="470507" y="285566"/>
                </a:lnTo>
                <a:lnTo>
                  <a:pt x="475335" y="237680"/>
                </a:lnTo>
                <a:lnTo>
                  <a:pt x="470507" y="189786"/>
                </a:lnTo>
                <a:lnTo>
                  <a:pt x="456659" y="145175"/>
                </a:lnTo>
                <a:lnTo>
                  <a:pt x="434746" y="104802"/>
                </a:lnTo>
                <a:lnTo>
                  <a:pt x="405725" y="69624"/>
                </a:lnTo>
                <a:lnTo>
                  <a:pt x="370550" y="40598"/>
                </a:lnTo>
                <a:lnTo>
                  <a:pt x="355115" y="32219"/>
                </a:lnTo>
                <a:close/>
              </a:path>
              <a:path w="475614" h="475615">
                <a:moveTo>
                  <a:pt x="406175" y="253974"/>
                </a:moveTo>
                <a:lnTo>
                  <a:pt x="189458" y="253974"/>
                </a:lnTo>
                <a:lnTo>
                  <a:pt x="209270" y="281431"/>
                </a:lnTo>
                <a:lnTo>
                  <a:pt x="353377" y="280987"/>
                </a:lnTo>
                <a:lnTo>
                  <a:pt x="379791" y="275620"/>
                </a:lnTo>
                <a:lnTo>
                  <a:pt x="401424" y="261005"/>
                </a:lnTo>
                <a:lnTo>
                  <a:pt x="406175" y="253974"/>
                </a:lnTo>
                <a:close/>
              </a:path>
              <a:path w="475614" h="475615">
                <a:moveTo>
                  <a:pt x="408628" y="175577"/>
                </a:moveTo>
                <a:lnTo>
                  <a:pt x="351764" y="175577"/>
                </a:lnTo>
                <a:lnTo>
                  <a:pt x="366266" y="178532"/>
                </a:lnTo>
                <a:lnTo>
                  <a:pt x="378147" y="186570"/>
                </a:lnTo>
                <a:lnTo>
                  <a:pt x="386177" y="198450"/>
                </a:lnTo>
                <a:lnTo>
                  <a:pt x="389122" y="212953"/>
                </a:lnTo>
                <a:lnTo>
                  <a:pt x="386177" y="227486"/>
                </a:lnTo>
                <a:lnTo>
                  <a:pt x="378147" y="239387"/>
                </a:lnTo>
                <a:lnTo>
                  <a:pt x="366266" y="247427"/>
                </a:lnTo>
                <a:lnTo>
                  <a:pt x="351764" y="250380"/>
                </a:lnTo>
                <a:lnTo>
                  <a:pt x="408604" y="250380"/>
                </a:lnTo>
                <a:lnTo>
                  <a:pt x="416042" y="239373"/>
                </a:lnTo>
                <a:lnTo>
                  <a:pt x="421406" y="212928"/>
                </a:lnTo>
                <a:lnTo>
                  <a:pt x="416042" y="186553"/>
                </a:lnTo>
                <a:lnTo>
                  <a:pt x="408628" y="175577"/>
                </a:lnTo>
                <a:close/>
              </a:path>
              <a:path w="475614" h="475615">
                <a:moveTo>
                  <a:pt x="353377" y="144906"/>
                </a:moveTo>
                <a:lnTo>
                  <a:pt x="221754" y="144906"/>
                </a:lnTo>
                <a:lnTo>
                  <a:pt x="188150" y="191769"/>
                </a:lnTo>
                <a:lnTo>
                  <a:pt x="233425" y="191769"/>
                </a:lnTo>
                <a:lnTo>
                  <a:pt x="244881" y="175577"/>
                </a:lnTo>
                <a:lnTo>
                  <a:pt x="408628" y="175577"/>
                </a:lnTo>
                <a:lnTo>
                  <a:pt x="401424" y="164914"/>
                </a:lnTo>
                <a:lnTo>
                  <a:pt x="379791" y="150283"/>
                </a:lnTo>
                <a:lnTo>
                  <a:pt x="353377" y="144906"/>
                </a:lnTo>
                <a:close/>
              </a:path>
              <a:path w="475614" h="475615">
                <a:moveTo>
                  <a:pt x="118200" y="155409"/>
                </a:moveTo>
                <a:lnTo>
                  <a:pt x="49377" y="155409"/>
                </a:lnTo>
                <a:lnTo>
                  <a:pt x="118186" y="15543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Прямоугольник 2">
            <a:extLst>
              <a:ext uri="{FF2B5EF4-FFF2-40B4-BE49-F238E27FC236}">
                <a16:creationId xmlns:a16="http://schemas.microsoft.com/office/drawing/2014/main" id="{7B10103D-4C74-3293-8CD6-80C48643BA2F}"/>
              </a:ext>
            </a:extLst>
          </p:cNvPr>
          <p:cNvSpPr/>
          <p:nvPr/>
        </p:nvSpPr>
        <p:spPr>
          <a:xfrm>
            <a:off x="807958" y="644045"/>
            <a:ext cx="8156530" cy="42934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000" algn="just">
              <a:spcBef>
                <a:spcPts val="600"/>
              </a:spcBef>
            </a:pPr>
            <a:r>
              <a:rPr lang="uk-UA" sz="13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На кінець 2025 року в Університеті здобувають освіту близько 52 осіб з особливими освітніми потребами, які мають інвалідність дитинства, 1, 2, 3 групи, з яких більшість перебуває на обліку в медичних та соціальних установах. </a:t>
            </a:r>
          </a:p>
          <a:p>
            <a:pPr indent="450000" algn="just"/>
            <a:r>
              <a:rPr lang="uk-UA" sz="13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Розроблено </a:t>
            </a:r>
            <a:r>
              <a:rPr lang="uk-UA" sz="1300" dirty="0" err="1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проєкт</a:t>
            </a:r>
            <a:r>
              <a:rPr lang="uk-UA" sz="13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 підвищення </a:t>
            </a:r>
            <a:r>
              <a:rPr lang="uk-UA" sz="1300" dirty="0" err="1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безбар'єрності</a:t>
            </a:r>
            <a:r>
              <a:rPr lang="uk-UA" sz="13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 у ХНУРЕ (сходи корпус І та пандус у гуртожитку №7) за допомогою представництва Датської ради в Україні( DRC).</a:t>
            </a:r>
            <a:endParaRPr lang="ru-UA" sz="13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  <a:p>
            <a:pPr algn="just"/>
            <a:r>
              <a:rPr lang="uk-UA" sz="13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СД «ХНУРЕ без обмежень» долучається до участі в університетських заходів, а також самостійно ініціює їх, серед таких: </a:t>
            </a:r>
            <a:endParaRPr lang="ru-UA" sz="13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  <a:p>
            <a:pPr lvl="0" algn="just"/>
            <a:r>
              <a:rPr lang="uk-UA" sz="13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- Участь у заході «Школа вихідного дня з ХНУРЕ» – проведення</a:t>
            </a:r>
            <a:endParaRPr lang="ru-UA" sz="13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  <a:p>
            <a:pPr algn="just"/>
            <a:r>
              <a:rPr lang="uk-UA" sz="13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 круглого столу, обміну досвідом та лайфхаками з арт-терапією серед педагогів освітніх закладів; </a:t>
            </a:r>
            <a:endParaRPr lang="ru-UA" sz="13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  <a:p>
            <a:pPr lvl="0" algn="just"/>
            <a:r>
              <a:rPr lang="uk-UA" sz="13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- Організація та участь у заходах до Дня толерантності 16 листопада</a:t>
            </a:r>
            <a:endParaRPr lang="ru-UA" sz="13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  <a:p>
            <a:pPr algn="just"/>
            <a:r>
              <a:rPr lang="uk-UA" sz="13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2025 та розробка Словника коректної термінології, у співпраці з Музеєм історії ХНУРЕ;</a:t>
            </a:r>
            <a:endParaRPr lang="ru-UA" sz="13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  <a:p>
            <a:pPr lvl="0" algn="just"/>
            <a:r>
              <a:rPr lang="uk-UA" sz="13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- Організація та про</a:t>
            </a:r>
            <a:r>
              <a:rPr lang="ru-RU" sz="13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в</a:t>
            </a:r>
            <a:r>
              <a:rPr lang="uk-UA" sz="1300" dirty="0" err="1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едення</a:t>
            </a:r>
            <a:r>
              <a:rPr lang="uk-UA" sz="13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 просвітницького заходу до Міжнародного дня осіб з інвалідністю 3 грудня;</a:t>
            </a:r>
            <a:endParaRPr lang="ru-UA" sz="13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  <a:p>
            <a:pPr marL="171450" lvl="0" indent="-171450" algn="just">
              <a:buFontTx/>
              <a:buChar char="-"/>
            </a:pPr>
            <a:r>
              <a:rPr lang="uk-UA" sz="13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Організація майстер-класу з плетіння браслету-оберегу для військових до Дня Збройних Сил України </a:t>
            </a:r>
            <a:endParaRPr lang="ru-UA" sz="13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  <a:p>
            <a:pPr lvl="0" algn="just"/>
            <a:r>
              <a:rPr lang="uk-UA" sz="13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6 грудня 2025;</a:t>
            </a:r>
            <a:endParaRPr lang="ru-UA" sz="13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  <a:p>
            <a:pPr lvl="0" algn="just"/>
            <a:r>
              <a:rPr lang="uk-UA" sz="13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- 22 травня 2025. Приймали участь у Міжнародному інклюзивному</a:t>
            </a:r>
            <a:r>
              <a:rPr lang="ru-UA" sz="13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uk-UA" sz="13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конкурсі «Точки дотику – 2025» з інформаційно-ілюстративною роботою «ТРИЧІ ДАЙ П'ЯТЬ» у технічному університеті, де здобули почесне 2 місце.</a:t>
            </a:r>
          </a:p>
          <a:p>
            <a:pPr indent="450000" algn="just"/>
            <a:r>
              <a:rPr lang="uk-UA" sz="13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СД «ХНУРЕ без обмежень» активно співпрацює з Національною Асамблеєю людей з інвалідністю України, ГО «Інститут соціальної політики», ГО «Захист заради перемоги», Федерацією організацій осіб з інвалідністю з дитинства та батьків осіб з інвалідністю України, організацією «Харківська асоціація незрячих юристів» та інші.</a:t>
            </a:r>
            <a:endParaRPr lang="ru-UA" sz="13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1756F10-D58A-4C90-A3D2-73E99C4DDC90}"/>
              </a:ext>
            </a:extLst>
          </p:cNvPr>
          <p:cNvSpPr txBox="1"/>
          <p:nvPr/>
        </p:nvSpPr>
        <p:spPr>
          <a:xfrm flipH="1">
            <a:off x="8287258" y="4744189"/>
            <a:ext cx="3745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b="1" dirty="0">
                <a:solidFill>
                  <a:schemeClr val="bg1"/>
                </a:solidFill>
              </a:rPr>
              <a:t>10</a:t>
            </a:r>
            <a:endParaRPr lang="ru-UA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99274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5769" y="0"/>
            <a:ext cx="6675161" cy="5133228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0" y="1"/>
            <a:ext cx="9122916" cy="5143500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539552" y="1851670"/>
            <a:ext cx="7220166" cy="1719970"/>
          </a:xfrm>
        </p:spPr>
        <p:txBody>
          <a:bodyPr>
            <a:noAutofit/>
          </a:bodyPr>
          <a:lstStyle/>
          <a:p>
            <a:r>
              <a:rPr lang="uk-UA" sz="2400" b="1" dirty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3. ВИКОНАННЯ ДЕРЖАВНОГО ЗАМОВЛЕННЯ </a:t>
            </a:r>
            <a:br>
              <a:rPr lang="uk-UA" sz="2400" b="1" dirty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</a:br>
            <a:r>
              <a:rPr lang="uk-UA" sz="2400" b="1" dirty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ТА ІНШИХ ДОГОВІРНИХ ЗОБОВ’ЯЗАНЬ УНІВЕРСИТЕТУ</a:t>
            </a:r>
          </a:p>
        </p:txBody>
      </p:sp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797" y="46860"/>
            <a:ext cx="750161" cy="948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0873661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1"/>
            <a:ext cx="9122916" cy="5143500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797" y="46860"/>
            <a:ext cx="697779" cy="8826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Заголовок 8"/>
          <p:cNvSpPr>
            <a:spLocks noGrp="1"/>
          </p:cNvSpPr>
          <p:nvPr>
            <p:ph type="title"/>
          </p:nvPr>
        </p:nvSpPr>
        <p:spPr>
          <a:xfrm>
            <a:off x="1318432" y="25527"/>
            <a:ext cx="7180691" cy="468421"/>
          </a:xfrm>
        </p:spPr>
        <p:txBody>
          <a:bodyPr>
            <a:normAutofit/>
          </a:bodyPr>
          <a:lstStyle/>
          <a:p>
            <a:r>
              <a:rPr lang="uk-UA" sz="20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+mn-ea"/>
                <a:cs typeface="+mn-cs"/>
              </a:rPr>
              <a:t>Цільові показники діяльності </a:t>
            </a:r>
            <a:r>
              <a:rPr lang="ru-UA" sz="20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+mn-ea"/>
                <a:cs typeface="+mn-cs"/>
              </a:rPr>
              <a:t>У</a:t>
            </a:r>
            <a:r>
              <a:rPr lang="uk-UA" sz="2000" b="1" dirty="0" err="1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+mn-ea"/>
                <a:cs typeface="+mn-cs"/>
              </a:rPr>
              <a:t>ніверситету</a:t>
            </a:r>
            <a:endParaRPr lang="uk-UA" sz="2000" b="1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10" name="object 4"/>
          <p:cNvSpPr/>
          <p:nvPr/>
        </p:nvSpPr>
        <p:spPr>
          <a:xfrm>
            <a:off x="8172399" y="4646700"/>
            <a:ext cx="947953" cy="48539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    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2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                </a:t>
            </a: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1" name="object 3"/>
          <p:cNvSpPr/>
          <p:nvPr/>
        </p:nvSpPr>
        <p:spPr>
          <a:xfrm>
            <a:off x="8633418" y="4674483"/>
            <a:ext cx="486935" cy="439492"/>
          </a:xfrm>
          <a:custGeom>
            <a:avLst/>
            <a:gdLst/>
            <a:ahLst/>
            <a:cxnLst/>
            <a:rect l="l" t="t" r="r" b="b"/>
            <a:pathLst>
              <a:path w="475614" h="475615">
                <a:moveTo>
                  <a:pt x="237655" y="0"/>
                </a:moveTo>
                <a:lnTo>
                  <a:pt x="189769" y="4829"/>
                </a:lnTo>
                <a:lnTo>
                  <a:pt x="145164" y="18681"/>
                </a:lnTo>
                <a:lnTo>
                  <a:pt x="104796" y="40598"/>
                </a:lnTo>
                <a:lnTo>
                  <a:pt x="69621" y="69624"/>
                </a:lnTo>
                <a:lnTo>
                  <a:pt x="40597" y="104802"/>
                </a:lnTo>
                <a:lnTo>
                  <a:pt x="18681" y="145175"/>
                </a:lnTo>
                <a:lnTo>
                  <a:pt x="4829" y="189786"/>
                </a:lnTo>
                <a:lnTo>
                  <a:pt x="0" y="237680"/>
                </a:lnTo>
                <a:lnTo>
                  <a:pt x="4829" y="285566"/>
                </a:lnTo>
                <a:lnTo>
                  <a:pt x="18681" y="330174"/>
                </a:lnTo>
                <a:lnTo>
                  <a:pt x="40597" y="370547"/>
                </a:lnTo>
                <a:lnTo>
                  <a:pt x="69621" y="405726"/>
                </a:lnTo>
                <a:lnTo>
                  <a:pt x="104796" y="434755"/>
                </a:lnTo>
                <a:lnTo>
                  <a:pt x="145164" y="456675"/>
                </a:lnTo>
                <a:lnTo>
                  <a:pt x="189769" y="470530"/>
                </a:lnTo>
                <a:lnTo>
                  <a:pt x="237655" y="475360"/>
                </a:lnTo>
                <a:lnTo>
                  <a:pt x="285559" y="470530"/>
                </a:lnTo>
                <a:lnTo>
                  <a:pt x="330176" y="456675"/>
                </a:lnTo>
                <a:lnTo>
                  <a:pt x="355151" y="443115"/>
                </a:lnTo>
                <a:lnTo>
                  <a:pt x="237655" y="443115"/>
                </a:lnTo>
                <a:lnTo>
                  <a:pt x="190545" y="437692"/>
                </a:lnTo>
                <a:lnTo>
                  <a:pt x="147303" y="422244"/>
                </a:lnTo>
                <a:lnTo>
                  <a:pt x="109159" y="398000"/>
                </a:lnTo>
                <a:lnTo>
                  <a:pt x="77346" y="366192"/>
                </a:lnTo>
                <a:lnTo>
                  <a:pt x="53097" y="328049"/>
                </a:lnTo>
                <a:lnTo>
                  <a:pt x="37644" y="284801"/>
                </a:lnTo>
                <a:lnTo>
                  <a:pt x="32219" y="237680"/>
                </a:lnTo>
                <a:lnTo>
                  <a:pt x="33355" y="216013"/>
                </a:lnTo>
                <a:lnTo>
                  <a:pt x="36679" y="195011"/>
                </a:lnTo>
                <a:lnTo>
                  <a:pt x="42062" y="174776"/>
                </a:lnTo>
                <a:lnTo>
                  <a:pt x="49377" y="155409"/>
                </a:lnTo>
                <a:lnTo>
                  <a:pt x="118200" y="155409"/>
                </a:lnTo>
                <a:lnTo>
                  <a:pt x="137807" y="121551"/>
                </a:lnTo>
                <a:lnTo>
                  <a:pt x="68249" y="121500"/>
                </a:lnTo>
                <a:lnTo>
                  <a:pt x="100436" y="84812"/>
                </a:lnTo>
                <a:lnTo>
                  <a:pt x="140450" y="56648"/>
                </a:lnTo>
                <a:lnTo>
                  <a:pt x="186716" y="38590"/>
                </a:lnTo>
                <a:lnTo>
                  <a:pt x="237655" y="32219"/>
                </a:lnTo>
                <a:lnTo>
                  <a:pt x="355115" y="32219"/>
                </a:lnTo>
                <a:lnTo>
                  <a:pt x="330176" y="18681"/>
                </a:lnTo>
                <a:lnTo>
                  <a:pt x="285559" y="4829"/>
                </a:lnTo>
                <a:lnTo>
                  <a:pt x="237655" y="0"/>
                </a:lnTo>
                <a:close/>
              </a:path>
              <a:path w="475614" h="475615">
                <a:moveTo>
                  <a:pt x="137807" y="121551"/>
                </a:moveTo>
                <a:lnTo>
                  <a:pt x="118237" y="155435"/>
                </a:lnTo>
                <a:lnTo>
                  <a:pt x="140616" y="186570"/>
                </a:lnTo>
                <a:lnTo>
                  <a:pt x="166357" y="222135"/>
                </a:lnTo>
                <a:lnTo>
                  <a:pt x="77431" y="346176"/>
                </a:lnTo>
                <a:lnTo>
                  <a:pt x="412102" y="346176"/>
                </a:lnTo>
                <a:lnTo>
                  <a:pt x="379901" y="385883"/>
                </a:lnTo>
                <a:lnTo>
                  <a:pt x="338889" y="416477"/>
                </a:lnTo>
                <a:lnTo>
                  <a:pt x="290872" y="436155"/>
                </a:lnTo>
                <a:lnTo>
                  <a:pt x="237655" y="443115"/>
                </a:lnTo>
                <a:lnTo>
                  <a:pt x="355151" y="443115"/>
                </a:lnTo>
                <a:lnTo>
                  <a:pt x="405725" y="405726"/>
                </a:lnTo>
                <a:lnTo>
                  <a:pt x="434746" y="370547"/>
                </a:lnTo>
                <a:lnTo>
                  <a:pt x="456659" y="330174"/>
                </a:lnTo>
                <a:lnTo>
                  <a:pt x="461477" y="314655"/>
                </a:lnTo>
                <a:lnTo>
                  <a:pt x="146481" y="314655"/>
                </a:lnTo>
                <a:lnTo>
                  <a:pt x="189458" y="253974"/>
                </a:lnTo>
                <a:lnTo>
                  <a:pt x="406175" y="253974"/>
                </a:lnTo>
                <a:lnTo>
                  <a:pt x="408604" y="250380"/>
                </a:lnTo>
                <a:lnTo>
                  <a:pt x="230327" y="250380"/>
                </a:lnTo>
                <a:lnTo>
                  <a:pt x="210997" y="223469"/>
                </a:lnTo>
                <a:lnTo>
                  <a:pt x="233425" y="191769"/>
                </a:lnTo>
                <a:lnTo>
                  <a:pt x="188150" y="191769"/>
                </a:lnTo>
                <a:lnTo>
                  <a:pt x="137807" y="121551"/>
                </a:lnTo>
                <a:close/>
              </a:path>
              <a:path w="475614" h="475615">
                <a:moveTo>
                  <a:pt x="355115" y="32219"/>
                </a:moveTo>
                <a:lnTo>
                  <a:pt x="237655" y="32219"/>
                </a:lnTo>
                <a:lnTo>
                  <a:pt x="284771" y="37646"/>
                </a:lnTo>
                <a:lnTo>
                  <a:pt x="328022" y="53102"/>
                </a:lnTo>
                <a:lnTo>
                  <a:pt x="366176" y="77356"/>
                </a:lnTo>
                <a:lnTo>
                  <a:pt x="397998" y="109174"/>
                </a:lnTo>
                <a:lnTo>
                  <a:pt x="422255" y="147323"/>
                </a:lnTo>
                <a:lnTo>
                  <a:pt x="437714" y="190569"/>
                </a:lnTo>
                <a:lnTo>
                  <a:pt x="443141" y="237680"/>
                </a:lnTo>
                <a:lnTo>
                  <a:pt x="442151" y="257819"/>
                </a:lnTo>
                <a:lnTo>
                  <a:pt x="439256" y="277421"/>
                </a:lnTo>
                <a:lnTo>
                  <a:pt x="434563" y="296391"/>
                </a:lnTo>
                <a:lnTo>
                  <a:pt x="428180" y="314629"/>
                </a:lnTo>
                <a:lnTo>
                  <a:pt x="146481" y="314655"/>
                </a:lnTo>
                <a:lnTo>
                  <a:pt x="461477" y="314655"/>
                </a:lnTo>
                <a:lnTo>
                  <a:pt x="470507" y="285566"/>
                </a:lnTo>
                <a:lnTo>
                  <a:pt x="475335" y="237680"/>
                </a:lnTo>
                <a:lnTo>
                  <a:pt x="470507" y="189786"/>
                </a:lnTo>
                <a:lnTo>
                  <a:pt x="456659" y="145175"/>
                </a:lnTo>
                <a:lnTo>
                  <a:pt x="434746" y="104802"/>
                </a:lnTo>
                <a:lnTo>
                  <a:pt x="405725" y="69624"/>
                </a:lnTo>
                <a:lnTo>
                  <a:pt x="370550" y="40598"/>
                </a:lnTo>
                <a:lnTo>
                  <a:pt x="355115" y="32219"/>
                </a:lnTo>
                <a:close/>
              </a:path>
              <a:path w="475614" h="475615">
                <a:moveTo>
                  <a:pt x="406175" y="253974"/>
                </a:moveTo>
                <a:lnTo>
                  <a:pt x="189458" y="253974"/>
                </a:lnTo>
                <a:lnTo>
                  <a:pt x="209270" y="281431"/>
                </a:lnTo>
                <a:lnTo>
                  <a:pt x="353377" y="280987"/>
                </a:lnTo>
                <a:lnTo>
                  <a:pt x="379791" y="275620"/>
                </a:lnTo>
                <a:lnTo>
                  <a:pt x="401424" y="261005"/>
                </a:lnTo>
                <a:lnTo>
                  <a:pt x="406175" y="253974"/>
                </a:lnTo>
                <a:close/>
              </a:path>
              <a:path w="475614" h="475615">
                <a:moveTo>
                  <a:pt x="408628" y="175577"/>
                </a:moveTo>
                <a:lnTo>
                  <a:pt x="351764" y="175577"/>
                </a:lnTo>
                <a:lnTo>
                  <a:pt x="366266" y="178532"/>
                </a:lnTo>
                <a:lnTo>
                  <a:pt x="378147" y="186570"/>
                </a:lnTo>
                <a:lnTo>
                  <a:pt x="386177" y="198450"/>
                </a:lnTo>
                <a:lnTo>
                  <a:pt x="389122" y="212953"/>
                </a:lnTo>
                <a:lnTo>
                  <a:pt x="386177" y="227486"/>
                </a:lnTo>
                <a:lnTo>
                  <a:pt x="378147" y="239387"/>
                </a:lnTo>
                <a:lnTo>
                  <a:pt x="366266" y="247427"/>
                </a:lnTo>
                <a:lnTo>
                  <a:pt x="351764" y="250380"/>
                </a:lnTo>
                <a:lnTo>
                  <a:pt x="408604" y="250380"/>
                </a:lnTo>
                <a:lnTo>
                  <a:pt x="416042" y="239373"/>
                </a:lnTo>
                <a:lnTo>
                  <a:pt x="421406" y="212928"/>
                </a:lnTo>
                <a:lnTo>
                  <a:pt x="416042" y="186553"/>
                </a:lnTo>
                <a:lnTo>
                  <a:pt x="408628" y="175577"/>
                </a:lnTo>
                <a:close/>
              </a:path>
              <a:path w="475614" h="475615">
                <a:moveTo>
                  <a:pt x="353377" y="144906"/>
                </a:moveTo>
                <a:lnTo>
                  <a:pt x="221754" y="144906"/>
                </a:lnTo>
                <a:lnTo>
                  <a:pt x="188150" y="191769"/>
                </a:lnTo>
                <a:lnTo>
                  <a:pt x="233425" y="191769"/>
                </a:lnTo>
                <a:lnTo>
                  <a:pt x="244881" y="175577"/>
                </a:lnTo>
                <a:lnTo>
                  <a:pt x="408628" y="175577"/>
                </a:lnTo>
                <a:lnTo>
                  <a:pt x="401424" y="164914"/>
                </a:lnTo>
                <a:lnTo>
                  <a:pt x="379791" y="150283"/>
                </a:lnTo>
                <a:lnTo>
                  <a:pt x="353377" y="144906"/>
                </a:lnTo>
                <a:close/>
              </a:path>
              <a:path w="475614" h="475615">
                <a:moveTo>
                  <a:pt x="118200" y="155409"/>
                </a:moveTo>
                <a:lnTo>
                  <a:pt x="49377" y="155409"/>
                </a:lnTo>
                <a:lnTo>
                  <a:pt x="118186" y="15543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A2A94FF-9BC8-4773-92E0-29BBB7B00CE7}"/>
              </a:ext>
            </a:extLst>
          </p:cNvPr>
          <p:cNvSpPr txBox="1"/>
          <p:nvPr/>
        </p:nvSpPr>
        <p:spPr>
          <a:xfrm flipH="1">
            <a:off x="8316416" y="4740340"/>
            <a:ext cx="3745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b="1" dirty="0">
                <a:solidFill>
                  <a:schemeClr val="bg1"/>
                </a:solidFill>
              </a:rPr>
              <a:t>12</a:t>
            </a:r>
            <a:endParaRPr lang="ru-UA" sz="1400" b="1" dirty="0">
              <a:solidFill>
                <a:schemeClr val="bg1"/>
              </a:solidFill>
            </a:endParaRP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A74378CA-EF84-4BCF-88EA-9CFF1300AB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745093"/>
              </p:ext>
            </p:extLst>
          </p:nvPr>
        </p:nvGraphicFramePr>
        <p:xfrm>
          <a:off x="839821" y="483542"/>
          <a:ext cx="7851161" cy="4079184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889266">
                  <a:extLst>
                    <a:ext uri="{9D8B030D-6E8A-4147-A177-3AD203B41FA5}">
                      <a16:colId xmlns:a16="http://schemas.microsoft.com/office/drawing/2014/main" val="1142162332"/>
                    </a:ext>
                  </a:extLst>
                </a:gridCol>
                <a:gridCol w="4961895">
                  <a:extLst>
                    <a:ext uri="{9D8B030D-6E8A-4147-A177-3AD203B41FA5}">
                      <a16:colId xmlns:a16="http://schemas.microsoft.com/office/drawing/2014/main" val="150749486"/>
                    </a:ext>
                  </a:extLst>
                </a:gridCol>
              </a:tblGrid>
              <a:tr h="491420">
                <a:tc>
                  <a:txBody>
                    <a:bodyPr/>
                    <a:lstStyle/>
                    <a:p>
                      <a:pPr algn="ctr"/>
                      <a:r>
                        <a:rPr lang="uk-UA" sz="1400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Показники </a:t>
                      </a:r>
                      <a:endParaRPr lang="ru-UA" sz="1400" dirty="0">
                        <a:solidFill>
                          <a:schemeClr val="bg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Досягнення</a:t>
                      </a:r>
                      <a:endParaRPr lang="ru-UA" sz="1400" dirty="0">
                        <a:solidFill>
                          <a:schemeClr val="bg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9501588"/>
                  </a:ext>
                </a:extLst>
              </a:tr>
              <a:tr h="3587764">
                <a:tc>
                  <a:txBody>
                    <a:bodyPr/>
                    <a:lstStyle/>
                    <a:p>
                      <a:r>
                        <a:rPr lang="uk-UA" sz="1400" b="1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Стратегія розвитку Харківського національного університету радіоелектроніки  </a:t>
                      </a:r>
                      <a:br>
                        <a:rPr lang="uk-UA" sz="1400" b="1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</a:br>
                      <a:r>
                        <a:rPr lang="uk-UA" sz="1400" b="1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на 2026–2030 рр.</a:t>
                      </a:r>
                      <a:endParaRPr lang="ru-UA" sz="1400" b="1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uk-UA" sz="140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Створено та затверджено низку розпоряджень щодо створення комісії з розробки з числа НПП, здобувачів вищої освіти першого, другого та третього рівнів освіти( розпорядження № 66Р, № 98Р, № 102Р), а також про розробку інтернаціоналізації університету (№ 137Р) та розпорядження про створення робочої комісії з розробки </a:t>
                      </a:r>
                      <a:r>
                        <a:rPr lang="uk-UA" sz="1400" kern="1200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цифровізації</a:t>
                      </a:r>
                      <a:r>
                        <a:rPr lang="uk-UA" sz="140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 ХНУРЕ(№ 142Р);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uk-UA" sz="140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Організована та проведена Стратегічна сесія ХНУРЕ 11 вересня 2025 року.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uk-UA" sz="140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Організована участь команди ХНУРЕ  у Програмі професійного розвитку академічних менеджерів у рамках реалізації </a:t>
                      </a:r>
                      <a:r>
                        <a:rPr lang="uk-UA" sz="1400" kern="1200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проєкту</a:t>
                      </a:r>
                      <a:r>
                        <a:rPr lang="uk-UA" sz="140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 Світового банку «Удосконалення вищої освіти в Україні заради результатів». </a:t>
                      </a:r>
                      <a:endParaRPr lang="ru-UA" sz="1400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  <a:p>
                      <a:r>
                        <a:rPr lang="uk-UA" sz="1400" b="1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Модуль 1: </a:t>
                      </a:r>
                      <a:r>
                        <a:rPr lang="uk-UA" sz="140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14-17 жовтня 2025 року.</a:t>
                      </a:r>
                    </a:p>
                    <a:p>
                      <a:r>
                        <a:rPr lang="uk-UA" sz="1400" b="1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Модуль 2: </a:t>
                      </a:r>
                      <a:r>
                        <a:rPr lang="uk-UA" sz="140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18-21 листопада 2025 року.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66026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34425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1"/>
            <a:ext cx="9122916" cy="5143500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797" y="46860"/>
            <a:ext cx="697779" cy="8826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Заголовок 8"/>
          <p:cNvSpPr>
            <a:spLocks noGrp="1"/>
          </p:cNvSpPr>
          <p:nvPr>
            <p:ph type="title"/>
          </p:nvPr>
        </p:nvSpPr>
        <p:spPr>
          <a:xfrm>
            <a:off x="1135725" y="26662"/>
            <a:ext cx="7180691" cy="575477"/>
          </a:xfrm>
        </p:spPr>
        <p:txBody>
          <a:bodyPr>
            <a:normAutofit/>
          </a:bodyPr>
          <a:lstStyle/>
          <a:p>
            <a:r>
              <a:rPr lang="uk-UA" sz="1800" b="1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+mn-ea"/>
                <a:cs typeface="+mn-cs"/>
              </a:rPr>
              <a:t>Контингент студентів та осіб, що навчаються в ХНУРЕ</a:t>
            </a:r>
          </a:p>
        </p:txBody>
      </p:sp>
      <p:sp>
        <p:nvSpPr>
          <p:cNvPr id="10" name="object 4"/>
          <p:cNvSpPr/>
          <p:nvPr/>
        </p:nvSpPr>
        <p:spPr>
          <a:xfrm>
            <a:off x="8172399" y="4646700"/>
            <a:ext cx="947953" cy="48539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    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2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                </a:t>
            </a: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1" name="object 3"/>
          <p:cNvSpPr/>
          <p:nvPr/>
        </p:nvSpPr>
        <p:spPr>
          <a:xfrm>
            <a:off x="8633418" y="4674483"/>
            <a:ext cx="486935" cy="439492"/>
          </a:xfrm>
          <a:custGeom>
            <a:avLst/>
            <a:gdLst/>
            <a:ahLst/>
            <a:cxnLst/>
            <a:rect l="l" t="t" r="r" b="b"/>
            <a:pathLst>
              <a:path w="475614" h="475615">
                <a:moveTo>
                  <a:pt x="237655" y="0"/>
                </a:moveTo>
                <a:lnTo>
                  <a:pt x="189769" y="4829"/>
                </a:lnTo>
                <a:lnTo>
                  <a:pt x="145164" y="18681"/>
                </a:lnTo>
                <a:lnTo>
                  <a:pt x="104796" y="40598"/>
                </a:lnTo>
                <a:lnTo>
                  <a:pt x="69621" y="69624"/>
                </a:lnTo>
                <a:lnTo>
                  <a:pt x="40597" y="104802"/>
                </a:lnTo>
                <a:lnTo>
                  <a:pt x="18681" y="145175"/>
                </a:lnTo>
                <a:lnTo>
                  <a:pt x="4829" y="189786"/>
                </a:lnTo>
                <a:lnTo>
                  <a:pt x="0" y="237680"/>
                </a:lnTo>
                <a:lnTo>
                  <a:pt x="4829" y="285566"/>
                </a:lnTo>
                <a:lnTo>
                  <a:pt x="18681" y="330174"/>
                </a:lnTo>
                <a:lnTo>
                  <a:pt x="40597" y="370547"/>
                </a:lnTo>
                <a:lnTo>
                  <a:pt x="69621" y="405726"/>
                </a:lnTo>
                <a:lnTo>
                  <a:pt x="104796" y="434755"/>
                </a:lnTo>
                <a:lnTo>
                  <a:pt x="145164" y="456675"/>
                </a:lnTo>
                <a:lnTo>
                  <a:pt x="189769" y="470530"/>
                </a:lnTo>
                <a:lnTo>
                  <a:pt x="237655" y="475360"/>
                </a:lnTo>
                <a:lnTo>
                  <a:pt x="285559" y="470530"/>
                </a:lnTo>
                <a:lnTo>
                  <a:pt x="330176" y="456675"/>
                </a:lnTo>
                <a:lnTo>
                  <a:pt x="355151" y="443115"/>
                </a:lnTo>
                <a:lnTo>
                  <a:pt x="237655" y="443115"/>
                </a:lnTo>
                <a:lnTo>
                  <a:pt x="190545" y="437692"/>
                </a:lnTo>
                <a:lnTo>
                  <a:pt x="147303" y="422244"/>
                </a:lnTo>
                <a:lnTo>
                  <a:pt x="109159" y="398000"/>
                </a:lnTo>
                <a:lnTo>
                  <a:pt x="77346" y="366192"/>
                </a:lnTo>
                <a:lnTo>
                  <a:pt x="53097" y="328049"/>
                </a:lnTo>
                <a:lnTo>
                  <a:pt x="37644" y="284801"/>
                </a:lnTo>
                <a:lnTo>
                  <a:pt x="32219" y="237680"/>
                </a:lnTo>
                <a:lnTo>
                  <a:pt x="33355" y="216013"/>
                </a:lnTo>
                <a:lnTo>
                  <a:pt x="36679" y="195011"/>
                </a:lnTo>
                <a:lnTo>
                  <a:pt x="42062" y="174776"/>
                </a:lnTo>
                <a:lnTo>
                  <a:pt x="49377" y="155409"/>
                </a:lnTo>
                <a:lnTo>
                  <a:pt x="118200" y="155409"/>
                </a:lnTo>
                <a:lnTo>
                  <a:pt x="137807" y="121551"/>
                </a:lnTo>
                <a:lnTo>
                  <a:pt x="68249" y="121500"/>
                </a:lnTo>
                <a:lnTo>
                  <a:pt x="100436" y="84812"/>
                </a:lnTo>
                <a:lnTo>
                  <a:pt x="140450" y="56648"/>
                </a:lnTo>
                <a:lnTo>
                  <a:pt x="186716" y="38590"/>
                </a:lnTo>
                <a:lnTo>
                  <a:pt x="237655" y="32219"/>
                </a:lnTo>
                <a:lnTo>
                  <a:pt x="355115" y="32219"/>
                </a:lnTo>
                <a:lnTo>
                  <a:pt x="330176" y="18681"/>
                </a:lnTo>
                <a:lnTo>
                  <a:pt x="285559" y="4829"/>
                </a:lnTo>
                <a:lnTo>
                  <a:pt x="237655" y="0"/>
                </a:lnTo>
                <a:close/>
              </a:path>
              <a:path w="475614" h="475615">
                <a:moveTo>
                  <a:pt x="137807" y="121551"/>
                </a:moveTo>
                <a:lnTo>
                  <a:pt x="118237" y="155435"/>
                </a:lnTo>
                <a:lnTo>
                  <a:pt x="140616" y="186570"/>
                </a:lnTo>
                <a:lnTo>
                  <a:pt x="166357" y="222135"/>
                </a:lnTo>
                <a:lnTo>
                  <a:pt x="77431" y="346176"/>
                </a:lnTo>
                <a:lnTo>
                  <a:pt x="412102" y="346176"/>
                </a:lnTo>
                <a:lnTo>
                  <a:pt x="379901" y="385883"/>
                </a:lnTo>
                <a:lnTo>
                  <a:pt x="338889" y="416477"/>
                </a:lnTo>
                <a:lnTo>
                  <a:pt x="290872" y="436155"/>
                </a:lnTo>
                <a:lnTo>
                  <a:pt x="237655" y="443115"/>
                </a:lnTo>
                <a:lnTo>
                  <a:pt x="355151" y="443115"/>
                </a:lnTo>
                <a:lnTo>
                  <a:pt x="405725" y="405726"/>
                </a:lnTo>
                <a:lnTo>
                  <a:pt x="434746" y="370547"/>
                </a:lnTo>
                <a:lnTo>
                  <a:pt x="456659" y="330174"/>
                </a:lnTo>
                <a:lnTo>
                  <a:pt x="461477" y="314655"/>
                </a:lnTo>
                <a:lnTo>
                  <a:pt x="146481" y="314655"/>
                </a:lnTo>
                <a:lnTo>
                  <a:pt x="189458" y="253974"/>
                </a:lnTo>
                <a:lnTo>
                  <a:pt x="406175" y="253974"/>
                </a:lnTo>
                <a:lnTo>
                  <a:pt x="408604" y="250380"/>
                </a:lnTo>
                <a:lnTo>
                  <a:pt x="230327" y="250380"/>
                </a:lnTo>
                <a:lnTo>
                  <a:pt x="210997" y="223469"/>
                </a:lnTo>
                <a:lnTo>
                  <a:pt x="233425" y="191769"/>
                </a:lnTo>
                <a:lnTo>
                  <a:pt x="188150" y="191769"/>
                </a:lnTo>
                <a:lnTo>
                  <a:pt x="137807" y="121551"/>
                </a:lnTo>
                <a:close/>
              </a:path>
              <a:path w="475614" h="475615">
                <a:moveTo>
                  <a:pt x="355115" y="32219"/>
                </a:moveTo>
                <a:lnTo>
                  <a:pt x="237655" y="32219"/>
                </a:lnTo>
                <a:lnTo>
                  <a:pt x="284771" y="37646"/>
                </a:lnTo>
                <a:lnTo>
                  <a:pt x="328022" y="53102"/>
                </a:lnTo>
                <a:lnTo>
                  <a:pt x="366176" y="77356"/>
                </a:lnTo>
                <a:lnTo>
                  <a:pt x="397998" y="109174"/>
                </a:lnTo>
                <a:lnTo>
                  <a:pt x="422255" y="147323"/>
                </a:lnTo>
                <a:lnTo>
                  <a:pt x="437714" y="190569"/>
                </a:lnTo>
                <a:lnTo>
                  <a:pt x="443141" y="237680"/>
                </a:lnTo>
                <a:lnTo>
                  <a:pt x="442151" y="257819"/>
                </a:lnTo>
                <a:lnTo>
                  <a:pt x="439256" y="277421"/>
                </a:lnTo>
                <a:lnTo>
                  <a:pt x="434563" y="296391"/>
                </a:lnTo>
                <a:lnTo>
                  <a:pt x="428180" y="314629"/>
                </a:lnTo>
                <a:lnTo>
                  <a:pt x="146481" y="314655"/>
                </a:lnTo>
                <a:lnTo>
                  <a:pt x="461477" y="314655"/>
                </a:lnTo>
                <a:lnTo>
                  <a:pt x="470507" y="285566"/>
                </a:lnTo>
                <a:lnTo>
                  <a:pt x="475335" y="237680"/>
                </a:lnTo>
                <a:lnTo>
                  <a:pt x="470507" y="189786"/>
                </a:lnTo>
                <a:lnTo>
                  <a:pt x="456659" y="145175"/>
                </a:lnTo>
                <a:lnTo>
                  <a:pt x="434746" y="104802"/>
                </a:lnTo>
                <a:lnTo>
                  <a:pt x="405725" y="69624"/>
                </a:lnTo>
                <a:lnTo>
                  <a:pt x="370550" y="40598"/>
                </a:lnTo>
                <a:lnTo>
                  <a:pt x="355115" y="32219"/>
                </a:lnTo>
                <a:close/>
              </a:path>
              <a:path w="475614" h="475615">
                <a:moveTo>
                  <a:pt x="406175" y="253974"/>
                </a:moveTo>
                <a:lnTo>
                  <a:pt x="189458" y="253974"/>
                </a:lnTo>
                <a:lnTo>
                  <a:pt x="209270" y="281431"/>
                </a:lnTo>
                <a:lnTo>
                  <a:pt x="353377" y="280987"/>
                </a:lnTo>
                <a:lnTo>
                  <a:pt x="379791" y="275620"/>
                </a:lnTo>
                <a:lnTo>
                  <a:pt x="401424" y="261005"/>
                </a:lnTo>
                <a:lnTo>
                  <a:pt x="406175" y="253974"/>
                </a:lnTo>
                <a:close/>
              </a:path>
              <a:path w="475614" h="475615">
                <a:moveTo>
                  <a:pt x="408628" y="175577"/>
                </a:moveTo>
                <a:lnTo>
                  <a:pt x="351764" y="175577"/>
                </a:lnTo>
                <a:lnTo>
                  <a:pt x="366266" y="178532"/>
                </a:lnTo>
                <a:lnTo>
                  <a:pt x="378147" y="186570"/>
                </a:lnTo>
                <a:lnTo>
                  <a:pt x="386177" y="198450"/>
                </a:lnTo>
                <a:lnTo>
                  <a:pt x="389122" y="212953"/>
                </a:lnTo>
                <a:lnTo>
                  <a:pt x="386177" y="227486"/>
                </a:lnTo>
                <a:lnTo>
                  <a:pt x="378147" y="239387"/>
                </a:lnTo>
                <a:lnTo>
                  <a:pt x="366266" y="247427"/>
                </a:lnTo>
                <a:lnTo>
                  <a:pt x="351764" y="250380"/>
                </a:lnTo>
                <a:lnTo>
                  <a:pt x="408604" y="250380"/>
                </a:lnTo>
                <a:lnTo>
                  <a:pt x="416042" y="239373"/>
                </a:lnTo>
                <a:lnTo>
                  <a:pt x="421406" y="212928"/>
                </a:lnTo>
                <a:lnTo>
                  <a:pt x="416042" y="186553"/>
                </a:lnTo>
                <a:lnTo>
                  <a:pt x="408628" y="175577"/>
                </a:lnTo>
                <a:close/>
              </a:path>
              <a:path w="475614" h="475615">
                <a:moveTo>
                  <a:pt x="353377" y="144906"/>
                </a:moveTo>
                <a:lnTo>
                  <a:pt x="221754" y="144906"/>
                </a:lnTo>
                <a:lnTo>
                  <a:pt x="188150" y="191769"/>
                </a:lnTo>
                <a:lnTo>
                  <a:pt x="233425" y="191769"/>
                </a:lnTo>
                <a:lnTo>
                  <a:pt x="244881" y="175577"/>
                </a:lnTo>
                <a:lnTo>
                  <a:pt x="408628" y="175577"/>
                </a:lnTo>
                <a:lnTo>
                  <a:pt x="401424" y="164914"/>
                </a:lnTo>
                <a:lnTo>
                  <a:pt x="379791" y="150283"/>
                </a:lnTo>
                <a:lnTo>
                  <a:pt x="353377" y="144906"/>
                </a:lnTo>
                <a:close/>
              </a:path>
              <a:path w="475614" h="475615">
                <a:moveTo>
                  <a:pt x="118200" y="155409"/>
                </a:moveTo>
                <a:lnTo>
                  <a:pt x="49377" y="155409"/>
                </a:lnTo>
                <a:lnTo>
                  <a:pt x="118186" y="15543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36A6468A-A311-41A9-B4CF-93AE39A9A8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2105492"/>
              </p:ext>
            </p:extLst>
          </p:nvPr>
        </p:nvGraphicFramePr>
        <p:xfrm>
          <a:off x="861498" y="573569"/>
          <a:ext cx="7771919" cy="3942399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3811050">
                  <a:extLst>
                    <a:ext uri="{9D8B030D-6E8A-4147-A177-3AD203B41FA5}">
                      <a16:colId xmlns:a16="http://schemas.microsoft.com/office/drawing/2014/main" val="2812862303"/>
                    </a:ext>
                  </a:extLst>
                </a:gridCol>
                <a:gridCol w="1981207">
                  <a:extLst>
                    <a:ext uri="{9D8B030D-6E8A-4147-A177-3AD203B41FA5}">
                      <a16:colId xmlns:a16="http://schemas.microsoft.com/office/drawing/2014/main" val="2624382673"/>
                    </a:ext>
                  </a:extLst>
                </a:gridCol>
                <a:gridCol w="1979662">
                  <a:extLst>
                    <a:ext uri="{9D8B030D-6E8A-4147-A177-3AD203B41FA5}">
                      <a16:colId xmlns:a16="http://schemas.microsoft.com/office/drawing/2014/main" val="1168854967"/>
                    </a:ext>
                  </a:extLst>
                </a:gridCol>
              </a:tblGrid>
              <a:tr h="50341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Категорія навчання</a:t>
                      </a:r>
                      <a:endParaRPr lang="ru-RU" sz="1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Станом на 01.12.2024</a:t>
                      </a:r>
                      <a:endParaRPr lang="ru-RU" sz="1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Станом на 01.12.202</a:t>
                      </a:r>
                      <a:r>
                        <a:rPr lang="ru-RU" sz="12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</a:t>
                      </a: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6590759"/>
                  </a:ext>
                </a:extLst>
              </a:tr>
              <a:tr h="88097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Студенти (а також ЦПО)</a:t>
                      </a:r>
                      <a:endParaRPr lang="ru-RU" sz="120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73025" marR="73025" marT="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7084 (6481 – денна форма навчання;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603 – заочна форма навчання)</a:t>
                      </a:r>
                      <a:endParaRPr lang="ru-UA" sz="120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73025" marR="73025" marT="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5659 (5038 – денна форма навчання;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 621 – заочна форма навчання)</a:t>
                      </a:r>
                      <a:endParaRPr lang="ru-UA" sz="120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73025" marR="73025" marT="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204600352"/>
                  </a:ext>
                </a:extLst>
              </a:tr>
              <a:tr h="88097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Студенти ЦПО </a:t>
                      </a:r>
                      <a:endParaRPr lang="ru-RU" sz="120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79</a:t>
                      </a:r>
                      <a:endParaRPr lang="ru-UA" sz="120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Бакалавр заочне – 36 </a:t>
                      </a:r>
                      <a:endParaRPr lang="ru-UA" sz="120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Магістр заочне – 31</a:t>
                      </a:r>
                      <a:endParaRPr lang="ru-UA" sz="120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Бакалавр денне – 12</a:t>
                      </a:r>
                      <a:endParaRPr lang="ru-UA" sz="120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70 </a:t>
                      </a:r>
                      <a:endParaRPr lang="ru-UA" sz="120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Бакалавр заочне – 33 </a:t>
                      </a:r>
                      <a:endParaRPr lang="ru-UA" sz="120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Магістр заочне – 37</a:t>
                      </a:r>
                      <a:endParaRPr lang="ru-UA" sz="120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Бакалавр денне – 0</a:t>
                      </a:r>
                      <a:endParaRPr lang="ru-UA" sz="120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73025" marR="73025" marT="0" marB="0" anchor="ctr"/>
                </a:tc>
                <a:extLst>
                  <a:ext uri="{0D108BD9-81ED-4DB2-BD59-A6C34878D82A}">
                    <a16:rowId xmlns:a16="http://schemas.microsoft.com/office/drawing/2014/main" val="2108570444"/>
                  </a:ext>
                </a:extLst>
              </a:tr>
              <a:tr h="220245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Аспіранти </a:t>
                      </a:r>
                      <a:endParaRPr lang="ru-RU" sz="120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433</a:t>
                      </a:r>
                      <a:endParaRPr lang="ru-UA" sz="120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475</a:t>
                      </a:r>
                      <a:endParaRPr lang="ru-UA" sz="120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73025" marR="73025" marT="0" marB="0" anchor="ctr"/>
                </a:tc>
                <a:extLst>
                  <a:ext uri="{0D108BD9-81ED-4DB2-BD59-A6C34878D82A}">
                    <a16:rowId xmlns:a16="http://schemas.microsoft.com/office/drawing/2014/main" val="2742146294"/>
                  </a:ext>
                </a:extLst>
              </a:tr>
              <a:tr h="2202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Здобувачі</a:t>
                      </a:r>
                      <a:endParaRPr lang="ru-RU" sz="120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13</a:t>
                      </a:r>
                      <a:endParaRPr lang="ru-UA" sz="120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kern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15</a:t>
                      </a:r>
                      <a:endParaRPr lang="ru-UA" sz="120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73025" marR="73025" marT="0" marB="0" anchor="ctr"/>
                </a:tc>
                <a:extLst>
                  <a:ext uri="{0D108BD9-81ED-4DB2-BD59-A6C34878D82A}">
                    <a16:rowId xmlns:a16="http://schemas.microsoft.com/office/drawing/2014/main" val="1836554313"/>
                  </a:ext>
                </a:extLst>
              </a:tr>
              <a:tr h="2202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Докторанти</a:t>
                      </a:r>
                      <a:endParaRPr lang="ru-RU" sz="120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5</a:t>
                      </a:r>
                      <a:endParaRPr lang="ru-UA" sz="120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3</a:t>
                      </a:r>
                      <a:endParaRPr lang="ru-UA" sz="120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73025" marR="73025" marT="0" marB="0" anchor="ctr"/>
                </a:tc>
                <a:extLst>
                  <a:ext uri="{0D108BD9-81ED-4DB2-BD59-A6C34878D82A}">
                    <a16:rowId xmlns:a16="http://schemas.microsoft.com/office/drawing/2014/main" val="670136020"/>
                  </a:ext>
                </a:extLst>
              </a:tr>
              <a:tr h="2202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Слухачі ПВ</a:t>
                      </a:r>
                      <a:endParaRPr lang="ru-RU" sz="120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123</a:t>
                      </a:r>
                      <a:endParaRPr lang="ru-UA" sz="120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143</a:t>
                      </a:r>
                      <a:endParaRPr lang="ru-UA" sz="120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73025" marR="73025" marT="0" marB="0" anchor="ctr"/>
                </a:tc>
                <a:extLst>
                  <a:ext uri="{0D108BD9-81ED-4DB2-BD59-A6C34878D82A}">
                    <a16:rowId xmlns:a16="http://schemas.microsoft.com/office/drawing/2014/main" val="747484031"/>
                  </a:ext>
                </a:extLst>
              </a:tr>
              <a:tr h="346181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200" kern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Слухачі ПВ для іноземних громадян та ОБГ</a:t>
                      </a:r>
                      <a:endParaRPr lang="ru-RU" sz="120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1</a:t>
                      </a:r>
                      <a:endParaRPr lang="ru-UA" sz="120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2</a:t>
                      </a:r>
                      <a:endParaRPr lang="ru-UA" sz="120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73025" marR="73025" marT="0" marB="0" anchor="ctr"/>
                </a:tc>
                <a:extLst>
                  <a:ext uri="{0D108BD9-81ED-4DB2-BD59-A6C34878D82A}">
                    <a16:rowId xmlns:a16="http://schemas.microsoft.com/office/drawing/2014/main" val="4129596664"/>
                  </a:ext>
                </a:extLst>
              </a:tr>
              <a:tr h="449863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200" b="1" kern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Разом по Університету</a:t>
                      </a:r>
                      <a:endParaRPr lang="ru-RU" sz="1200" b="1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7659</a:t>
                      </a:r>
                      <a:endParaRPr lang="ru-UA" sz="12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6297</a:t>
                      </a:r>
                      <a:endParaRPr lang="ru-UA" sz="12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73025" marR="73025" marT="0" marB="0" anchor="ctr"/>
                </a:tc>
                <a:extLst>
                  <a:ext uri="{0D108BD9-81ED-4DB2-BD59-A6C34878D82A}">
                    <a16:rowId xmlns:a16="http://schemas.microsoft.com/office/drawing/2014/main" val="1034046918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AA2A94FF-9BC8-4773-92E0-29BBB7B00CE7}"/>
              </a:ext>
            </a:extLst>
          </p:cNvPr>
          <p:cNvSpPr txBox="1"/>
          <p:nvPr/>
        </p:nvSpPr>
        <p:spPr>
          <a:xfrm flipH="1">
            <a:off x="8316416" y="4740340"/>
            <a:ext cx="3745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b="1" dirty="0">
                <a:solidFill>
                  <a:schemeClr val="bg1"/>
                </a:solidFill>
              </a:rPr>
              <a:t>13</a:t>
            </a:r>
            <a:endParaRPr lang="ru-UA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33082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1"/>
            <a:ext cx="9122916" cy="5143500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797" y="46860"/>
            <a:ext cx="697779" cy="8826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Заголовок 8"/>
          <p:cNvSpPr>
            <a:spLocks noGrp="1"/>
          </p:cNvSpPr>
          <p:nvPr>
            <p:ph type="title"/>
          </p:nvPr>
        </p:nvSpPr>
        <p:spPr>
          <a:xfrm>
            <a:off x="518864" y="202332"/>
            <a:ext cx="8229600" cy="497210"/>
          </a:xfrm>
        </p:spPr>
        <p:txBody>
          <a:bodyPr>
            <a:normAutofit fontScale="90000"/>
          </a:bodyPr>
          <a:lstStyle/>
          <a:p>
            <a:br>
              <a:rPr lang="uk-UA" sz="2400" b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+mn-ea"/>
                <a:cs typeface="+mn-cs"/>
              </a:rPr>
            </a:br>
            <a:r>
              <a:rPr lang="uk-UA" sz="24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+mn-ea"/>
                <a:cs typeface="+mn-cs"/>
              </a:rPr>
              <a:t>Контингент здобувачів вищої освіти </a:t>
            </a:r>
            <a:br>
              <a:rPr lang="ru-UA" b="1" dirty="0">
                <a:solidFill>
                  <a:schemeClr val="accent1">
                    <a:lumMod val="50000"/>
                  </a:schemeClr>
                </a:solidFill>
              </a:rPr>
            </a:br>
            <a:endParaRPr lang="uk-UA" sz="2400" b="1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10" name="object 4"/>
          <p:cNvSpPr/>
          <p:nvPr/>
        </p:nvSpPr>
        <p:spPr>
          <a:xfrm>
            <a:off x="8239545" y="4655470"/>
            <a:ext cx="864096" cy="48802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    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2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                </a:t>
            </a: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1" name="object 3"/>
          <p:cNvSpPr/>
          <p:nvPr/>
        </p:nvSpPr>
        <p:spPr>
          <a:xfrm>
            <a:off x="8650831" y="4715742"/>
            <a:ext cx="414927" cy="367484"/>
          </a:xfrm>
          <a:custGeom>
            <a:avLst/>
            <a:gdLst/>
            <a:ahLst/>
            <a:cxnLst/>
            <a:rect l="l" t="t" r="r" b="b"/>
            <a:pathLst>
              <a:path w="475614" h="475615">
                <a:moveTo>
                  <a:pt x="237655" y="0"/>
                </a:moveTo>
                <a:lnTo>
                  <a:pt x="189769" y="4829"/>
                </a:lnTo>
                <a:lnTo>
                  <a:pt x="145164" y="18681"/>
                </a:lnTo>
                <a:lnTo>
                  <a:pt x="104796" y="40598"/>
                </a:lnTo>
                <a:lnTo>
                  <a:pt x="69621" y="69624"/>
                </a:lnTo>
                <a:lnTo>
                  <a:pt x="40597" y="104802"/>
                </a:lnTo>
                <a:lnTo>
                  <a:pt x="18681" y="145175"/>
                </a:lnTo>
                <a:lnTo>
                  <a:pt x="4829" y="189786"/>
                </a:lnTo>
                <a:lnTo>
                  <a:pt x="0" y="237680"/>
                </a:lnTo>
                <a:lnTo>
                  <a:pt x="4829" y="285566"/>
                </a:lnTo>
                <a:lnTo>
                  <a:pt x="18681" y="330174"/>
                </a:lnTo>
                <a:lnTo>
                  <a:pt x="40597" y="370547"/>
                </a:lnTo>
                <a:lnTo>
                  <a:pt x="69621" y="405726"/>
                </a:lnTo>
                <a:lnTo>
                  <a:pt x="104796" y="434755"/>
                </a:lnTo>
                <a:lnTo>
                  <a:pt x="145164" y="456675"/>
                </a:lnTo>
                <a:lnTo>
                  <a:pt x="189769" y="470530"/>
                </a:lnTo>
                <a:lnTo>
                  <a:pt x="237655" y="475360"/>
                </a:lnTo>
                <a:lnTo>
                  <a:pt x="285559" y="470530"/>
                </a:lnTo>
                <a:lnTo>
                  <a:pt x="330176" y="456675"/>
                </a:lnTo>
                <a:lnTo>
                  <a:pt x="355151" y="443115"/>
                </a:lnTo>
                <a:lnTo>
                  <a:pt x="237655" y="443115"/>
                </a:lnTo>
                <a:lnTo>
                  <a:pt x="190545" y="437692"/>
                </a:lnTo>
                <a:lnTo>
                  <a:pt x="147303" y="422244"/>
                </a:lnTo>
                <a:lnTo>
                  <a:pt x="109159" y="398000"/>
                </a:lnTo>
                <a:lnTo>
                  <a:pt x="77346" y="366192"/>
                </a:lnTo>
                <a:lnTo>
                  <a:pt x="53097" y="328049"/>
                </a:lnTo>
                <a:lnTo>
                  <a:pt x="37644" y="284801"/>
                </a:lnTo>
                <a:lnTo>
                  <a:pt x="32219" y="237680"/>
                </a:lnTo>
                <a:lnTo>
                  <a:pt x="33355" y="216013"/>
                </a:lnTo>
                <a:lnTo>
                  <a:pt x="36679" y="195011"/>
                </a:lnTo>
                <a:lnTo>
                  <a:pt x="42062" y="174776"/>
                </a:lnTo>
                <a:lnTo>
                  <a:pt x="49377" y="155409"/>
                </a:lnTo>
                <a:lnTo>
                  <a:pt x="118200" y="155409"/>
                </a:lnTo>
                <a:lnTo>
                  <a:pt x="137807" y="121551"/>
                </a:lnTo>
                <a:lnTo>
                  <a:pt x="68249" y="121500"/>
                </a:lnTo>
                <a:lnTo>
                  <a:pt x="100436" y="84812"/>
                </a:lnTo>
                <a:lnTo>
                  <a:pt x="140450" y="56648"/>
                </a:lnTo>
                <a:lnTo>
                  <a:pt x="186716" y="38590"/>
                </a:lnTo>
                <a:lnTo>
                  <a:pt x="237655" y="32219"/>
                </a:lnTo>
                <a:lnTo>
                  <a:pt x="355115" y="32219"/>
                </a:lnTo>
                <a:lnTo>
                  <a:pt x="330176" y="18681"/>
                </a:lnTo>
                <a:lnTo>
                  <a:pt x="285559" y="4829"/>
                </a:lnTo>
                <a:lnTo>
                  <a:pt x="237655" y="0"/>
                </a:lnTo>
                <a:close/>
              </a:path>
              <a:path w="475614" h="475615">
                <a:moveTo>
                  <a:pt x="137807" y="121551"/>
                </a:moveTo>
                <a:lnTo>
                  <a:pt x="118237" y="155435"/>
                </a:lnTo>
                <a:lnTo>
                  <a:pt x="140616" y="186570"/>
                </a:lnTo>
                <a:lnTo>
                  <a:pt x="166357" y="222135"/>
                </a:lnTo>
                <a:lnTo>
                  <a:pt x="77431" y="346176"/>
                </a:lnTo>
                <a:lnTo>
                  <a:pt x="412102" y="346176"/>
                </a:lnTo>
                <a:lnTo>
                  <a:pt x="379901" y="385883"/>
                </a:lnTo>
                <a:lnTo>
                  <a:pt x="338889" y="416477"/>
                </a:lnTo>
                <a:lnTo>
                  <a:pt x="290872" y="436155"/>
                </a:lnTo>
                <a:lnTo>
                  <a:pt x="237655" y="443115"/>
                </a:lnTo>
                <a:lnTo>
                  <a:pt x="355151" y="443115"/>
                </a:lnTo>
                <a:lnTo>
                  <a:pt x="405725" y="405726"/>
                </a:lnTo>
                <a:lnTo>
                  <a:pt x="434746" y="370547"/>
                </a:lnTo>
                <a:lnTo>
                  <a:pt x="456659" y="330174"/>
                </a:lnTo>
                <a:lnTo>
                  <a:pt x="461477" y="314655"/>
                </a:lnTo>
                <a:lnTo>
                  <a:pt x="146481" y="314655"/>
                </a:lnTo>
                <a:lnTo>
                  <a:pt x="189458" y="253974"/>
                </a:lnTo>
                <a:lnTo>
                  <a:pt x="406175" y="253974"/>
                </a:lnTo>
                <a:lnTo>
                  <a:pt x="408604" y="250380"/>
                </a:lnTo>
                <a:lnTo>
                  <a:pt x="230327" y="250380"/>
                </a:lnTo>
                <a:lnTo>
                  <a:pt x="210997" y="223469"/>
                </a:lnTo>
                <a:lnTo>
                  <a:pt x="233425" y="191769"/>
                </a:lnTo>
                <a:lnTo>
                  <a:pt x="188150" y="191769"/>
                </a:lnTo>
                <a:lnTo>
                  <a:pt x="137807" y="121551"/>
                </a:lnTo>
                <a:close/>
              </a:path>
              <a:path w="475614" h="475615">
                <a:moveTo>
                  <a:pt x="355115" y="32219"/>
                </a:moveTo>
                <a:lnTo>
                  <a:pt x="237655" y="32219"/>
                </a:lnTo>
                <a:lnTo>
                  <a:pt x="284771" y="37646"/>
                </a:lnTo>
                <a:lnTo>
                  <a:pt x="328022" y="53102"/>
                </a:lnTo>
                <a:lnTo>
                  <a:pt x="366176" y="77356"/>
                </a:lnTo>
                <a:lnTo>
                  <a:pt x="397998" y="109174"/>
                </a:lnTo>
                <a:lnTo>
                  <a:pt x="422255" y="147323"/>
                </a:lnTo>
                <a:lnTo>
                  <a:pt x="437714" y="190569"/>
                </a:lnTo>
                <a:lnTo>
                  <a:pt x="443141" y="237680"/>
                </a:lnTo>
                <a:lnTo>
                  <a:pt x="442151" y="257819"/>
                </a:lnTo>
                <a:lnTo>
                  <a:pt x="439256" y="277421"/>
                </a:lnTo>
                <a:lnTo>
                  <a:pt x="434563" y="296391"/>
                </a:lnTo>
                <a:lnTo>
                  <a:pt x="428180" y="314629"/>
                </a:lnTo>
                <a:lnTo>
                  <a:pt x="146481" y="314655"/>
                </a:lnTo>
                <a:lnTo>
                  <a:pt x="461477" y="314655"/>
                </a:lnTo>
                <a:lnTo>
                  <a:pt x="470507" y="285566"/>
                </a:lnTo>
                <a:lnTo>
                  <a:pt x="475335" y="237680"/>
                </a:lnTo>
                <a:lnTo>
                  <a:pt x="470507" y="189786"/>
                </a:lnTo>
                <a:lnTo>
                  <a:pt x="456659" y="145175"/>
                </a:lnTo>
                <a:lnTo>
                  <a:pt x="434746" y="104802"/>
                </a:lnTo>
                <a:lnTo>
                  <a:pt x="405725" y="69624"/>
                </a:lnTo>
                <a:lnTo>
                  <a:pt x="370550" y="40598"/>
                </a:lnTo>
                <a:lnTo>
                  <a:pt x="355115" y="32219"/>
                </a:lnTo>
                <a:close/>
              </a:path>
              <a:path w="475614" h="475615">
                <a:moveTo>
                  <a:pt x="406175" y="253974"/>
                </a:moveTo>
                <a:lnTo>
                  <a:pt x="189458" y="253974"/>
                </a:lnTo>
                <a:lnTo>
                  <a:pt x="209270" y="281431"/>
                </a:lnTo>
                <a:lnTo>
                  <a:pt x="353377" y="280987"/>
                </a:lnTo>
                <a:lnTo>
                  <a:pt x="379791" y="275620"/>
                </a:lnTo>
                <a:lnTo>
                  <a:pt x="401424" y="261005"/>
                </a:lnTo>
                <a:lnTo>
                  <a:pt x="406175" y="253974"/>
                </a:lnTo>
                <a:close/>
              </a:path>
              <a:path w="475614" h="475615">
                <a:moveTo>
                  <a:pt x="408628" y="175577"/>
                </a:moveTo>
                <a:lnTo>
                  <a:pt x="351764" y="175577"/>
                </a:lnTo>
                <a:lnTo>
                  <a:pt x="366266" y="178532"/>
                </a:lnTo>
                <a:lnTo>
                  <a:pt x="378147" y="186570"/>
                </a:lnTo>
                <a:lnTo>
                  <a:pt x="386177" y="198450"/>
                </a:lnTo>
                <a:lnTo>
                  <a:pt x="389122" y="212953"/>
                </a:lnTo>
                <a:lnTo>
                  <a:pt x="386177" y="227486"/>
                </a:lnTo>
                <a:lnTo>
                  <a:pt x="378147" y="239387"/>
                </a:lnTo>
                <a:lnTo>
                  <a:pt x="366266" y="247427"/>
                </a:lnTo>
                <a:lnTo>
                  <a:pt x="351764" y="250380"/>
                </a:lnTo>
                <a:lnTo>
                  <a:pt x="408604" y="250380"/>
                </a:lnTo>
                <a:lnTo>
                  <a:pt x="416042" y="239373"/>
                </a:lnTo>
                <a:lnTo>
                  <a:pt x="421406" y="212928"/>
                </a:lnTo>
                <a:lnTo>
                  <a:pt x="416042" y="186553"/>
                </a:lnTo>
                <a:lnTo>
                  <a:pt x="408628" y="175577"/>
                </a:lnTo>
                <a:close/>
              </a:path>
              <a:path w="475614" h="475615">
                <a:moveTo>
                  <a:pt x="353377" y="144906"/>
                </a:moveTo>
                <a:lnTo>
                  <a:pt x="221754" y="144906"/>
                </a:lnTo>
                <a:lnTo>
                  <a:pt x="188150" y="191769"/>
                </a:lnTo>
                <a:lnTo>
                  <a:pt x="233425" y="191769"/>
                </a:lnTo>
                <a:lnTo>
                  <a:pt x="244881" y="175577"/>
                </a:lnTo>
                <a:lnTo>
                  <a:pt x="408628" y="175577"/>
                </a:lnTo>
                <a:lnTo>
                  <a:pt x="401424" y="164914"/>
                </a:lnTo>
                <a:lnTo>
                  <a:pt x="379791" y="150283"/>
                </a:lnTo>
                <a:lnTo>
                  <a:pt x="353377" y="144906"/>
                </a:lnTo>
                <a:close/>
              </a:path>
              <a:path w="475614" h="475615">
                <a:moveTo>
                  <a:pt x="118200" y="155409"/>
                </a:moveTo>
                <a:lnTo>
                  <a:pt x="49377" y="155409"/>
                </a:lnTo>
                <a:lnTo>
                  <a:pt x="118186" y="15543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3085098-3F02-4583-BBA1-8D50073CF52E}"/>
              </a:ext>
            </a:extLst>
          </p:cNvPr>
          <p:cNvSpPr txBox="1"/>
          <p:nvPr/>
        </p:nvSpPr>
        <p:spPr>
          <a:xfrm>
            <a:off x="813373" y="609485"/>
            <a:ext cx="73182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6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Контингент студентів за факультетами станом на 01 листопада 2025 року(1)</a:t>
            </a:r>
          </a:p>
          <a:p>
            <a:r>
              <a:rPr lang="uk-UA" sz="16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 року </a:t>
            </a:r>
            <a:endParaRPr lang="ru-UA" sz="1600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4C545F68-41C7-4D77-85E1-50BE0AA127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7634854"/>
              </p:ext>
            </p:extLst>
          </p:nvPr>
        </p:nvGraphicFramePr>
        <p:xfrm>
          <a:off x="755576" y="987574"/>
          <a:ext cx="7318285" cy="4090490"/>
        </p:xfrm>
        <a:graphic>
          <a:graphicData uri="http://schemas.openxmlformats.org/drawingml/2006/table">
            <a:tbl>
              <a:tblPr firstRow="1" firstCol="1" bandRow="1">
                <a:tableStyleId>{35758FB7-9AC5-4552-8A53-C91805E547FA}</a:tableStyleId>
              </a:tblPr>
              <a:tblGrid>
                <a:gridCol w="616413">
                  <a:extLst>
                    <a:ext uri="{9D8B030D-6E8A-4147-A177-3AD203B41FA5}">
                      <a16:colId xmlns:a16="http://schemas.microsoft.com/office/drawing/2014/main" val="4233931618"/>
                    </a:ext>
                  </a:extLst>
                </a:gridCol>
                <a:gridCol w="971170">
                  <a:extLst>
                    <a:ext uri="{9D8B030D-6E8A-4147-A177-3AD203B41FA5}">
                      <a16:colId xmlns:a16="http://schemas.microsoft.com/office/drawing/2014/main" val="803460329"/>
                    </a:ext>
                  </a:extLst>
                </a:gridCol>
                <a:gridCol w="647113">
                  <a:extLst>
                    <a:ext uri="{9D8B030D-6E8A-4147-A177-3AD203B41FA5}">
                      <a16:colId xmlns:a16="http://schemas.microsoft.com/office/drawing/2014/main" val="3956224835"/>
                    </a:ext>
                  </a:extLst>
                </a:gridCol>
                <a:gridCol w="558675">
                  <a:extLst>
                    <a:ext uri="{9D8B030D-6E8A-4147-A177-3AD203B41FA5}">
                      <a16:colId xmlns:a16="http://schemas.microsoft.com/office/drawing/2014/main" val="3003986988"/>
                    </a:ext>
                  </a:extLst>
                </a:gridCol>
                <a:gridCol w="478865">
                  <a:extLst>
                    <a:ext uri="{9D8B030D-6E8A-4147-A177-3AD203B41FA5}">
                      <a16:colId xmlns:a16="http://schemas.microsoft.com/office/drawing/2014/main" val="605222858"/>
                    </a:ext>
                  </a:extLst>
                </a:gridCol>
                <a:gridCol w="478865">
                  <a:extLst>
                    <a:ext uri="{9D8B030D-6E8A-4147-A177-3AD203B41FA5}">
                      <a16:colId xmlns:a16="http://schemas.microsoft.com/office/drawing/2014/main" val="1827368199"/>
                    </a:ext>
                  </a:extLst>
                </a:gridCol>
                <a:gridCol w="558675">
                  <a:extLst>
                    <a:ext uri="{9D8B030D-6E8A-4147-A177-3AD203B41FA5}">
                      <a16:colId xmlns:a16="http://schemas.microsoft.com/office/drawing/2014/main" val="3588430957"/>
                    </a:ext>
                  </a:extLst>
                </a:gridCol>
                <a:gridCol w="558675">
                  <a:extLst>
                    <a:ext uri="{9D8B030D-6E8A-4147-A177-3AD203B41FA5}">
                      <a16:colId xmlns:a16="http://schemas.microsoft.com/office/drawing/2014/main" val="3692228547"/>
                    </a:ext>
                  </a:extLst>
                </a:gridCol>
                <a:gridCol w="558675">
                  <a:extLst>
                    <a:ext uri="{9D8B030D-6E8A-4147-A177-3AD203B41FA5}">
                      <a16:colId xmlns:a16="http://schemas.microsoft.com/office/drawing/2014/main" val="2344528658"/>
                    </a:ext>
                  </a:extLst>
                </a:gridCol>
                <a:gridCol w="309819">
                  <a:extLst>
                    <a:ext uri="{9D8B030D-6E8A-4147-A177-3AD203B41FA5}">
                      <a16:colId xmlns:a16="http://schemas.microsoft.com/office/drawing/2014/main" val="3365706728"/>
                    </a:ext>
                  </a:extLst>
                </a:gridCol>
                <a:gridCol w="677717">
                  <a:extLst>
                    <a:ext uri="{9D8B030D-6E8A-4147-A177-3AD203B41FA5}">
                      <a16:colId xmlns:a16="http://schemas.microsoft.com/office/drawing/2014/main" val="3429698991"/>
                    </a:ext>
                  </a:extLst>
                </a:gridCol>
                <a:gridCol w="301208">
                  <a:extLst>
                    <a:ext uri="{9D8B030D-6E8A-4147-A177-3AD203B41FA5}">
                      <a16:colId xmlns:a16="http://schemas.microsoft.com/office/drawing/2014/main" val="231531687"/>
                    </a:ext>
                  </a:extLst>
                </a:gridCol>
                <a:gridCol w="602415">
                  <a:extLst>
                    <a:ext uri="{9D8B030D-6E8A-4147-A177-3AD203B41FA5}">
                      <a16:colId xmlns:a16="http://schemas.microsoft.com/office/drawing/2014/main" val="3958806934"/>
                    </a:ext>
                  </a:extLst>
                </a:gridCol>
              </a:tblGrid>
              <a:tr h="1317206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uk-UA" sz="10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Курс</a:t>
                      </a:r>
                      <a:endParaRPr lang="ru-UA" sz="10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16693" marR="16693" marT="0" marB="0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uk-UA" sz="10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Форма навчання</a:t>
                      </a:r>
                      <a:endParaRPr lang="ru-UA" sz="10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16693" marR="16693" marT="0" marB="0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uk-UA" sz="10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КІУ</a:t>
                      </a:r>
                      <a:endParaRPr lang="ru-UA" sz="10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16693" marR="16693" marT="0" marB="0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uk-UA" sz="10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ІТМ</a:t>
                      </a:r>
                      <a:endParaRPr lang="ru-UA" sz="10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16693" marR="16693" marT="0" marB="0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uk-UA" sz="10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Комп’ютерних наук</a:t>
                      </a:r>
                      <a:endParaRPr lang="ru-UA" sz="10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16693" marR="16693" marT="0" marB="0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uk-UA" sz="10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ІРТЗІ</a:t>
                      </a:r>
                      <a:endParaRPr lang="ru-UA" sz="10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16693" marR="16693" marT="0" marB="0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uk-UA" sz="10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ІК</a:t>
                      </a:r>
                      <a:endParaRPr lang="ru-UA" sz="10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16693" marR="16693" marT="0" marB="0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uk-UA" sz="10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ЕЛБІ</a:t>
                      </a:r>
                      <a:endParaRPr lang="ru-UA" sz="10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16693" marR="16693" marT="0" marB="0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uk-UA" sz="10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АКТ</a:t>
                      </a:r>
                      <a:endParaRPr lang="ru-UA" sz="10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16693" marR="16693" marT="0" marB="0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uk-UA" sz="10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ЦПО денна</a:t>
                      </a:r>
                      <a:endParaRPr lang="ru-UA" sz="10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16693" marR="16693" marT="0" marB="0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uk-UA" sz="10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Навчально-науковий центр заочної форми навчання </a:t>
                      </a:r>
                      <a:endParaRPr lang="ru-UA" sz="10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16693" marR="16693" marT="0" marB="0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uk-UA" sz="10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ЦПО заочна</a:t>
                      </a:r>
                      <a:endParaRPr lang="ru-UA" sz="10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16693" marR="16693" marT="0" marB="0" vert="vert27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uk-UA" sz="10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Разом по Університету</a:t>
                      </a:r>
                      <a:endParaRPr lang="ru-UA" sz="10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16693" marR="16693" marT="0" marB="0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5575916"/>
                  </a:ext>
                </a:extLst>
              </a:tr>
              <a:tr h="154358">
                <a:tc gridSpan="1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b="1" kern="12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Перший (бакалаврський) рівень вищої освіти</a:t>
                      </a:r>
                      <a:endParaRPr lang="ru-UA" sz="1000" b="1" kern="12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16693" marR="16693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1073906"/>
                  </a:ext>
                </a:extLst>
              </a:tr>
              <a:tr h="180504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  <a:endParaRPr lang="ru-RU" sz="10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Бюджет</a:t>
                      </a:r>
                      <a:endParaRPr lang="ru-RU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139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34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253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46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43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23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51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 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25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 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614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8520147"/>
                  </a:ext>
                </a:extLst>
              </a:tr>
              <a:tr h="15435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Контракт</a:t>
                      </a:r>
                      <a:endParaRPr lang="ru-RU" sz="1000" kern="12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58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9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64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14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20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8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6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 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81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16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276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6504642"/>
                  </a:ext>
                </a:extLst>
              </a:tr>
              <a:tr h="15435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Іноземці </a:t>
                      </a:r>
                      <a:endParaRPr lang="ru-RU" sz="1000" kern="12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11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49</a:t>
                      </a:r>
                      <a:endParaRPr lang="ru-UA" sz="1000" kern="12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0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0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0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18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 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3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 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82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0336665"/>
                  </a:ext>
                </a:extLst>
              </a:tr>
              <a:tr h="180504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endParaRPr lang="ru-RU" sz="10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Бюджет</a:t>
                      </a:r>
                      <a:endParaRPr lang="ru-RU" sz="1000" kern="12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103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26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256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48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44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31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69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 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19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 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596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8637047"/>
                  </a:ext>
                </a:extLst>
              </a:tr>
              <a:tr h="15435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Контракт</a:t>
                      </a:r>
                      <a:endParaRPr lang="ru-RU" sz="1000" kern="12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59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36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5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7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5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3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 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32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16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164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45135206"/>
                  </a:ext>
                </a:extLst>
              </a:tr>
              <a:tr h="15435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Іноземці </a:t>
                      </a:r>
                      <a:endParaRPr lang="ru-RU" sz="1000" kern="12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2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51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0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6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4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9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 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13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 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86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0023782"/>
                  </a:ext>
                </a:extLst>
              </a:tr>
              <a:tr h="180504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ru-RU" sz="10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Бюджет</a:t>
                      </a:r>
                      <a:endParaRPr lang="ru-RU" sz="1000" kern="12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186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60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376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65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52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29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60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 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36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 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864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985880"/>
                  </a:ext>
                </a:extLst>
              </a:tr>
              <a:tr h="15435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Контракт</a:t>
                      </a:r>
                      <a:endParaRPr lang="ru-RU" sz="1000" kern="12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49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7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36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21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16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21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14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 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64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0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228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720933"/>
                  </a:ext>
                </a:extLst>
              </a:tr>
              <a:tr h="15435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Іноземці </a:t>
                      </a:r>
                      <a:endParaRPr lang="ru-RU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2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14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0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0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4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6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0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 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14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 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40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6190321"/>
                  </a:ext>
                </a:extLst>
              </a:tr>
              <a:tr h="180504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  <a:endParaRPr lang="ru-RU" sz="10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Бюджет</a:t>
                      </a:r>
                      <a:endParaRPr lang="ru-RU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182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71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366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58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51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19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54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 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38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 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839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4586743"/>
                  </a:ext>
                </a:extLst>
              </a:tr>
              <a:tr h="15435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Контракт</a:t>
                      </a:r>
                      <a:endParaRPr lang="ru-RU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15</a:t>
                      </a:r>
                      <a:endParaRPr lang="ru-UA" sz="1000" kern="12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14</a:t>
                      </a:r>
                      <a:endParaRPr lang="ru-UA" sz="1000" kern="12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23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25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21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3</a:t>
                      </a:r>
                      <a:endParaRPr lang="ru-UA" sz="1000" kern="12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10</a:t>
                      </a:r>
                      <a:endParaRPr lang="ru-UA" sz="1000" kern="12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 </a:t>
                      </a:r>
                      <a:endParaRPr lang="ru-UA" sz="1000" kern="12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85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</a:t>
                      </a:r>
                      <a:endParaRPr lang="ru-UA" sz="1000" kern="12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197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3940024"/>
                  </a:ext>
                </a:extLst>
              </a:tr>
              <a:tr h="16928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Іноземці </a:t>
                      </a:r>
                      <a:endParaRPr lang="ru-RU" sz="1000" kern="12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8</a:t>
                      </a:r>
                      <a:endParaRPr lang="ru-UA" sz="1000" kern="12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2</a:t>
                      </a:r>
                      <a:endParaRPr lang="ru-UA" sz="1000" kern="12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0</a:t>
                      </a:r>
                      <a:endParaRPr lang="ru-UA" sz="1000" kern="12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0</a:t>
                      </a:r>
                      <a:endParaRPr lang="ru-UA" sz="1000" kern="12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2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9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0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 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7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 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28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8963676"/>
                  </a:ext>
                </a:extLst>
              </a:tr>
              <a:tr h="154358">
                <a:tc rowSpan="4"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uk-UA" sz="10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Бак. разом на фак-т</a:t>
                      </a:r>
                      <a:endParaRPr lang="ru-RU" sz="10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3025" marR="73025" marT="0" marB="0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71755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Бюджет</a:t>
                      </a:r>
                      <a:endParaRPr lang="ru-RU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610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191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1251</a:t>
                      </a:r>
                      <a:endParaRPr lang="ru-UA" sz="1000" kern="12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217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190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102</a:t>
                      </a:r>
                      <a:endParaRPr lang="ru-UA" sz="1000" kern="12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234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0</a:t>
                      </a:r>
                      <a:endParaRPr lang="ru-UA" sz="1000" kern="12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118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0</a:t>
                      </a:r>
                      <a:endParaRPr lang="ru-UA" sz="1000" kern="12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2913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3551497"/>
                  </a:ext>
                </a:extLst>
              </a:tr>
              <a:tr h="15435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Контракт</a:t>
                      </a:r>
                      <a:endParaRPr lang="ru-RU" sz="1000" kern="12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181</a:t>
                      </a:r>
                      <a:endParaRPr lang="ru-UA" sz="1000" kern="12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31</a:t>
                      </a:r>
                      <a:endParaRPr lang="ru-UA" sz="1000" kern="12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159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65</a:t>
                      </a:r>
                      <a:endParaRPr lang="ru-UA" sz="1000" kern="12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64</a:t>
                      </a:r>
                      <a:endParaRPr lang="ru-UA" sz="1000" kern="12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37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33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0</a:t>
                      </a:r>
                      <a:endParaRPr lang="ru-UA" sz="1000" kern="12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262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33</a:t>
                      </a:r>
                      <a:endParaRPr lang="ru-UA" sz="1000" kern="12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865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8733101"/>
                  </a:ext>
                </a:extLst>
              </a:tr>
              <a:tr h="15435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Іноземці </a:t>
                      </a:r>
                      <a:endParaRPr lang="ru-RU" sz="1000" kern="12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23</a:t>
                      </a:r>
                      <a:endParaRPr lang="ru-UA" sz="1000" kern="12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116</a:t>
                      </a:r>
                      <a:endParaRPr lang="ru-UA" sz="1000" kern="12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0</a:t>
                      </a:r>
                      <a:endParaRPr lang="ru-UA" sz="1000" kern="12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</a:t>
                      </a:r>
                      <a:endParaRPr lang="ru-UA" sz="1000" kern="12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12</a:t>
                      </a:r>
                      <a:endParaRPr lang="ru-UA" sz="1000" kern="12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20</a:t>
                      </a:r>
                      <a:endParaRPr lang="ru-UA" sz="1000" kern="12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27</a:t>
                      </a:r>
                      <a:endParaRPr lang="ru-UA" sz="1000" kern="12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0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37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0</a:t>
                      </a:r>
                      <a:endParaRPr lang="ru-UA" sz="1000" kern="12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236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4410776"/>
                  </a:ext>
                </a:extLst>
              </a:tr>
              <a:tr h="18404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Разом</a:t>
                      </a:r>
                      <a:endParaRPr lang="ru-RU" sz="10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814</a:t>
                      </a:r>
                      <a:endParaRPr lang="ru-UA" sz="10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338</a:t>
                      </a:r>
                      <a:endParaRPr lang="ru-UA" sz="10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1410</a:t>
                      </a:r>
                      <a:endParaRPr lang="ru-UA" sz="10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283</a:t>
                      </a:r>
                      <a:endParaRPr lang="ru-UA" sz="10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266</a:t>
                      </a:r>
                      <a:endParaRPr lang="ru-UA" sz="10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159</a:t>
                      </a:r>
                      <a:endParaRPr lang="ru-UA" sz="10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294</a:t>
                      </a:r>
                      <a:endParaRPr lang="ru-UA" sz="10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0</a:t>
                      </a:r>
                      <a:endParaRPr lang="ru-UA" sz="10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417</a:t>
                      </a:r>
                      <a:endParaRPr lang="ru-UA" sz="10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33</a:t>
                      </a:r>
                      <a:endParaRPr lang="ru-UA" sz="10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4014</a:t>
                      </a:r>
                      <a:endParaRPr lang="ru-UA" sz="10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5439109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3DB1BE33-11E7-4810-B882-9A3A137DCCDA}"/>
              </a:ext>
            </a:extLst>
          </p:cNvPr>
          <p:cNvSpPr txBox="1"/>
          <p:nvPr/>
        </p:nvSpPr>
        <p:spPr>
          <a:xfrm flipH="1">
            <a:off x="8323000" y="4745595"/>
            <a:ext cx="3745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b="1" dirty="0">
                <a:solidFill>
                  <a:schemeClr val="bg1"/>
                </a:solidFill>
              </a:rPr>
              <a:t>14</a:t>
            </a:r>
            <a:endParaRPr lang="ru-UA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68284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1"/>
            <a:ext cx="9122916" cy="5143500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797" y="46860"/>
            <a:ext cx="750161" cy="948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Заголовок 8"/>
          <p:cNvSpPr>
            <a:spLocks noGrp="1"/>
          </p:cNvSpPr>
          <p:nvPr>
            <p:ph type="title"/>
          </p:nvPr>
        </p:nvSpPr>
        <p:spPr>
          <a:xfrm>
            <a:off x="404178" y="-56086"/>
            <a:ext cx="8229798" cy="483518"/>
          </a:xfrm>
        </p:spPr>
        <p:txBody>
          <a:bodyPr>
            <a:normAutofit/>
          </a:bodyPr>
          <a:lstStyle/>
          <a:p>
            <a:r>
              <a:rPr lang="uk-UA" sz="16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+mn-ea"/>
                <a:cs typeface="+mn-cs"/>
              </a:rPr>
              <a:t>Контингент студентів за факультетами станом на 01 листопада 202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+mn-ea"/>
                <a:cs typeface="+mn-cs"/>
              </a:rPr>
              <a:t>5</a:t>
            </a:r>
            <a:r>
              <a:rPr lang="uk-UA" sz="16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+mn-ea"/>
                <a:cs typeface="+mn-cs"/>
              </a:rPr>
              <a:t> року (2)</a:t>
            </a:r>
          </a:p>
        </p:txBody>
      </p:sp>
      <p:sp>
        <p:nvSpPr>
          <p:cNvPr id="10" name="object 4"/>
          <p:cNvSpPr/>
          <p:nvPr/>
        </p:nvSpPr>
        <p:spPr>
          <a:xfrm>
            <a:off x="8172399" y="4659981"/>
            <a:ext cx="942123" cy="48351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    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2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                </a:t>
            </a: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1" name="object 3"/>
          <p:cNvSpPr/>
          <p:nvPr/>
        </p:nvSpPr>
        <p:spPr>
          <a:xfrm>
            <a:off x="8607329" y="4677880"/>
            <a:ext cx="462033" cy="447719"/>
          </a:xfrm>
          <a:custGeom>
            <a:avLst/>
            <a:gdLst/>
            <a:ahLst/>
            <a:cxnLst/>
            <a:rect l="l" t="t" r="r" b="b"/>
            <a:pathLst>
              <a:path w="475614" h="475615">
                <a:moveTo>
                  <a:pt x="237655" y="0"/>
                </a:moveTo>
                <a:lnTo>
                  <a:pt x="189769" y="4829"/>
                </a:lnTo>
                <a:lnTo>
                  <a:pt x="145164" y="18681"/>
                </a:lnTo>
                <a:lnTo>
                  <a:pt x="104796" y="40598"/>
                </a:lnTo>
                <a:lnTo>
                  <a:pt x="69621" y="69624"/>
                </a:lnTo>
                <a:lnTo>
                  <a:pt x="40597" y="104802"/>
                </a:lnTo>
                <a:lnTo>
                  <a:pt x="18681" y="145175"/>
                </a:lnTo>
                <a:lnTo>
                  <a:pt x="4829" y="189786"/>
                </a:lnTo>
                <a:lnTo>
                  <a:pt x="0" y="237680"/>
                </a:lnTo>
                <a:lnTo>
                  <a:pt x="4829" y="285566"/>
                </a:lnTo>
                <a:lnTo>
                  <a:pt x="18681" y="330174"/>
                </a:lnTo>
                <a:lnTo>
                  <a:pt x="40597" y="370547"/>
                </a:lnTo>
                <a:lnTo>
                  <a:pt x="69621" y="405726"/>
                </a:lnTo>
                <a:lnTo>
                  <a:pt x="104796" y="434755"/>
                </a:lnTo>
                <a:lnTo>
                  <a:pt x="145164" y="456675"/>
                </a:lnTo>
                <a:lnTo>
                  <a:pt x="189769" y="470530"/>
                </a:lnTo>
                <a:lnTo>
                  <a:pt x="237655" y="475360"/>
                </a:lnTo>
                <a:lnTo>
                  <a:pt x="285559" y="470530"/>
                </a:lnTo>
                <a:lnTo>
                  <a:pt x="330176" y="456675"/>
                </a:lnTo>
                <a:lnTo>
                  <a:pt x="355151" y="443115"/>
                </a:lnTo>
                <a:lnTo>
                  <a:pt x="237655" y="443115"/>
                </a:lnTo>
                <a:lnTo>
                  <a:pt x="190545" y="437692"/>
                </a:lnTo>
                <a:lnTo>
                  <a:pt x="147303" y="422244"/>
                </a:lnTo>
                <a:lnTo>
                  <a:pt x="109159" y="398000"/>
                </a:lnTo>
                <a:lnTo>
                  <a:pt x="77346" y="366192"/>
                </a:lnTo>
                <a:lnTo>
                  <a:pt x="53097" y="328049"/>
                </a:lnTo>
                <a:lnTo>
                  <a:pt x="37644" y="284801"/>
                </a:lnTo>
                <a:lnTo>
                  <a:pt x="32219" y="237680"/>
                </a:lnTo>
                <a:lnTo>
                  <a:pt x="33355" y="216013"/>
                </a:lnTo>
                <a:lnTo>
                  <a:pt x="36679" y="195011"/>
                </a:lnTo>
                <a:lnTo>
                  <a:pt x="42062" y="174776"/>
                </a:lnTo>
                <a:lnTo>
                  <a:pt x="49377" y="155409"/>
                </a:lnTo>
                <a:lnTo>
                  <a:pt x="118200" y="155409"/>
                </a:lnTo>
                <a:lnTo>
                  <a:pt x="137807" y="121551"/>
                </a:lnTo>
                <a:lnTo>
                  <a:pt x="68249" y="121500"/>
                </a:lnTo>
                <a:lnTo>
                  <a:pt x="100436" y="84812"/>
                </a:lnTo>
                <a:lnTo>
                  <a:pt x="140450" y="56648"/>
                </a:lnTo>
                <a:lnTo>
                  <a:pt x="186716" y="38590"/>
                </a:lnTo>
                <a:lnTo>
                  <a:pt x="237655" y="32219"/>
                </a:lnTo>
                <a:lnTo>
                  <a:pt x="355115" y="32219"/>
                </a:lnTo>
                <a:lnTo>
                  <a:pt x="330176" y="18681"/>
                </a:lnTo>
                <a:lnTo>
                  <a:pt x="285559" y="4829"/>
                </a:lnTo>
                <a:lnTo>
                  <a:pt x="237655" y="0"/>
                </a:lnTo>
                <a:close/>
              </a:path>
              <a:path w="475614" h="475615">
                <a:moveTo>
                  <a:pt x="137807" y="121551"/>
                </a:moveTo>
                <a:lnTo>
                  <a:pt x="118237" y="155435"/>
                </a:lnTo>
                <a:lnTo>
                  <a:pt x="140616" y="186570"/>
                </a:lnTo>
                <a:lnTo>
                  <a:pt x="166357" y="222135"/>
                </a:lnTo>
                <a:lnTo>
                  <a:pt x="77431" y="346176"/>
                </a:lnTo>
                <a:lnTo>
                  <a:pt x="412102" y="346176"/>
                </a:lnTo>
                <a:lnTo>
                  <a:pt x="379901" y="385883"/>
                </a:lnTo>
                <a:lnTo>
                  <a:pt x="338889" y="416477"/>
                </a:lnTo>
                <a:lnTo>
                  <a:pt x="290872" y="436155"/>
                </a:lnTo>
                <a:lnTo>
                  <a:pt x="237655" y="443115"/>
                </a:lnTo>
                <a:lnTo>
                  <a:pt x="355151" y="443115"/>
                </a:lnTo>
                <a:lnTo>
                  <a:pt x="405725" y="405726"/>
                </a:lnTo>
                <a:lnTo>
                  <a:pt x="434746" y="370547"/>
                </a:lnTo>
                <a:lnTo>
                  <a:pt x="456659" y="330174"/>
                </a:lnTo>
                <a:lnTo>
                  <a:pt x="461477" y="314655"/>
                </a:lnTo>
                <a:lnTo>
                  <a:pt x="146481" y="314655"/>
                </a:lnTo>
                <a:lnTo>
                  <a:pt x="189458" y="253974"/>
                </a:lnTo>
                <a:lnTo>
                  <a:pt x="406175" y="253974"/>
                </a:lnTo>
                <a:lnTo>
                  <a:pt x="408604" y="250380"/>
                </a:lnTo>
                <a:lnTo>
                  <a:pt x="230327" y="250380"/>
                </a:lnTo>
                <a:lnTo>
                  <a:pt x="210997" y="223469"/>
                </a:lnTo>
                <a:lnTo>
                  <a:pt x="233425" y="191769"/>
                </a:lnTo>
                <a:lnTo>
                  <a:pt x="188150" y="191769"/>
                </a:lnTo>
                <a:lnTo>
                  <a:pt x="137807" y="121551"/>
                </a:lnTo>
                <a:close/>
              </a:path>
              <a:path w="475614" h="475615">
                <a:moveTo>
                  <a:pt x="355115" y="32219"/>
                </a:moveTo>
                <a:lnTo>
                  <a:pt x="237655" y="32219"/>
                </a:lnTo>
                <a:lnTo>
                  <a:pt x="284771" y="37646"/>
                </a:lnTo>
                <a:lnTo>
                  <a:pt x="328022" y="53102"/>
                </a:lnTo>
                <a:lnTo>
                  <a:pt x="366176" y="77356"/>
                </a:lnTo>
                <a:lnTo>
                  <a:pt x="397998" y="109174"/>
                </a:lnTo>
                <a:lnTo>
                  <a:pt x="422255" y="147323"/>
                </a:lnTo>
                <a:lnTo>
                  <a:pt x="437714" y="190569"/>
                </a:lnTo>
                <a:lnTo>
                  <a:pt x="443141" y="237680"/>
                </a:lnTo>
                <a:lnTo>
                  <a:pt x="442151" y="257819"/>
                </a:lnTo>
                <a:lnTo>
                  <a:pt x="439256" y="277421"/>
                </a:lnTo>
                <a:lnTo>
                  <a:pt x="434563" y="296391"/>
                </a:lnTo>
                <a:lnTo>
                  <a:pt x="428180" y="314629"/>
                </a:lnTo>
                <a:lnTo>
                  <a:pt x="146481" y="314655"/>
                </a:lnTo>
                <a:lnTo>
                  <a:pt x="461477" y="314655"/>
                </a:lnTo>
                <a:lnTo>
                  <a:pt x="470507" y="285566"/>
                </a:lnTo>
                <a:lnTo>
                  <a:pt x="475335" y="237680"/>
                </a:lnTo>
                <a:lnTo>
                  <a:pt x="470507" y="189786"/>
                </a:lnTo>
                <a:lnTo>
                  <a:pt x="456659" y="145175"/>
                </a:lnTo>
                <a:lnTo>
                  <a:pt x="434746" y="104802"/>
                </a:lnTo>
                <a:lnTo>
                  <a:pt x="405725" y="69624"/>
                </a:lnTo>
                <a:lnTo>
                  <a:pt x="370550" y="40598"/>
                </a:lnTo>
                <a:lnTo>
                  <a:pt x="355115" y="32219"/>
                </a:lnTo>
                <a:close/>
              </a:path>
              <a:path w="475614" h="475615">
                <a:moveTo>
                  <a:pt x="406175" y="253974"/>
                </a:moveTo>
                <a:lnTo>
                  <a:pt x="189458" y="253974"/>
                </a:lnTo>
                <a:lnTo>
                  <a:pt x="209270" y="281431"/>
                </a:lnTo>
                <a:lnTo>
                  <a:pt x="353377" y="280987"/>
                </a:lnTo>
                <a:lnTo>
                  <a:pt x="379791" y="275620"/>
                </a:lnTo>
                <a:lnTo>
                  <a:pt x="401424" y="261005"/>
                </a:lnTo>
                <a:lnTo>
                  <a:pt x="406175" y="253974"/>
                </a:lnTo>
                <a:close/>
              </a:path>
              <a:path w="475614" h="475615">
                <a:moveTo>
                  <a:pt x="408628" y="175577"/>
                </a:moveTo>
                <a:lnTo>
                  <a:pt x="351764" y="175577"/>
                </a:lnTo>
                <a:lnTo>
                  <a:pt x="366266" y="178532"/>
                </a:lnTo>
                <a:lnTo>
                  <a:pt x="378147" y="186570"/>
                </a:lnTo>
                <a:lnTo>
                  <a:pt x="386177" y="198450"/>
                </a:lnTo>
                <a:lnTo>
                  <a:pt x="389122" y="212953"/>
                </a:lnTo>
                <a:lnTo>
                  <a:pt x="386177" y="227486"/>
                </a:lnTo>
                <a:lnTo>
                  <a:pt x="378147" y="239387"/>
                </a:lnTo>
                <a:lnTo>
                  <a:pt x="366266" y="247427"/>
                </a:lnTo>
                <a:lnTo>
                  <a:pt x="351764" y="250380"/>
                </a:lnTo>
                <a:lnTo>
                  <a:pt x="408604" y="250380"/>
                </a:lnTo>
                <a:lnTo>
                  <a:pt x="416042" y="239373"/>
                </a:lnTo>
                <a:lnTo>
                  <a:pt x="421406" y="212928"/>
                </a:lnTo>
                <a:lnTo>
                  <a:pt x="416042" y="186553"/>
                </a:lnTo>
                <a:lnTo>
                  <a:pt x="408628" y="175577"/>
                </a:lnTo>
                <a:close/>
              </a:path>
              <a:path w="475614" h="475615">
                <a:moveTo>
                  <a:pt x="353377" y="144906"/>
                </a:moveTo>
                <a:lnTo>
                  <a:pt x="221754" y="144906"/>
                </a:lnTo>
                <a:lnTo>
                  <a:pt x="188150" y="191769"/>
                </a:lnTo>
                <a:lnTo>
                  <a:pt x="233425" y="191769"/>
                </a:lnTo>
                <a:lnTo>
                  <a:pt x="244881" y="175577"/>
                </a:lnTo>
                <a:lnTo>
                  <a:pt x="408628" y="175577"/>
                </a:lnTo>
                <a:lnTo>
                  <a:pt x="401424" y="164914"/>
                </a:lnTo>
                <a:lnTo>
                  <a:pt x="379791" y="150283"/>
                </a:lnTo>
                <a:lnTo>
                  <a:pt x="353377" y="144906"/>
                </a:lnTo>
                <a:close/>
              </a:path>
              <a:path w="475614" h="475615">
                <a:moveTo>
                  <a:pt x="118200" y="155409"/>
                </a:moveTo>
                <a:lnTo>
                  <a:pt x="49377" y="155409"/>
                </a:lnTo>
                <a:lnTo>
                  <a:pt x="118186" y="15543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7EB712D8-149C-4589-8A52-3107946E4E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4381683"/>
              </p:ext>
            </p:extLst>
          </p:nvPr>
        </p:nvGraphicFramePr>
        <p:xfrm>
          <a:off x="827584" y="1535646"/>
          <a:ext cx="7272808" cy="3425837"/>
        </p:xfrm>
        <a:graphic>
          <a:graphicData uri="http://schemas.openxmlformats.org/drawingml/2006/table">
            <a:tbl>
              <a:tblPr firstRow="1" firstCol="1" bandRow="1">
                <a:tableStyleId>{35758FB7-9AC5-4552-8A53-C91805E547FA}</a:tableStyleId>
              </a:tblPr>
              <a:tblGrid>
                <a:gridCol w="504495">
                  <a:extLst>
                    <a:ext uri="{9D8B030D-6E8A-4147-A177-3AD203B41FA5}">
                      <a16:colId xmlns:a16="http://schemas.microsoft.com/office/drawing/2014/main" val="1617176547"/>
                    </a:ext>
                  </a:extLst>
                </a:gridCol>
                <a:gridCol w="854945">
                  <a:extLst>
                    <a:ext uri="{9D8B030D-6E8A-4147-A177-3AD203B41FA5}">
                      <a16:colId xmlns:a16="http://schemas.microsoft.com/office/drawing/2014/main" val="3766437846"/>
                    </a:ext>
                  </a:extLst>
                </a:gridCol>
                <a:gridCol w="635956">
                  <a:extLst>
                    <a:ext uri="{9D8B030D-6E8A-4147-A177-3AD203B41FA5}">
                      <a16:colId xmlns:a16="http://schemas.microsoft.com/office/drawing/2014/main" val="615919247"/>
                    </a:ext>
                  </a:extLst>
                </a:gridCol>
                <a:gridCol w="646461">
                  <a:extLst>
                    <a:ext uri="{9D8B030D-6E8A-4147-A177-3AD203B41FA5}">
                      <a16:colId xmlns:a16="http://schemas.microsoft.com/office/drawing/2014/main" val="3291829323"/>
                    </a:ext>
                  </a:extLst>
                </a:gridCol>
                <a:gridCol w="569963">
                  <a:extLst>
                    <a:ext uri="{9D8B030D-6E8A-4147-A177-3AD203B41FA5}">
                      <a16:colId xmlns:a16="http://schemas.microsoft.com/office/drawing/2014/main" val="393201999"/>
                    </a:ext>
                  </a:extLst>
                </a:gridCol>
                <a:gridCol w="427472">
                  <a:extLst>
                    <a:ext uri="{9D8B030D-6E8A-4147-A177-3AD203B41FA5}">
                      <a16:colId xmlns:a16="http://schemas.microsoft.com/office/drawing/2014/main" val="2938385343"/>
                    </a:ext>
                  </a:extLst>
                </a:gridCol>
                <a:gridCol w="427472">
                  <a:extLst>
                    <a:ext uri="{9D8B030D-6E8A-4147-A177-3AD203B41FA5}">
                      <a16:colId xmlns:a16="http://schemas.microsoft.com/office/drawing/2014/main" val="218229133"/>
                    </a:ext>
                  </a:extLst>
                </a:gridCol>
                <a:gridCol w="498718">
                  <a:extLst>
                    <a:ext uri="{9D8B030D-6E8A-4147-A177-3AD203B41FA5}">
                      <a16:colId xmlns:a16="http://schemas.microsoft.com/office/drawing/2014/main" val="1206031912"/>
                    </a:ext>
                  </a:extLst>
                </a:gridCol>
                <a:gridCol w="569963">
                  <a:extLst>
                    <a:ext uri="{9D8B030D-6E8A-4147-A177-3AD203B41FA5}">
                      <a16:colId xmlns:a16="http://schemas.microsoft.com/office/drawing/2014/main" val="3652577916"/>
                    </a:ext>
                  </a:extLst>
                </a:gridCol>
                <a:gridCol w="422220">
                  <a:extLst>
                    <a:ext uri="{9D8B030D-6E8A-4147-A177-3AD203B41FA5}">
                      <a16:colId xmlns:a16="http://schemas.microsoft.com/office/drawing/2014/main" val="2902278931"/>
                    </a:ext>
                  </a:extLst>
                </a:gridCol>
                <a:gridCol w="575216">
                  <a:extLst>
                    <a:ext uri="{9D8B030D-6E8A-4147-A177-3AD203B41FA5}">
                      <a16:colId xmlns:a16="http://schemas.microsoft.com/office/drawing/2014/main" val="2676309880"/>
                    </a:ext>
                  </a:extLst>
                </a:gridCol>
                <a:gridCol w="498718">
                  <a:extLst>
                    <a:ext uri="{9D8B030D-6E8A-4147-A177-3AD203B41FA5}">
                      <a16:colId xmlns:a16="http://schemas.microsoft.com/office/drawing/2014/main" val="2138865485"/>
                    </a:ext>
                  </a:extLst>
                </a:gridCol>
                <a:gridCol w="641209">
                  <a:extLst>
                    <a:ext uri="{9D8B030D-6E8A-4147-A177-3AD203B41FA5}">
                      <a16:colId xmlns:a16="http://schemas.microsoft.com/office/drawing/2014/main" val="1785988656"/>
                    </a:ext>
                  </a:extLst>
                </a:gridCol>
              </a:tblGrid>
              <a:tr h="150156">
                <a:tc gridSpan="1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Другий (магістерський) рівень вищої освіти</a:t>
                      </a:r>
                      <a:endParaRPr lang="ru-UA" sz="100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16693" marR="16693" marT="0" marB="0" anchor="ctr"/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9348997"/>
                  </a:ext>
                </a:extLst>
              </a:tr>
              <a:tr h="284508">
                <a:tc rowSpan="3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600"/>
                        </a:spcAft>
                      </a:pPr>
                      <a:r>
                        <a:rPr lang="uk-UA" sz="10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1</a:t>
                      </a:r>
                      <a:endParaRPr lang="ru-RU" sz="10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Бюджет</a:t>
                      </a:r>
                      <a:endParaRPr lang="ru-RU" sz="100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136</a:t>
                      </a:r>
                      <a:endParaRPr lang="ru-UA" sz="100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50</a:t>
                      </a:r>
                      <a:endParaRPr lang="ru-UA" sz="100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176</a:t>
                      </a:r>
                      <a:endParaRPr lang="ru-UA" sz="100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61</a:t>
                      </a:r>
                      <a:endParaRPr lang="ru-UA" sz="100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49</a:t>
                      </a:r>
                      <a:endParaRPr lang="ru-UA" sz="100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29</a:t>
                      </a:r>
                      <a:endParaRPr lang="ru-UA" sz="100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56</a:t>
                      </a:r>
                      <a:endParaRPr lang="ru-UA" sz="100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 </a:t>
                      </a:r>
                      <a:endParaRPr lang="ru-UA" sz="100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3</a:t>
                      </a:r>
                      <a:endParaRPr lang="ru-UA" sz="100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 </a:t>
                      </a:r>
                      <a:endParaRPr lang="ru-UA" sz="100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560</a:t>
                      </a:r>
                      <a:endParaRPr lang="ru-UA" sz="100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extLst>
                  <a:ext uri="{0D108BD9-81ED-4DB2-BD59-A6C34878D82A}">
                    <a16:rowId xmlns:a16="http://schemas.microsoft.com/office/drawing/2014/main" val="90858709"/>
                  </a:ext>
                </a:extLst>
              </a:tr>
              <a:tr h="26930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mbria" panose="02040503050406030204" pitchFamily="18" charset="0"/>
                          <a:cs typeface="+mn-cs"/>
                        </a:rPr>
                        <a:t>Контракт</a:t>
                      </a:r>
                      <a:endParaRPr lang="ru-RU" sz="100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30</a:t>
                      </a:r>
                      <a:endParaRPr lang="ru-UA" sz="100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11</a:t>
                      </a:r>
                      <a:endParaRPr lang="ru-UA" sz="100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38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7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4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2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3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 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84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19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198</a:t>
                      </a:r>
                      <a:endParaRPr lang="ru-UA" sz="100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extLst>
                  <a:ext uri="{0D108BD9-81ED-4DB2-BD59-A6C34878D82A}">
                    <a16:rowId xmlns:a16="http://schemas.microsoft.com/office/drawing/2014/main" val="2079028700"/>
                  </a:ext>
                </a:extLst>
              </a:tr>
              <a:tr h="15015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mbria" panose="02040503050406030204" pitchFamily="18" charset="0"/>
                          <a:cs typeface="+mn-cs"/>
                        </a:rPr>
                        <a:t>Іноземці </a:t>
                      </a:r>
                      <a:endParaRPr lang="ru-RU" sz="100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2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</a:t>
                      </a:r>
                      <a:endParaRPr lang="ru-UA" sz="100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0</a:t>
                      </a:r>
                      <a:endParaRPr lang="ru-UA" sz="100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0</a:t>
                      </a:r>
                      <a:endParaRPr lang="ru-UA" sz="100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0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0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0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 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2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 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5</a:t>
                      </a:r>
                      <a:endParaRPr lang="ru-UA" sz="100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extLst>
                  <a:ext uri="{0D108BD9-81ED-4DB2-BD59-A6C34878D82A}">
                    <a16:rowId xmlns:a16="http://schemas.microsoft.com/office/drawing/2014/main" val="1333449450"/>
                  </a:ext>
                </a:extLst>
              </a:tr>
              <a:tr h="150156">
                <a:tc rowSpan="3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600"/>
                        </a:spcAft>
                      </a:pPr>
                      <a:r>
                        <a:rPr lang="uk-UA" sz="10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2</a:t>
                      </a:r>
                      <a:endParaRPr lang="ru-RU" sz="10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mbria" panose="02040503050406030204" pitchFamily="18" charset="0"/>
                          <a:cs typeface="+mn-cs"/>
                        </a:rPr>
                        <a:t>Бюджет</a:t>
                      </a:r>
                      <a:endParaRPr lang="ru-RU" sz="100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119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51</a:t>
                      </a:r>
                      <a:endParaRPr lang="ru-UA" sz="100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178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60</a:t>
                      </a:r>
                      <a:endParaRPr lang="ru-UA" sz="100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52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34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61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 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2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 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557</a:t>
                      </a:r>
                      <a:endParaRPr lang="ru-UA" sz="100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extLst>
                  <a:ext uri="{0D108BD9-81ED-4DB2-BD59-A6C34878D82A}">
                    <a16:rowId xmlns:a16="http://schemas.microsoft.com/office/drawing/2014/main" val="2067139872"/>
                  </a:ext>
                </a:extLst>
              </a:tr>
              <a:tr h="26930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mbria" panose="02040503050406030204" pitchFamily="18" charset="0"/>
                          <a:cs typeface="+mn-cs"/>
                        </a:rPr>
                        <a:t>Контракт</a:t>
                      </a:r>
                      <a:endParaRPr lang="ru-RU" sz="100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70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27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84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24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16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12</a:t>
                      </a:r>
                      <a:endParaRPr lang="ru-UA" sz="100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8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 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51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 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292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extLst>
                  <a:ext uri="{0D108BD9-81ED-4DB2-BD59-A6C34878D82A}">
                    <a16:rowId xmlns:a16="http://schemas.microsoft.com/office/drawing/2014/main" val="4003621310"/>
                  </a:ext>
                </a:extLst>
              </a:tr>
              <a:tr h="15015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mbria" panose="02040503050406030204" pitchFamily="18" charset="0"/>
                          <a:cs typeface="+mn-cs"/>
                        </a:rPr>
                        <a:t>Іноземці </a:t>
                      </a:r>
                      <a:endParaRPr lang="ru-RU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3</a:t>
                      </a:r>
                      <a:endParaRPr lang="ru-UA" sz="100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0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2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2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0</a:t>
                      </a:r>
                      <a:endParaRPr lang="ru-UA" sz="100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 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18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28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extLst>
                  <a:ext uri="{0D108BD9-81ED-4DB2-BD59-A6C34878D82A}">
                    <a16:rowId xmlns:a16="http://schemas.microsoft.com/office/drawing/2014/main" val="390034123"/>
                  </a:ext>
                </a:extLst>
              </a:tr>
              <a:tr h="150156">
                <a:tc rowSpan="4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600"/>
                        </a:spcAft>
                      </a:pPr>
                      <a:r>
                        <a:rPr lang="uk-UA" sz="10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Маг. разом на фак-</a:t>
                      </a:r>
                      <a:r>
                        <a:rPr lang="uk-UA" sz="1000" b="1" kern="1200" dirty="0" err="1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тах</a:t>
                      </a:r>
                      <a:endParaRPr lang="ru-RU" sz="10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73025" marR="73025" marT="0" marB="0" vert="vert27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mbria" panose="02040503050406030204" pitchFamily="18" charset="0"/>
                          <a:cs typeface="+mn-cs"/>
                        </a:rPr>
                        <a:t>Бюджет</a:t>
                      </a:r>
                      <a:endParaRPr lang="ru-RU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255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101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354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121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101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63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117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0</a:t>
                      </a:r>
                      <a:endParaRPr lang="ru-UA" sz="100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5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0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1117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extLst>
                  <a:ext uri="{0D108BD9-81ED-4DB2-BD59-A6C34878D82A}">
                    <a16:rowId xmlns:a16="http://schemas.microsoft.com/office/drawing/2014/main" val="2750305229"/>
                  </a:ext>
                </a:extLst>
              </a:tr>
              <a:tr h="26930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mbria" panose="02040503050406030204" pitchFamily="18" charset="0"/>
                          <a:cs typeface="+mn-cs"/>
                        </a:rPr>
                        <a:t>Контракт</a:t>
                      </a:r>
                      <a:endParaRPr lang="ru-RU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100</a:t>
                      </a:r>
                      <a:endParaRPr lang="ru-UA" sz="100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38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122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31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20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14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11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0</a:t>
                      </a:r>
                      <a:endParaRPr lang="ru-UA" sz="100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135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19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490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extLst>
                  <a:ext uri="{0D108BD9-81ED-4DB2-BD59-A6C34878D82A}">
                    <a16:rowId xmlns:a16="http://schemas.microsoft.com/office/drawing/2014/main" val="382030375"/>
                  </a:ext>
                </a:extLst>
              </a:tr>
              <a:tr h="15015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mbria" panose="02040503050406030204" pitchFamily="18" charset="0"/>
                          <a:cs typeface="+mn-cs"/>
                        </a:rPr>
                        <a:t>Іноземці </a:t>
                      </a:r>
                      <a:endParaRPr lang="ru-RU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5</a:t>
                      </a:r>
                      <a:endParaRPr lang="ru-UA" sz="100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2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0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2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2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0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0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3</a:t>
                      </a:r>
                      <a:endParaRPr lang="ru-UA" sz="100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18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33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extLst>
                  <a:ext uri="{0D108BD9-81ED-4DB2-BD59-A6C34878D82A}">
                    <a16:rowId xmlns:a16="http://schemas.microsoft.com/office/drawing/2014/main" val="569014936"/>
                  </a:ext>
                </a:extLst>
              </a:tr>
              <a:tr h="26930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mbria" panose="02040503050406030204" pitchFamily="18" charset="0"/>
                          <a:cs typeface="+mn-cs"/>
                        </a:rPr>
                        <a:t>Разом</a:t>
                      </a:r>
                      <a:endParaRPr lang="ru-RU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360</a:t>
                      </a:r>
                      <a:endParaRPr lang="ru-UA" sz="100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141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477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152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123</a:t>
                      </a:r>
                      <a:endParaRPr lang="ru-UA" sz="100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79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128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0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143</a:t>
                      </a:r>
                      <a:endParaRPr lang="ru-UA" sz="100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37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1640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extLst>
                  <a:ext uri="{0D108BD9-81ED-4DB2-BD59-A6C34878D82A}">
                    <a16:rowId xmlns:a16="http://schemas.microsoft.com/office/drawing/2014/main" val="2064060025"/>
                  </a:ext>
                </a:extLst>
              </a:tr>
              <a:tr h="323170">
                <a:tc rowSpan="4">
                  <a:txBody>
                    <a:bodyPr/>
                    <a:lstStyle/>
                    <a:p>
                      <a:pPr marL="0" marR="71755" algn="ctr" defTabSz="914400" rtl="0" eaLnBrk="1" latinLnBrk="0" hangingPunct="1">
                        <a:spcAft>
                          <a:spcPts val="600"/>
                        </a:spcAft>
                      </a:pPr>
                      <a:r>
                        <a:rPr lang="uk-UA" sz="10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Загалом</a:t>
                      </a:r>
                      <a:endParaRPr lang="ru-RU" sz="10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73025" marR="73025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Бюджет</a:t>
                      </a:r>
                      <a:endParaRPr lang="ru-RU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865</a:t>
                      </a:r>
                      <a:endParaRPr lang="ru-UA" sz="100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292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1605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338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291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165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351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0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123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0</a:t>
                      </a:r>
                      <a:endParaRPr lang="ru-UA" sz="100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4030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extLst>
                  <a:ext uri="{0D108BD9-81ED-4DB2-BD59-A6C34878D82A}">
                    <a16:rowId xmlns:a16="http://schemas.microsoft.com/office/drawing/2014/main" val="1966255578"/>
                  </a:ext>
                </a:extLst>
              </a:tr>
              <a:tr h="32317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Контракт</a:t>
                      </a:r>
                      <a:endParaRPr lang="ru-RU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281</a:t>
                      </a:r>
                      <a:endParaRPr lang="ru-UA" sz="100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69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281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96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84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51</a:t>
                      </a:r>
                      <a:endParaRPr lang="ru-UA" sz="100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44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0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397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52</a:t>
                      </a:r>
                      <a:endParaRPr lang="ru-UA" sz="100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1355</a:t>
                      </a:r>
                      <a:endParaRPr lang="ru-UA" sz="100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extLst>
                  <a:ext uri="{0D108BD9-81ED-4DB2-BD59-A6C34878D82A}">
                    <a16:rowId xmlns:a16="http://schemas.microsoft.com/office/drawing/2014/main" val="545187294"/>
                  </a:ext>
                </a:extLst>
              </a:tr>
              <a:tr h="18018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Іноземці </a:t>
                      </a:r>
                      <a:endParaRPr lang="ru-RU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28</a:t>
                      </a:r>
                      <a:endParaRPr lang="ru-UA" sz="100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118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14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22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27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0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40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18</a:t>
                      </a:r>
                      <a:endParaRPr lang="ru-UA" sz="10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269</a:t>
                      </a:r>
                      <a:endParaRPr lang="ru-UA" sz="100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extLst>
                  <a:ext uri="{0D108BD9-81ED-4DB2-BD59-A6C34878D82A}">
                    <a16:rowId xmlns:a16="http://schemas.microsoft.com/office/drawing/2014/main" val="975477815"/>
                  </a:ext>
                </a:extLst>
              </a:tr>
              <a:tr h="32317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Разом</a:t>
                      </a:r>
                      <a:endParaRPr lang="ru-RU" sz="10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1174</a:t>
                      </a:r>
                      <a:endParaRPr lang="ru-UA" sz="10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479</a:t>
                      </a:r>
                      <a:endParaRPr lang="ru-UA" sz="10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1887</a:t>
                      </a:r>
                      <a:endParaRPr lang="ru-UA" sz="10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435</a:t>
                      </a:r>
                      <a:endParaRPr lang="ru-UA" sz="10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b="1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389</a:t>
                      </a:r>
                      <a:endParaRPr lang="ru-UA" sz="1000" b="1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238</a:t>
                      </a:r>
                      <a:endParaRPr lang="ru-UA" sz="10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422</a:t>
                      </a:r>
                      <a:endParaRPr lang="ru-UA" sz="10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0</a:t>
                      </a:r>
                      <a:endParaRPr lang="ru-UA" sz="10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560</a:t>
                      </a:r>
                      <a:endParaRPr lang="ru-UA" sz="10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70</a:t>
                      </a:r>
                      <a:endParaRPr lang="ru-UA" sz="10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5654</a:t>
                      </a:r>
                      <a:endParaRPr lang="ru-UA" sz="10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extLst>
                  <a:ext uri="{0D108BD9-81ED-4DB2-BD59-A6C34878D82A}">
                    <a16:rowId xmlns:a16="http://schemas.microsoft.com/office/drawing/2014/main" val="1528093501"/>
                  </a:ext>
                </a:extLst>
              </a:tr>
            </a:tbl>
          </a:graphicData>
        </a:graphic>
      </p:graphicFrame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B03650BB-3B56-48C6-8EFB-3507A87A56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0150557"/>
              </p:ext>
            </p:extLst>
          </p:nvPr>
        </p:nvGraphicFramePr>
        <p:xfrm>
          <a:off x="827583" y="371345"/>
          <a:ext cx="7272809" cy="1164301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421917">
                  <a:extLst>
                    <a:ext uri="{9D8B030D-6E8A-4147-A177-3AD203B41FA5}">
                      <a16:colId xmlns:a16="http://schemas.microsoft.com/office/drawing/2014/main" val="475069156"/>
                    </a:ext>
                  </a:extLst>
                </a:gridCol>
                <a:gridCol w="901905">
                  <a:extLst>
                    <a:ext uri="{9D8B030D-6E8A-4147-A177-3AD203B41FA5}">
                      <a16:colId xmlns:a16="http://schemas.microsoft.com/office/drawing/2014/main" val="2738564992"/>
                    </a:ext>
                  </a:extLst>
                </a:gridCol>
                <a:gridCol w="645071">
                  <a:extLst>
                    <a:ext uri="{9D8B030D-6E8A-4147-A177-3AD203B41FA5}">
                      <a16:colId xmlns:a16="http://schemas.microsoft.com/office/drawing/2014/main" val="1218468693"/>
                    </a:ext>
                  </a:extLst>
                </a:gridCol>
                <a:gridCol w="645071">
                  <a:extLst>
                    <a:ext uri="{9D8B030D-6E8A-4147-A177-3AD203B41FA5}">
                      <a16:colId xmlns:a16="http://schemas.microsoft.com/office/drawing/2014/main" val="95225983"/>
                    </a:ext>
                  </a:extLst>
                </a:gridCol>
                <a:gridCol w="573397">
                  <a:extLst>
                    <a:ext uri="{9D8B030D-6E8A-4147-A177-3AD203B41FA5}">
                      <a16:colId xmlns:a16="http://schemas.microsoft.com/office/drawing/2014/main" val="185878382"/>
                    </a:ext>
                  </a:extLst>
                </a:gridCol>
                <a:gridCol w="430047">
                  <a:extLst>
                    <a:ext uri="{9D8B030D-6E8A-4147-A177-3AD203B41FA5}">
                      <a16:colId xmlns:a16="http://schemas.microsoft.com/office/drawing/2014/main" val="2332129628"/>
                    </a:ext>
                  </a:extLst>
                </a:gridCol>
                <a:gridCol w="430047">
                  <a:extLst>
                    <a:ext uri="{9D8B030D-6E8A-4147-A177-3AD203B41FA5}">
                      <a16:colId xmlns:a16="http://schemas.microsoft.com/office/drawing/2014/main" val="4183896962"/>
                    </a:ext>
                  </a:extLst>
                </a:gridCol>
                <a:gridCol w="501721">
                  <a:extLst>
                    <a:ext uri="{9D8B030D-6E8A-4147-A177-3AD203B41FA5}">
                      <a16:colId xmlns:a16="http://schemas.microsoft.com/office/drawing/2014/main" val="1557320763"/>
                    </a:ext>
                  </a:extLst>
                </a:gridCol>
                <a:gridCol w="573397">
                  <a:extLst>
                    <a:ext uri="{9D8B030D-6E8A-4147-A177-3AD203B41FA5}">
                      <a16:colId xmlns:a16="http://schemas.microsoft.com/office/drawing/2014/main" val="979587927"/>
                    </a:ext>
                  </a:extLst>
                </a:gridCol>
                <a:gridCol w="430047">
                  <a:extLst>
                    <a:ext uri="{9D8B030D-6E8A-4147-A177-3AD203B41FA5}">
                      <a16:colId xmlns:a16="http://schemas.microsoft.com/office/drawing/2014/main" val="2726509514"/>
                    </a:ext>
                  </a:extLst>
                </a:gridCol>
                <a:gridCol w="573397">
                  <a:extLst>
                    <a:ext uri="{9D8B030D-6E8A-4147-A177-3AD203B41FA5}">
                      <a16:colId xmlns:a16="http://schemas.microsoft.com/office/drawing/2014/main" val="1650215298"/>
                    </a:ext>
                  </a:extLst>
                </a:gridCol>
                <a:gridCol w="501721">
                  <a:extLst>
                    <a:ext uri="{9D8B030D-6E8A-4147-A177-3AD203B41FA5}">
                      <a16:colId xmlns:a16="http://schemas.microsoft.com/office/drawing/2014/main" val="690509077"/>
                    </a:ext>
                  </a:extLst>
                </a:gridCol>
                <a:gridCol w="645071">
                  <a:extLst>
                    <a:ext uri="{9D8B030D-6E8A-4147-A177-3AD203B41FA5}">
                      <a16:colId xmlns:a16="http://schemas.microsoft.com/office/drawing/2014/main" val="2869654883"/>
                    </a:ext>
                  </a:extLst>
                </a:gridCol>
              </a:tblGrid>
              <a:tr h="1164301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uk-UA" sz="10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Курс</a:t>
                      </a:r>
                      <a:endParaRPr lang="ru-UA" sz="10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16693" marR="16693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uk-UA" sz="10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Форма навчання</a:t>
                      </a:r>
                      <a:endParaRPr lang="ru-UA" sz="10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16693" marR="16693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uk-UA" sz="10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КІУ</a:t>
                      </a:r>
                      <a:endParaRPr lang="ru-UA" sz="10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16693" marR="16693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uk-UA" sz="10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ІТМ</a:t>
                      </a:r>
                      <a:endParaRPr lang="ru-UA" sz="10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16693" marR="16693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uk-UA" sz="10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Комп’ютерних наук</a:t>
                      </a:r>
                      <a:endParaRPr lang="ru-UA" sz="10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16693" marR="16693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uk-UA" sz="10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ІРТЗІ</a:t>
                      </a:r>
                      <a:endParaRPr lang="ru-UA" sz="10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16693" marR="16693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uk-UA" sz="10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ІК</a:t>
                      </a:r>
                      <a:endParaRPr lang="ru-UA" sz="10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16693" marR="16693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uk-UA" sz="10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ЕЛБІ</a:t>
                      </a:r>
                      <a:endParaRPr lang="ru-UA" sz="10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16693" marR="16693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uk-UA" sz="10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АКТ</a:t>
                      </a:r>
                      <a:endParaRPr lang="ru-UA" sz="10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16693" marR="16693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uk-UA" sz="10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ЦПО денна</a:t>
                      </a:r>
                      <a:endParaRPr lang="ru-UA" sz="10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16693" marR="16693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uk-UA" sz="10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Навчально-науковий центр заочної форми навчання </a:t>
                      </a:r>
                      <a:endParaRPr lang="ru-UA" sz="10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16693" marR="16693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uk-UA" sz="10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ЦПО заочна</a:t>
                      </a:r>
                      <a:endParaRPr lang="ru-UA" sz="10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16693" marR="16693" marT="0" marB="0" vert="vert27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uk-UA" sz="10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Разом по Університету</a:t>
                      </a:r>
                      <a:endParaRPr lang="ru-UA" sz="10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16693" marR="16693" marT="0" marB="0" vert="vert270" anchor="ctr"/>
                </a:tc>
                <a:extLst>
                  <a:ext uri="{0D108BD9-81ED-4DB2-BD59-A6C34878D82A}">
                    <a16:rowId xmlns:a16="http://schemas.microsoft.com/office/drawing/2014/main" val="4159523236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C7DC5969-D460-437A-9E70-D1746F900225}"/>
              </a:ext>
            </a:extLst>
          </p:cNvPr>
          <p:cNvSpPr txBox="1"/>
          <p:nvPr/>
        </p:nvSpPr>
        <p:spPr>
          <a:xfrm flipH="1">
            <a:off x="8294460" y="4747850"/>
            <a:ext cx="3745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b="1" dirty="0">
                <a:solidFill>
                  <a:schemeClr val="bg1"/>
                </a:solidFill>
              </a:rPr>
              <a:t>15</a:t>
            </a:r>
            <a:endParaRPr lang="ru-UA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56205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1"/>
            <a:ext cx="9122916" cy="5143500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084" y="35976"/>
            <a:ext cx="625770" cy="7915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object 4"/>
          <p:cNvSpPr/>
          <p:nvPr/>
        </p:nvSpPr>
        <p:spPr>
          <a:xfrm>
            <a:off x="8276936" y="4659982"/>
            <a:ext cx="831568" cy="49853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    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2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                </a:t>
            </a: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1" name="object 3"/>
          <p:cNvSpPr/>
          <p:nvPr/>
        </p:nvSpPr>
        <p:spPr>
          <a:xfrm>
            <a:off x="8698068" y="4710164"/>
            <a:ext cx="424848" cy="377562"/>
          </a:xfrm>
          <a:custGeom>
            <a:avLst/>
            <a:gdLst/>
            <a:ahLst/>
            <a:cxnLst/>
            <a:rect l="l" t="t" r="r" b="b"/>
            <a:pathLst>
              <a:path w="475614" h="475615">
                <a:moveTo>
                  <a:pt x="237655" y="0"/>
                </a:moveTo>
                <a:lnTo>
                  <a:pt x="189769" y="4829"/>
                </a:lnTo>
                <a:lnTo>
                  <a:pt x="145164" y="18681"/>
                </a:lnTo>
                <a:lnTo>
                  <a:pt x="104796" y="40598"/>
                </a:lnTo>
                <a:lnTo>
                  <a:pt x="69621" y="69624"/>
                </a:lnTo>
                <a:lnTo>
                  <a:pt x="40597" y="104802"/>
                </a:lnTo>
                <a:lnTo>
                  <a:pt x="18681" y="145175"/>
                </a:lnTo>
                <a:lnTo>
                  <a:pt x="4829" y="189786"/>
                </a:lnTo>
                <a:lnTo>
                  <a:pt x="0" y="237680"/>
                </a:lnTo>
                <a:lnTo>
                  <a:pt x="4829" y="285566"/>
                </a:lnTo>
                <a:lnTo>
                  <a:pt x="18681" y="330174"/>
                </a:lnTo>
                <a:lnTo>
                  <a:pt x="40597" y="370547"/>
                </a:lnTo>
                <a:lnTo>
                  <a:pt x="69621" y="405726"/>
                </a:lnTo>
                <a:lnTo>
                  <a:pt x="104796" y="434755"/>
                </a:lnTo>
                <a:lnTo>
                  <a:pt x="145164" y="456675"/>
                </a:lnTo>
                <a:lnTo>
                  <a:pt x="189769" y="470530"/>
                </a:lnTo>
                <a:lnTo>
                  <a:pt x="237655" y="475360"/>
                </a:lnTo>
                <a:lnTo>
                  <a:pt x="285559" y="470530"/>
                </a:lnTo>
                <a:lnTo>
                  <a:pt x="330176" y="456675"/>
                </a:lnTo>
                <a:lnTo>
                  <a:pt x="355151" y="443115"/>
                </a:lnTo>
                <a:lnTo>
                  <a:pt x="237655" y="443115"/>
                </a:lnTo>
                <a:lnTo>
                  <a:pt x="190545" y="437692"/>
                </a:lnTo>
                <a:lnTo>
                  <a:pt x="147303" y="422244"/>
                </a:lnTo>
                <a:lnTo>
                  <a:pt x="109159" y="398000"/>
                </a:lnTo>
                <a:lnTo>
                  <a:pt x="77346" y="366192"/>
                </a:lnTo>
                <a:lnTo>
                  <a:pt x="53097" y="328049"/>
                </a:lnTo>
                <a:lnTo>
                  <a:pt x="37644" y="284801"/>
                </a:lnTo>
                <a:lnTo>
                  <a:pt x="32219" y="237680"/>
                </a:lnTo>
                <a:lnTo>
                  <a:pt x="33355" y="216013"/>
                </a:lnTo>
                <a:lnTo>
                  <a:pt x="36679" y="195011"/>
                </a:lnTo>
                <a:lnTo>
                  <a:pt x="42062" y="174776"/>
                </a:lnTo>
                <a:lnTo>
                  <a:pt x="49377" y="155409"/>
                </a:lnTo>
                <a:lnTo>
                  <a:pt x="118200" y="155409"/>
                </a:lnTo>
                <a:lnTo>
                  <a:pt x="137807" y="121551"/>
                </a:lnTo>
                <a:lnTo>
                  <a:pt x="68249" y="121500"/>
                </a:lnTo>
                <a:lnTo>
                  <a:pt x="100436" y="84812"/>
                </a:lnTo>
                <a:lnTo>
                  <a:pt x="140450" y="56648"/>
                </a:lnTo>
                <a:lnTo>
                  <a:pt x="186716" y="38590"/>
                </a:lnTo>
                <a:lnTo>
                  <a:pt x="237655" y="32219"/>
                </a:lnTo>
                <a:lnTo>
                  <a:pt x="355115" y="32219"/>
                </a:lnTo>
                <a:lnTo>
                  <a:pt x="330176" y="18681"/>
                </a:lnTo>
                <a:lnTo>
                  <a:pt x="285559" y="4829"/>
                </a:lnTo>
                <a:lnTo>
                  <a:pt x="237655" y="0"/>
                </a:lnTo>
                <a:close/>
              </a:path>
              <a:path w="475614" h="475615">
                <a:moveTo>
                  <a:pt x="137807" y="121551"/>
                </a:moveTo>
                <a:lnTo>
                  <a:pt x="118237" y="155435"/>
                </a:lnTo>
                <a:lnTo>
                  <a:pt x="140616" y="186570"/>
                </a:lnTo>
                <a:lnTo>
                  <a:pt x="166357" y="222135"/>
                </a:lnTo>
                <a:lnTo>
                  <a:pt x="77431" y="346176"/>
                </a:lnTo>
                <a:lnTo>
                  <a:pt x="412102" y="346176"/>
                </a:lnTo>
                <a:lnTo>
                  <a:pt x="379901" y="385883"/>
                </a:lnTo>
                <a:lnTo>
                  <a:pt x="338889" y="416477"/>
                </a:lnTo>
                <a:lnTo>
                  <a:pt x="290872" y="436155"/>
                </a:lnTo>
                <a:lnTo>
                  <a:pt x="237655" y="443115"/>
                </a:lnTo>
                <a:lnTo>
                  <a:pt x="355151" y="443115"/>
                </a:lnTo>
                <a:lnTo>
                  <a:pt x="405725" y="405726"/>
                </a:lnTo>
                <a:lnTo>
                  <a:pt x="434746" y="370547"/>
                </a:lnTo>
                <a:lnTo>
                  <a:pt x="456659" y="330174"/>
                </a:lnTo>
                <a:lnTo>
                  <a:pt x="461477" y="314655"/>
                </a:lnTo>
                <a:lnTo>
                  <a:pt x="146481" y="314655"/>
                </a:lnTo>
                <a:lnTo>
                  <a:pt x="189458" y="253974"/>
                </a:lnTo>
                <a:lnTo>
                  <a:pt x="406175" y="253974"/>
                </a:lnTo>
                <a:lnTo>
                  <a:pt x="408604" y="250380"/>
                </a:lnTo>
                <a:lnTo>
                  <a:pt x="230327" y="250380"/>
                </a:lnTo>
                <a:lnTo>
                  <a:pt x="210997" y="223469"/>
                </a:lnTo>
                <a:lnTo>
                  <a:pt x="233425" y="191769"/>
                </a:lnTo>
                <a:lnTo>
                  <a:pt x="188150" y="191769"/>
                </a:lnTo>
                <a:lnTo>
                  <a:pt x="137807" y="121551"/>
                </a:lnTo>
                <a:close/>
              </a:path>
              <a:path w="475614" h="475615">
                <a:moveTo>
                  <a:pt x="355115" y="32219"/>
                </a:moveTo>
                <a:lnTo>
                  <a:pt x="237655" y="32219"/>
                </a:lnTo>
                <a:lnTo>
                  <a:pt x="284771" y="37646"/>
                </a:lnTo>
                <a:lnTo>
                  <a:pt x="328022" y="53102"/>
                </a:lnTo>
                <a:lnTo>
                  <a:pt x="366176" y="77356"/>
                </a:lnTo>
                <a:lnTo>
                  <a:pt x="397998" y="109174"/>
                </a:lnTo>
                <a:lnTo>
                  <a:pt x="422255" y="147323"/>
                </a:lnTo>
                <a:lnTo>
                  <a:pt x="437714" y="190569"/>
                </a:lnTo>
                <a:lnTo>
                  <a:pt x="443141" y="237680"/>
                </a:lnTo>
                <a:lnTo>
                  <a:pt x="442151" y="257819"/>
                </a:lnTo>
                <a:lnTo>
                  <a:pt x="439256" y="277421"/>
                </a:lnTo>
                <a:lnTo>
                  <a:pt x="434563" y="296391"/>
                </a:lnTo>
                <a:lnTo>
                  <a:pt x="428180" y="314629"/>
                </a:lnTo>
                <a:lnTo>
                  <a:pt x="146481" y="314655"/>
                </a:lnTo>
                <a:lnTo>
                  <a:pt x="461477" y="314655"/>
                </a:lnTo>
                <a:lnTo>
                  <a:pt x="470507" y="285566"/>
                </a:lnTo>
                <a:lnTo>
                  <a:pt x="475335" y="237680"/>
                </a:lnTo>
                <a:lnTo>
                  <a:pt x="470507" y="189786"/>
                </a:lnTo>
                <a:lnTo>
                  <a:pt x="456659" y="145175"/>
                </a:lnTo>
                <a:lnTo>
                  <a:pt x="434746" y="104802"/>
                </a:lnTo>
                <a:lnTo>
                  <a:pt x="405725" y="69624"/>
                </a:lnTo>
                <a:lnTo>
                  <a:pt x="370550" y="40598"/>
                </a:lnTo>
                <a:lnTo>
                  <a:pt x="355115" y="32219"/>
                </a:lnTo>
                <a:close/>
              </a:path>
              <a:path w="475614" h="475615">
                <a:moveTo>
                  <a:pt x="406175" y="253974"/>
                </a:moveTo>
                <a:lnTo>
                  <a:pt x="189458" y="253974"/>
                </a:lnTo>
                <a:lnTo>
                  <a:pt x="209270" y="281431"/>
                </a:lnTo>
                <a:lnTo>
                  <a:pt x="353377" y="280987"/>
                </a:lnTo>
                <a:lnTo>
                  <a:pt x="379791" y="275620"/>
                </a:lnTo>
                <a:lnTo>
                  <a:pt x="401424" y="261005"/>
                </a:lnTo>
                <a:lnTo>
                  <a:pt x="406175" y="253974"/>
                </a:lnTo>
                <a:close/>
              </a:path>
              <a:path w="475614" h="475615">
                <a:moveTo>
                  <a:pt x="408628" y="175577"/>
                </a:moveTo>
                <a:lnTo>
                  <a:pt x="351764" y="175577"/>
                </a:lnTo>
                <a:lnTo>
                  <a:pt x="366266" y="178532"/>
                </a:lnTo>
                <a:lnTo>
                  <a:pt x="378147" y="186570"/>
                </a:lnTo>
                <a:lnTo>
                  <a:pt x="386177" y="198450"/>
                </a:lnTo>
                <a:lnTo>
                  <a:pt x="389122" y="212953"/>
                </a:lnTo>
                <a:lnTo>
                  <a:pt x="386177" y="227486"/>
                </a:lnTo>
                <a:lnTo>
                  <a:pt x="378147" y="239387"/>
                </a:lnTo>
                <a:lnTo>
                  <a:pt x="366266" y="247427"/>
                </a:lnTo>
                <a:lnTo>
                  <a:pt x="351764" y="250380"/>
                </a:lnTo>
                <a:lnTo>
                  <a:pt x="408604" y="250380"/>
                </a:lnTo>
                <a:lnTo>
                  <a:pt x="416042" y="239373"/>
                </a:lnTo>
                <a:lnTo>
                  <a:pt x="421406" y="212928"/>
                </a:lnTo>
                <a:lnTo>
                  <a:pt x="416042" y="186553"/>
                </a:lnTo>
                <a:lnTo>
                  <a:pt x="408628" y="175577"/>
                </a:lnTo>
                <a:close/>
              </a:path>
              <a:path w="475614" h="475615">
                <a:moveTo>
                  <a:pt x="353377" y="144906"/>
                </a:moveTo>
                <a:lnTo>
                  <a:pt x="221754" y="144906"/>
                </a:lnTo>
                <a:lnTo>
                  <a:pt x="188150" y="191769"/>
                </a:lnTo>
                <a:lnTo>
                  <a:pt x="233425" y="191769"/>
                </a:lnTo>
                <a:lnTo>
                  <a:pt x="244881" y="175577"/>
                </a:lnTo>
                <a:lnTo>
                  <a:pt x="408628" y="175577"/>
                </a:lnTo>
                <a:lnTo>
                  <a:pt x="401424" y="164914"/>
                </a:lnTo>
                <a:lnTo>
                  <a:pt x="379791" y="150283"/>
                </a:lnTo>
                <a:lnTo>
                  <a:pt x="353377" y="144906"/>
                </a:lnTo>
                <a:close/>
              </a:path>
              <a:path w="475614" h="475615">
                <a:moveTo>
                  <a:pt x="118200" y="155409"/>
                </a:moveTo>
                <a:lnTo>
                  <a:pt x="49377" y="155409"/>
                </a:lnTo>
                <a:lnTo>
                  <a:pt x="118186" y="15543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3" name="Заголовок 8"/>
          <p:cNvSpPr txBox="1">
            <a:spLocks/>
          </p:cNvSpPr>
          <p:nvPr/>
        </p:nvSpPr>
        <p:spPr>
          <a:xfrm>
            <a:off x="1092086" y="18336"/>
            <a:ext cx="7211144" cy="8268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UA" sz="1600" b="1" dirty="0">
              <a:solidFill>
                <a:schemeClr val="tx2">
                  <a:lumMod val="50000"/>
                </a:schemeClr>
              </a:solidFill>
              <a:highlight>
                <a:srgbClr val="FFFF00"/>
              </a:highlight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40FD39E-0C1C-4018-B004-CF2408083BC9}"/>
              </a:ext>
            </a:extLst>
          </p:cNvPr>
          <p:cNvSpPr/>
          <p:nvPr/>
        </p:nvSpPr>
        <p:spPr>
          <a:xfrm>
            <a:off x="667938" y="28099"/>
            <a:ext cx="763529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6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Конкурс під час вступу до Університету на місця державного замовлення, денна форма навчання </a:t>
            </a:r>
            <a:endParaRPr lang="ru-UA" sz="1600" b="1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5F4D1337-C47D-41DC-BA05-CFE1613841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9767507"/>
              </p:ext>
            </p:extLst>
          </p:nvPr>
        </p:nvGraphicFramePr>
        <p:xfrm>
          <a:off x="928222" y="552484"/>
          <a:ext cx="7087750" cy="4510120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873212">
                  <a:extLst>
                    <a:ext uri="{9D8B030D-6E8A-4147-A177-3AD203B41FA5}">
                      <a16:colId xmlns:a16="http://schemas.microsoft.com/office/drawing/2014/main" val="738110116"/>
                    </a:ext>
                  </a:extLst>
                </a:gridCol>
                <a:gridCol w="3528885">
                  <a:extLst>
                    <a:ext uri="{9D8B030D-6E8A-4147-A177-3AD203B41FA5}">
                      <a16:colId xmlns:a16="http://schemas.microsoft.com/office/drawing/2014/main" val="335367394"/>
                    </a:ext>
                  </a:extLst>
                </a:gridCol>
                <a:gridCol w="1510680">
                  <a:extLst>
                    <a:ext uri="{9D8B030D-6E8A-4147-A177-3AD203B41FA5}">
                      <a16:colId xmlns:a16="http://schemas.microsoft.com/office/drawing/2014/main" val="2488385304"/>
                    </a:ext>
                  </a:extLst>
                </a:gridCol>
                <a:gridCol w="1174973">
                  <a:extLst>
                    <a:ext uri="{9D8B030D-6E8A-4147-A177-3AD203B41FA5}">
                      <a16:colId xmlns:a16="http://schemas.microsoft.com/office/drawing/2014/main" val="1797510902"/>
                    </a:ext>
                  </a:extLst>
                </a:gridCol>
              </a:tblGrid>
              <a:tr h="134716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UA" sz="900" b="1" dirty="0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</a:p>
                  </a:txBody>
                  <a:tcPr marL="32268" marR="32268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 b="1" dirty="0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Освітня програма</a:t>
                      </a:r>
                      <a:endParaRPr lang="ru-UA" sz="9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2268" marR="32268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 b="1" dirty="0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Конкурс</a:t>
                      </a:r>
                      <a:endParaRPr lang="ru-UA" sz="9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2268" marR="32268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5779678"/>
                  </a:ext>
                </a:extLst>
              </a:tr>
              <a:tr h="163088">
                <a:tc v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 b="1" dirty="0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202</a:t>
                      </a:r>
                      <a:r>
                        <a:rPr lang="ru-RU" sz="900" b="1" dirty="0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  <a:r>
                        <a:rPr lang="uk-UA" sz="900" b="1" dirty="0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рік</a:t>
                      </a:r>
                      <a:endParaRPr lang="ru-UA" sz="9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2268" marR="32268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 b="1" dirty="0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202</a:t>
                      </a:r>
                      <a:r>
                        <a:rPr lang="ru-RU" sz="900" b="1" dirty="0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</a:t>
                      </a:r>
                      <a:r>
                        <a:rPr lang="uk-UA" sz="900" b="1" dirty="0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рік</a:t>
                      </a:r>
                      <a:endParaRPr lang="ru-UA" sz="9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2268" marR="32268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7597477"/>
                  </a:ext>
                </a:extLst>
              </a:tr>
              <a:tr h="1347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ru-UA" sz="9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2268" marR="32268" marT="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Економічна кібернетика</a:t>
                      </a:r>
                      <a:endParaRPr lang="ru-UA" sz="9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2268" marR="32268" marT="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UA" sz="9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2268" marR="32268" marT="0" marB="0" anchor="b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9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12,50</a:t>
                      </a:r>
                      <a:endParaRPr lang="ru-UA" sz="9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73025" marR="73025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13146083"/>
                  </a:ext>
                </a:extLst>
              </a:tr>
              <a:tr h="15418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ru-UA" sz="9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2268" marR="3226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9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Прикладна математика</a:t>
                      </a:r>
                      <a:endParaRPr lang="ru-UA" sz="9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2268" marR="3226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18,00</a:t>
                      </a:r>
                      <a:endParaRPr lang="ru-UA" sz="9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2268" marR="32268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9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4,75</a:t>
                      </a:r>
                      <a:endParaRPr lang="ru-UA" sz="9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73025" marR="73025" marT="0" marB="0"/>
                </a:tc>
                <a:extLst>
                  <a:ext uri="{0D108BD9-81ED-4DB2-BD59-A6C34878D82A}">
                    <a16:rowId xmlns:a16="http://schemas.microsoft.com/office/drawing/2014/main" val="832853059"/>
                  </a:ext>
                </a:extLst>
              </a:tr>
              <a:tr h="1347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ru-UA" sz="9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2268" marR="3226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9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Інформатика</a:t>
                      </a:r>
                      <a:endParaRPr lang="ru-UA" sz="9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2268" marR="3226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5,75</a:t>
                      </a:r>
                      <a:endParaRPr lang="ru-UA" sz="9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2268" marR="32268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9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4,79</a:t>
                      </a:r>
                      <a:endParaRPr lang="ru-UA" sz="9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73025" marR="73025" marT="0" marB="0"/>
                </a:tc>
                <a:extLst>
                  <a:ext uri="{0D108BD9-81ED-4DB2-BD59-A6C34878D82A}">
                    <a16:rowId xmlns:a16="http://schemas.microsoft.com/office/drawing/2014/main" val="3479720060"/>
                  </a:ext>
                </a:extLst>
              </a:tr>
              <a:tr h="1347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  <a:endParaRPr lang="ru-UA" sz="9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2268" marR="3226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9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Системний аналіз</a:t>
                      </a:r>
                      <a:endParaRPr lang="ru-UA" sz="9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2268" marR="3226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3,14</a:t>
                      </a:r>
                      <a:endParaRPr lang="ru-UA" sz="9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2268" marR="32268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9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3,22</a:t>
                      </a:r>
                      <a:endParaRPr lang="ru-UA" sz="9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73025" marR="73025" marT="0" marB="0"/>
                </a:tc>
                <a:extLst>
                  <a:ext uri="{0D108BD9-81ED-4DB2-BD59-A6C34878D82A}">
                    <a16:rowId xmlns:a16="http://schemas.microsoft.com/office/drawing/2014/main" val="2832287501"/>
                  </a:ext>
                </a:extLst>
              </a:tr>
              <a:tr h="1347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</a:t>
                      </a:r>
                      <a:endParaRPr lang="ru-UA" sz="9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2268" marR="3226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Комп’ютерні науки та технології </a:t>
                      </a:r>
                      <a:endParaRPr lang="ru-UA" sz="9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2268" marR="3226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6,09</a:t>
                      </a:r>
                      <a:endParaRPr lang="ru-UA" sz="9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2268" marR="32268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9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4,22</a:t>
                      </a:r>
                      <a:endParaRPr lang="ru-UA" sz="9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73025" marR="73025" marT="0" marB="0"/>
                </a:tc>
                <a:extLst>
                  <a:ext uri="{0D108BD9-81ED-4DB2-BD59-A6C34878D82A}">
                    <a16:rowId xmlns:a16="http://schemas.microsoft.com/office/drawing/2014/main" val="2809107561"/>
                  </a:ext>
                </a:extLst>
              </a:tr>
              <a:tr h="19817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</a:t>
                      </a:r>
                      <a:endParaRPr lang="ru-UA" sz="9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2268" marR="3226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9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Інформаційні технології управління </a:t>
                      </a:r>
                      <a:endParaRPr lang="ru-UA" sz="9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2268" marR="3226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17,67</a:t>
                      </a:r>
                      <a:endParaRPr lang="ru-UA" sz="9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2268" marR="32268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900" kern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5,83</a:t>
                      </a:r>
                      <a:endParaRPr lang="ru-UA" sz="900" kern="12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73025" marR="73025" marT="0" marB="0"/>
                </a:tc>
                <a:extLst>
                  <a:ext uri="{0D108BD9-81ED-4DB2-BD59-A6C34878D82A}">
                    <a16:rowId xmlns:a16="http://schemas.microsoft.com/office/drawing/2014/main" val="3623474708"/>
                  </a:ext>
                </a:extLst>
              </a:tr>
              <a:tr h="1347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</a:t>
                      </a:r>
                      <a:endParaRPr lang="ru-UA" sz="9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2268" marR="3226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9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Штучний інтелект</a:t>
                      </a:r>
                      <a:endParaRPr lang="ru-UA" sz="9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2268" marR="3226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4,58</a:t>
                      </a:r>
                      <a:endParaRPr lang="ru-UA" sz="9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2268" marR="32268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9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4,15</a:t>
                      </a:r>
                      <a:endParaRPr lang="ru-UA" sz="9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73025" marR="73025" marT="0" marB="0"/>
                </a:tc>
                <a:extLst>
                  <a:ext uri="{0D108BD9-81ED-4DB2-BD59-A6C34878D82A}">
                    <a16:rowId xmlns:a16="http://schemas.microsoft.com/office/drawing/2014/main" val="3367603099"/>
                  </a:ext>
                </a:extLst>
              </a:tr>
              <a:tr h="1347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</a:t>
                      </a:r>
                      <a:endParaRPr lang="ru-UA" sz="9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2268" marR="3226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Комп’ютерна інженерія</a:t>
                      </a:r>
                      <a:endParaRPr lang="ru-UA" sz="9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2268" marR="3226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5,07</a:t>
                      </a:r>
                      <a:endParaRPr lang="ru-UA" sz="9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2268" marR="32268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900" kern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3,46</a:t>
                      </a:r>
                      <a:endParaRPr lang="ru-UA" sz="900" kern="12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73025" marR="73025" marT="0" marB="0"/>
                </a:tc>
                <a:extLst>
                  <a:ext uri="{0D108BD9-81ED-4DB2-BD59-A6C34878D82A}">
                    <a16:rowId xmlns:a16="http://schemas.microsoft.com/office/drawing/2014/main" val="2178224108"/>
                  </a:ext>
                </a:extLst>
              </a:tr>
              <a:tr h="1347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</a:t>
                      </a:r>
                      <a:endParaRPr lang="ru-UA" sz="9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2268" marR="3226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9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Програмна інженерія</a:t>
                      </a:r>
                      <a:endParaRPr lang="ru-UA" sz="9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2268" marR="3226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3,52</a:t>
                      </a:r>
                      <a:endParaRPr lang="ru-UA" sz="9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2268" marR="32268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9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3,29</a:t>
                      </a:r>
                      <a:endParaRPr lang="ru-UA" sz="9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73025" marR="73025" marT="0" marB="0"/>
                </a:tc>
                <a:extLst>
                  <a:ext uri="{0D108BD9-81ED-4DB2-BD59-A6C34878D82A}">
                    <a16:rowId xmlns:a16="http://schemas.microsoft.com/office/drawing/2014/main" val="869621231"/>
                  </a:ext>
                </a:extLst>
              </a:tr>
              <a:tr h="1347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</a:t>
                      </a:r>
                      <a:endParaRPr lang="ru-UA" sz="9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2268" marR="3226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9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Системна інженерія</a:t>
                      </a:r>
                      <a:endParaRPr lang="ru-UA" sz="9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2268" marR="3226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2,68</a:t>
                      </a:r>
                      <a:endParaRPr lang="ru-UA" sz="9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2268" marR="32268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9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6,22</a:t>
                      </a:r>
                      <a:endParaRPr lang="ru-UA" sz="9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73025" marR="73025" marT="0" marB="0"/>
                </a:tc>
                <a:extLst>
                  <a:ext uri="{0D108BD9-81ED-4DB2-BD59-A6C34878D82A}">
                    <a16:rowId xmlns:a16="http://schemas.microsoft.com/office/drawing/2014/main" val="1336112580"/>
                  </a:ext>
                </a:extLst>
              </a:tr>
              <a:tr h="1347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</a:t>
                      </a:r>
                      <a:endParaRPr lang="ru-UA" sz="9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2268" marR="3226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9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Автоматизація та комп’ютерно-інтегровані технології</a:t>
                      </a:r>
                      <a:endParaRPr lang="ru-UA" sz="9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2268" marR="3226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2,45</a:t>
                      </a:r>
                      <a:endParaRPr lang="ru-UA" sz="9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2268" marR="32268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900" kern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4,19</a:t>
                      </a:r>
                      <a:endParaRPr lang="ru-UA" sz="900" kern="12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73025" marR="73025" marT="0" marB="0"/>
                </a:tc>
                <a:extLst>
                  <a:ext uri="{0D108BD9-81ED-4DB2-BD59-A6C34878D82A}">
                    <a16:rowId xmlns:a16="http://schemas.microsoft.com/office/drawing/2014/main" val="246012697"/>
                  </a:ext>
                </a:extLst>
              </a:tr>
              <a:tr h="1347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12</a:t>
                      </a:r>
                      <a:endParaRPr lang="ru-UA" sz="9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2268" marR="3226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9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Мікро- та </a:t>
                      </a:r>
                      <a:r>
                        <a:rPr lang="uk-UA" sz="9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наноелектроніка</a:t>
                      </a:r>
                      <a:endParaRPr lang="ru-UA" sz="9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2268" marR="3226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4,33</a:t>
                      </a:r>
                      <a:endParaRPr lang="ru-UA" sz="9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2268" marR="32268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9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10,00</a:t>
                      </a:r>
                      <a:endParaRPr lang="ru-UA" sz="9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73025" marR="73025" marT="0" marB="0"/>
                </a:tc>
                <a:extLst>
                  <a:ext uri="{0D108BD9-81ED-4DB2-BD59-A6C34878D82A}">
                    <a16:rowId xmlns:a16="http://schemas.microsoft.com/office/drawing/2014/main" val="1857202730"/>
                  </a:ext>
                </a:extLst>
              </a:tr>
              <a:tr h="1347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13</a:t>
                      </a:r>
                      <a:endParaRPr lang="ru-UA" sz="9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2268" marR="3226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9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Електронні пристрої та системи </a:t>
                      </a:r>
                      <a:endParaRPr lang="ru-UA" sz="9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2268" marR="3226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2,08</a:t>
                      </a:r>
                      <a:endParaRPr lang="ru-UA" sz="9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2268" marR="32268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900" kern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3,75</a:t>
                      </a:r>
                      <a:endParaRPr lang="ru-UA" sz="900" kern="12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73025" marR="73025" marT="0" marB="0"/>
                </a:tc>
                <a:extLst>
                  <a:ext uri="{0D108BD9-81ED-4DB2-BD59-A6C34878D82A}">
                    <a16:rowId xmlns:a16="http://schemas.microsoft.com/office/drawing/2014/main" val="2699983575"/>
                  </a:ext>
                </a:extLst>
              </a:tr>
              <a:tr h="1347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14</a:t>
                      </a:r>
                      <a:endParaRPr lang="ru-UA" sz="9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2268" marR="3226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9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Інформаційні </a:t>
                      </a:r>
                      <a:r>
                        <a:rPr lang="uk-UA" sz="9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радіотехології</a:t>
                      </a:r>
                      <a:endParaRPr lang="ru-UA" sz="9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2268" marR="3226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4,67</a:t>
                      </a:r>
                      <a:endParaRPr lang="ru-UA" sz="9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2268" marR="32268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900" kern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9,00</a:t>
                      </a:r>
                      <a:endParaRPr lang="ru-UA" sz="900" kern="12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73025" marR="73025" marT="0" marB="0"/>
                </a:tc>
                <a:extLst>
                  <a:ext uri="{0D108BD9-81ED-4DB2-BD59-A6C34878D82A}">
                    <a16:rowId xmlns:a16="http://schemas.microsoft.com/office/drawing/2014/main" val="1960383628"/>
                  </a:ext>
                </a:extLst>
              </a:tr>
              <a:tr h="1347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15</a:t>
                      </a:r>
                      <a:endParaRPr lang="ru-UA" sz="9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2268" marR="3226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9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Радіоелектронні засоби вбудованих систем</a:t>
                      </a:r>
                      <a:endParaRPr lang="ru-UA" sz="9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2268" marR="3226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4,40</a:t>
                      </a:r>
                      <a:endParaRPr lang="ru-UA" sz="9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2268" marR="32268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9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7,67</a:t>
                      </a:r>
                      <a:endParaRPr lang="ru-UA" sz="9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73025" marR="73025" marT="0" marB="0"/>
                </a:tc>
                <a:extLst>
                  <a:ext uri="{0D108BD9-81ED-4DB2-BD59-A6C34878D82A}">
                    <a16:rowId xmlns:a16="http://schemas.microsoft.com/office/drawing/2014/main" val="1435959430"/>
                  </a:ext>
                </a:extLst>
              </a:tr>
              <a:tr h="1347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16</a:t>
                      </a:r>
                      <a:endParaRPr lang="ru-UA" sz="9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2268" marR="3226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Інженерія оптоінформаційних та лазерних систем</a:t>
                      </a:r>
                      <a:endParaRPr lang="ru-UA" sz="9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2268" marR="3226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2,00</a:t>
                      </a:r>
                      <a:endParaRPr lang="ru-UA" sz="9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2268" marR="32268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900" kern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3,50</a:t>
                      </a:r>
                      <a:endParaRPr lang="ru-UA" sz="900" kern="12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73025" marR="73025" marT="0" marB="0"/>
                </a:tc>
                <a:extLst>
                  <a:ext uri="{0D108BD9-81ED-4DB2-BD59-A6C34878D82A}">
                    <a16:rowId xmlns:a16="http://schemas.microsoft.com/office/drawing/2014/main" val="2772711551"/>
                  </a:ext>
                </a:extLst>
              </a:tr>
              <a:tr h="1347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17</a:t>
                      </a:r>
                      <a:endParaRPr lang="ru-UA" sz="9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2268" marR="3226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Біомедична інженерія</a:t>
                      </a:r>
                      <a:endParaRPr lang="ru-UA" sz="9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2268" marR="3226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4,17</a:t>
                      </a:r>
                      <a:endParaRPr lang="ru-UA" sz="9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2268" marR="32268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900" kern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3,00</a:t>
                      </a:r>
                      <a:endParaRPr lang="ru-UA" sz="900" kern="12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73025" marR="73025" marT="0" marB="0"/>
                </a:tc>
                <a:extLst>
                  <a:ext uri="{0D108BD9-81ED-4DB2-BD59-A6C34878D82A}">
                    <a16:rowId xmlns:a16="http://schemas.microsoft.com/office/drawing/2014/main" val="3915363233"/>
                  </a:ext>
                </a:extLst>
              </a:tr>
              <a:tr h="1347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18</a:t>
                      </a:r>
                      <a:endParaRPr lang="ru-UA" sz="9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2268" marR="3226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Видавничо-поліграфічна справа</a:t>
                      </a:r>
                      <a:endParaRPr lang="ru-UA" sz="9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2268" marR="3226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3,11</a:t>
                      </a:r>
                      <a:endParaRPr lang="ru-UA" sz="9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2268" marR="32268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9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2,48</a:t>
                      </a:r>
                      <a:endParaRPr lang="ru-UA" sz="9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73025" marR="73025" marT="0" marB="0"/>
                </a:tc>
                <a:extLst>
                  <a:ext uri="{0D108BD9-81ED-4DB2-BD59-A6C34878D82A}">
                    <a16:rowId xmlns:a16="http://schemas.microsoft.com/office/drawing/2014/main" val="920137017"/>
                  </a:ext>
                </a:extLst>
              </a:tr>
              <a:tr h="1347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19</a:t>
                      </a:r>
                      <a:endParaRPr lang="ru-UA" sz="9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2268" marR="3226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Безпека інформаційних і комунікаційних систем</a:t>
                      </a:r>
                      <a:endParaRPr lang="ru-UA" sz="9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2268" marR="3226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6,40</a:t>
                      </a:r>
                      <a:endParaRPr lang="ru-UA" sz="9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2268" marR="32268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900" kern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4,20</a:t>
                      </a:r>
                      <a:endParaRPr lang="ru-UA" sz="900" kern="12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73025" marR="73025" marT="0" marB="0"/>
                </a:tc>
                <a:extLst>
                  <a:ext uri="{0D108BD9-81ED-4DB2-BD59-A6C34878D82A}">
                    <a16:rowId xmlns:a16="http://schemas.microsoft.com/office/drawing/2014/main" val="3593793793"/>
                  </a:ext>
                </a:extLst>
              </a:tr>
              <a:tr h="1347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20</a:t>
                      </a:r>
                      <a:endParaRPr lang="ru-UA" sz="9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2268" marR="3226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Системи технічного захисту інформації</a:t>
                      </a:r>
                      <a:endParaRPr lang="ru-UA" sz="9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2268" marR="3226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9,75</a:t>
                      </a:r>
                      <a:endParaRPr lang="ru-UA" sz="9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2268" marR="32268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9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30,00</a:t>
                      </a:r>
                      <a:endParaRPr lang="ru-UA" sz="9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73025" marR="73025" marT="0" marB="0"/>
                </a:tc>
                <a:extLst>
                  <a:ext uri="{0D108BD9-81ED-4DB2-BD59-A6C34878D82A}">
                    <a16:rowId xmlns:a16="http://schemas.microsoft.com/office/drawing/2014/main" val="1773048118"/>
                  </a:ext>
                </a:extLst>
              </a:tr>
              <a:tr h="1347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21</a:t>
                      </a:r>
                      <a:endParaRPr lang="ru-UA" sz="9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2268" marR="3226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9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Управління інформаційною безпекою</a:t>
                      </a:r>
                      <a:endParaRPr lang="ru-UA" sz="9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2268" marR="3226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5,26</a:t>
                      </a:r>
                      <a:endParaRPr lang="ru-UA" sz="9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2268" marR="32268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9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4,50</a:t>
                      </a:r>
                      <a:endParaRPr lang="ru-UA" sz="9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73025" marR="73025" marT="0" marB="0"/>
                </a:tc>
                <a:extLst>
                  <a:ext uri="{0D108BD9-81ED-4DB2-BD59-A6C34878D82A}">
                    <a16:rowId xmlns:a16="http://schemas.microsoft.com/office/drawing/2014/main" val="813561810"/>
                  </a:ext>
                </a:extLst>
              </a:tr>
              <a:tr h="1347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22</a:t>
                      </a:r>
                      <a:endParaRPr lang="ru-UA" sz="9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2268" marR="3226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Інформаційні технології інтернету речей</a:t>
                      </a:r>
                      <a:endParaRPr lang="ru-UA" sz="9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2268" marR="3226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UA" sz="9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2268" marR="32268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9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-</a:t>
                      </a:r>
                      <a:endParaRPr lang="ru-UA" sz="9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73025" marR="73025" marT="0" marB="0"/>
                </a:tc>
                <a:extLst>
                  <a:ext uri="{0D108BD9-81ED-4DB2-BD59-A6C34878D82A}">
                    <a16:rowId xmlns:a16="http://schemas.microsoft.com/office/drawing/2014/main" val="1029971707"/>
                  </a:ext>
                </a:extLst>
              </a:tr>
              <a:tr h="1347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23</a:t>
                      </a:r>
                      <a:endParaRPr lang="ru-UA" sz="9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2268" marR="3226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Якість продукції, процесів та програмного забезпечення</a:t>
                      </a:r>
                      <a:endParaRPr lang="ru-UA" sz="9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2268" marR="3226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2,00</a:t>
                      </a:r>
                      <a:endParaRPr lang="ru-UA" sz="9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2268" marR="32268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9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2,80</a:t>
                      </a:r>
                      <a:endParaRPr lang="ru-UA" sz="9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73025" marR="73025" marT="0" marB="0"/>
                </a:tc>
                <a:extLst>
                  <a:ext uri="{0D108BD9-81ED-4DB2-BD59-A6C34878D82A}">
                    <a16:rowId xmlns:a16="http://schemas.microsoft.com/office/drawing/2014/main" val="83677827"/>
                  </a:ext>
                </a:extLst>
              </a:tr>
              <a:tr h="1347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24</a:t>
                      </a:r>
                      <a:endParaRPr lang="ru-UA" sz="9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2268" marR="3226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Системи, технології і комп’ютерні засоби мультимедіа</a:t>
                      </a:r>
                      <a:endParaRPr lang="ru-UA" sz="9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2268" marR="3226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1,96</a:t>
                      </a:r>
                      <a:endParaRPr lang="ru-UA" sz="9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2268" marR="32268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9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2,08</a:t>
                      </a:r>
                      <a:endParaRPr lang="ru-UA" sz="9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73025" marR="73025" marT="0" marB="0"/>
                </a:tc>
                <a:extLst>
                  <a:ext uri="{0D108BD9-81ED-4DB2-BD59-A6C34878D82A}">
                    <a16:rowId xmlns:a16="http://schemas.microsoft.com/office/drawing/2014/main" val="345337081"/>
                  </a:ext>
                </a:extLst>
              </a:tr>
              <a:tr h="1347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25</a:t>
                      </a:r>
                      <a:endParaRPr lang="ru-UA" sz="9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2268" marR="3226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9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Інфокомунікаційна інженерія та мережна безпека</a:t>
                      </a:r>
                      <a:endParaRPr lang="ru-UA" sz="9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2268" marR="3226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2,47</a:t>
                      </a:r>
                      <a:endParaRPr lang="ru-UA" sz="9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2268" marR="32268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9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4,25</a:t>
                      </a:r>
                      <a:endParaRPr lang="ru-UA" sz="9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73025" marR="73025" marT="0" marB="0"/>
                </a:tc>
                <a:extLst>
                  <a:ext uri="{0D108BD9-81ED-4DB2-BD59-A6C34878D82A}">
                    <a16:rowId xmlns:a16="http://schemas.microsoft.com/office/drawing/2014/main" val="898628451"/>
                  </a:ext>
                </a:extLst>
              </a:tr>
              <a:tr h="1347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26</a:t>
                      </a:r>
                      <a:endParaRPr lang="ru-UA" sz="9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2268" marR="3226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Інформаційно-мережна інженерія</a:t>
                      </a:r>
                      <a:endParaRPr lang="ru-UA" sz="9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2268" marR="3226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2,75</a:t>
                      </a:r>
                      <a:endParaRPr lang="ru-UA" sz="9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2268" marR="32268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9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3,7</a:t>
                      </a:r>
                      <a:endParaRPr lang="ru-UA" sz="9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73025" marR="73025" marT="0" marB="0"/>
                </a:tc>
                <a:extLst>
                  <a:ext uri="{0D108BD9-81ED-4DB2-BD59-A6C34878D82A}">
                    <a16:rowId xmlns:a16="http://schemas.microsoft.com/office/drawing/2014/main" val="191584634"/>
                  </a:ext>
                </a:extLst>
              </a:tr>
              <a:tr h="1347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27</a:t>
                      </a:r>
                      <a:endParaRPr lang="ru-UA" sz="9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2268" marR="3226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Вбудовані системи авіоніки</a:t>
                      </a:r>
                      <a:endParaRPr lang="ru-UA" sz="9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2268" marR="3226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3,67</a:t>
                      </a:r>
                      <a:endParaRPr lang="ru-UA" sz="9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2268" marR="32268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9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4,25</a:t>
                      </a:r>
                      <a:endParaRPr lang="ru-UA" sz="9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73025" marR="73025" marT="0" marB="0"/>
                </a:tc>
                <a:extLst>
                  <a:ext uri="{0D108BD9-81ED-4DB2-BD59-A6C34878D82A}">
                    <a16:rowId xmlns:a16="http://schemas.microsoft.com/office/drawing/2014/main" val="415350374"/>
                  </a:ext>
                </a:extLst>
              </a:tr>
              <a:tr h="1347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28</a:t>
                      </a:r>
                      <a:endParaRPr lang="ru-UA" sz="9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2268" marR="3226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Медіаінженерія</a:t>
                      </a:r>
                      <a:endParaRPr lang="ru-UA" sz="9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2268" marR="3226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2,53</a:t>
                      </a:r>
                      <a:endParaRPr lang="ru-UA" sz="9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2268" marR="32268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9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3,19</a:t>
                      </a:r>
                      <a:endParaRPr lang="ru-UA" sz="9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73025" marR="73025" marT="0" marB="0"/>
                </a:tc>
                <a:extLst>
                  <a:ext uri="{0D108BD9-81ED-4DB2-BD59-A6C34878D82A}">
                    <a16:rowId xmlns:a16="http://schemas.microsoft.com/office/drawing/2014/main" val="3822989754"/>
                  </a:ext>
                </a:extLst>
              </a:tr>
              <a:tr h="15418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29</a:t>
                      </a:r>
                      <a:endParaRPr lang="ru-UA" sz="9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2268" marR="3226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Інформаційні системи та технології</a:t>
                      </a:r>
                      <a:endParaRPr lang="ru-UA" sz="9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2268" marR="3226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13,67</a:t>
                      </a:r>
                      <a:endParaRPr lang="ru-UA" sz="9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2268" marR="32268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9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7,20</a:t>
                      </a:r>
                      <a:endParaRPr lang="ru-UA" sz="9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73025" marR="73025" marT="0" marB="0"/>
                </a:tc>
                <a:extLst>
                  <a:ext uri="{0D108BD9-81ED-4DB2-BD59-A6C34878D82A}">
                    <a16:rowId xmlns:a16="http://schemas.microsoft.com/office/drawing/2014/main" val="579812862"/>
                  </a:ext>
                </a:extLst>
              </a:tr>
              <a:tr h="1347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30</a:t>
                      </a:r>
                      <a:endParaRPr lang="ru-UA" sz="9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2268" marR="3226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Разом по університету</a:t>
                      </a:r>
                      <a:endParaRPr lang="ru-UA" sz="9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2268" marR="3226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4,27</a:t>
                      </a:r>
                      <a:endParaRPr lang="ru-UA" sz="9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2268" marR="32268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9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3,90</a:t>
                      </a:r>
                      <a:endParaRPr lang="ru-UA" sz="9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73025" marR="73025" marT="0" marB="0"/>
                </a:tc>
                <a:extLst>
                  <a:ext uri="{0D108BD9-81ED-4DB2-BD59-A6C34878D82A}">
                    <a16:rowId xmlns:a16="http://schemas.microsoft.com/office/drawing/2014/main" val="810247830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84708BD3-7FD4-4255-B929-CBF3FC8C0B57}"/>
              </a:ext>
            </a:extLst>
          </p:cNvPr>
          <p:cNvSpPr txBox="1"/>
          <p:nvPr/>
        </p:nvSpPr>
        <p:spPr>
          <a:xfrm flipH="1">
            <a:off x="8375946" y="4754827"/>
            <a:ext cx="3745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b="1" dirty="0">
                <a:solidFill>
                  <a:schemeClr val="bg1"/>
                </a:solidFill>
              </a:rPr>
              <a:t>16</a:t>
            </a:r>
            <a:endParaRPr lang="ru-UA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82078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1"/>
            <a:ext cx="9122916" cy="5143500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797" y="46860"/>
            <a:ext cx="750161" cy="948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object 4"/>
          <p:cNvSpPr/>
          <p:nvPr/>
        </p:nvSpPr>
        <p:spPr>
          <a:xfrm>
            <a:off x="8263346" y="4680764"/>
            <a:ext cx="846670" cy="44584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    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2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                </a:t>
            </a: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2" name="object 3"/>
          <p:cNvSpPr/>
          <p:nvPr/>
        </p:nvSpPr>
        <p:spPr>
          <a:xfrm>
            <a:off x="8711778" y="4705914"/>
            <a:ext cx="381017" cy="391003"/>
          </a:xfrm>
          <a:custGeom>
            <a:avLst/>
            <a:gdLst/>
            <a:ahLst/>
            <a:cxnLst/>
            <a:rect l="l" t="t" r="r" b="b"/>
            <a:pathLst>
              <a:path w="475614" h="475615">
                <a:moveTo>
                  <a:pt x="237655" y="0"/>
                </a:moveTo>
                <a:lnTo>
                  <a:pt x="189769" y="4829"/>
                </a:lnTo>
                <a:lnTo>
                  <a:pt x="145164" y="18681"/>
                </a:lnTo>
                <a:lnTo>
                  <a:pt x="104796" y="40598"/>
                </a:lnTo>
                <a:lnTo>
                  <a:pt x="69621" y="69624"/>
                </a:lnTo>
                <a:lnTo>
                  <a:pt x="40597" y="104802"/>
                </a:lnTo>
                <a:lnTo>
                  <a:pt x="18681" y="145175"/>
                </a:lnTo>
                <a:lnTo>
                  <a:pt x="4829" y="189786"/>
                </a:lnTo>
                <a:lnTo>
                  <a:pt x="0" y="237680"/>
                </a:lnTo>
                <a:lnTo>
                  <a:pt x="4829" y="285566"/>
                </a:lnTo>
                <a:lnTo>
                  <a:pt x="18681" y="330174"/>
                </a:lnTo>
                <a:lnTo>
                  <a:pt x="40597" y="370547"/>
                </a:lnTo>
                <a:lnTo>
                  <a:pt x="69621" y="405726"/>
                </a:lnTo>
                <a:lnTo>
                  <a:pt x="104796" y="434755"/>
                </a:lnTo>
                <a:lnTo>
                  <a:pt x="145164" y="456675"/>
                </a:lnTo>
                <a:lnTo>
                  <a:pt x="189769" y="470530"/>
                </a:lnTo>
                <a:lnTo>
                  <a:pt x="237655" y="475360"/>
                </a:lnTo>
                <a:lnTo>
                  <a:pt x="285559" y="470530"/>
                </a:lnTo>
                <a:lnTo>
                  <a:pt x="330176" y="456675"/>
                </a:lnTo>
                <a:lnTo>
                  <a:pt x="355151" y="443115"/>
                </a:lnTo>
                <a:lnTo>
                  <a:pt x="237655" y="443115"/>
                </a:lnTo>
                <a:lnTo>
                  <a:pt x="190545" y="437692"/>
                </a:lnTo>
                <a:lnTo>
                  <a:pt x="147303" y="422244"/>
                </a:lnTo>
                <a:lnTo>
                  <a:pt x="109159" y="398000"/>
                </a:lnTo>
                <a:lnTo>
                  <a:pt x="77346" y="366192"/>
                </a:lnTo>
                <a:lnTo>
                  <a:pt x="53097" y="328049"/>
                </a:lnTo>
                <a:lnTo>
                  <a:pt x="37644" y="284801"/>
                </a:lnTo>
                <a:lnTo>
                  <a:pt x="32219" y="237680"/>
                </a:lnTo>
                <a:lnTo>
                  <a:pt x="33355" y="216013"/>
                </a:lnTo>
                <a:lnTo>
                  <a:pt x="36679" y="195011"/>
                </a:lnTo>
                <a:lnTo>
                  <a:pt x="42062" y="174776"/>
                </a:lnTo>
                <a:lnTo>
                  <a:pt x="49377" y="155409"/>
                </a:lnTo>
                <a:lnTo>
                  <a:pt x="118200" y="155409"/>
                </a:lnTo>
                <a:lnTo>
                  <a:pt x="137807" y="121551"/>
                </a:lnTo>
                <a:lnTo>
                  <a:pt x="68249" y="121500"/>
                </a:lnTo>
                <a:lnTo>
                  <a:pt x="100436" y="84812"/>
                </a:lnTo>
                <a:lnTo>
                  <a:pt x="140450" y="56648"/>
                </a:lnTo>
                <a:lnTo>
                  <a:pt x="186716" y="38590"/>
                </a:lnTo>
                <a:lnTo>
                  <a:pt x="237655" y="32219"/>
                </a:lnTo>
                <a:lnTo>
                  <a:pt x="355115" y="32219"/>
                </a:lnTo>
                <a:lnTo>
                  <a:pt x="330176" y="18681"/>
                </a:lnTo>
                <a:lnTo>
                  <a:pt x="285559" y="4829"/>
                </a:lnTo>
                <a:lnTo>
                  <a:pt x="237655" y="0"/>
                </a:lnTo>
                <a:close/>
              </a:path>
              <a:path w="475614" h="475615">
                <a:moveTo>
                  <a:pt x="137807" y="121551"/>
                </a:moveTo>
                <a:lnTo>
                  <a:pt x="118237" y="155435"/>
                </a:lnTo>
                <a:lnTo>
                  <a:pt x="140616" y="186570"/>
                </a:lnTo>
                <a:lnTo>
                  <a:pt x="166357" y="222135"/>
                </a:lnTo>
                <a:lnTo>
                  <a:pt x="77431" y="346176"/>
                </a:lnTo>
                <a:lnTo>
                  <a:pt x="412102" y="346176"/>
                </a:lnTo>
                <a:lnTo>
                  <a:pt x="379901" y="385883"/>
                </a:lnTo>
                <a:lnTo>
                  <a:pt x="338889" y="416477"/>
                </a:lnTo>
                <a:lnTo>
                  <a:pt x="290872" y="436155"/>
                </a:lnTo>
                <a:lnTo>
                  <a:pt x="237655" y="443115"/>
                </a:lnTo>
                <a:lnTo>
                  <a:pt x="355151" y="443115"/>
                </a:lnTo>
                <a:lnTo>
                  <a:pt x="405725" y="405726"/>
                </a:lnTo>
                <a:lnTo>
                  <a:pt x="434746" y="370547"/>
                </a:lnTo>
                <a:lnTo>
                  <a:pt x="456659" y="330174"/>
                </a:lnTo>
                <a:lnTo>
                  <a:pt x="461477" y="314655"/>
                </a:lnTo>
                <a:lnTo>
                  <a:pt x="146481" y="314655"/>
                </a:lnTo>
                <a:lnTo>
                  <a:pt x="189458" y="253974"/>
                </a:lnTo>
                <a:lnTo>
                  <a:pt x="406175" y="253974"/>
                </a:lnTo>
                <a:lnTo>
                  <a:pt x="408604" y="250380"/>
                </a:lnTo>
                <a:lnTo>
                  <a:pt x="230327" y="250380"/>
                </a:lnTo>
                <a:lnTo>
                  <a:pt x="210997" y="223469"/>
                </a:lnTo>
                <a:lnTo>
                  <a:pt x="233425" y="191769"/>
                </a:lnTo>
                <a:lnTo>
                  <a:pt x="188150" y="191769"/>
                </a:lnTo>
                <a:lnTo>
                  <a:pt x="137807" y="121551"/>
                </a:lnTo>
                <a:close/>
              </a:path>
              <a:path w="475614" h="475615">
                <a:moveTo>
                  <a:pt x="355115" y="32219"/>
                </a:moveTo>
                <a:lnTo>
                  <a:pt x="237655" y="32219"/>
                </a:lnTo>
                <a:lnTo>
                  <a:pt x="284771" y="37646"/>
                </a:lnTo>
                <a:lnTo>
                  <a:pt x="328022" y="53102"/>
                </a:lnTo>
                <a:lnTo>
                  <a:pt x="366176" y="77356"/>
                </a:lnTo>
                <a:lnTo>
                  <a:pt x="397998" y="109174"/>
                </a:lnTo>
                <a:lnTo>
                  <a:pt x="422255" y="147323"/>
                </a:lnTo>
                <a:lnTo>
                  <a:pt x="437714" y="190569"/>
                </a:lnTo>
                <a:lnTo>
                  <a:pt x="443141" y="237680"/>
                </a:lnTo>
                <a:lnTo>
                  <a:pt x="442151" y="257819"/>
                </a:lnTo>
                <a:lnTo>
                  <a:pt x="439256" y="277421"/>
                </a:lnTo>
                <a:lnTo>
                  <a:pt x="434563" y="296391"/>
                </a:lnTo>
                <a:lnTo>
                  <a:pt x="428180" y="314629"/>
                </a:lnTo>
                <a:lnTo>
                  <a:pt x="146481" y="314655"/>
                </a:lnTo>
                <a:lnTo>
                  <a:pt x="461477" y="314655"/>
                </a:lnTo>
                <a:lnTo>
                  <a:pt x="470507" y="285566"/>
                </a:lnTo>
                <a:lnTo>
                  <a:pt x="475335" y="237680"/>
                </a:lnTo>
                <a:lnTo>
                  <a:pt x="470507" y="189786"/>
                </a:lnTo>
                <a:lnTo>
                  <a:pt x="456659" y="145175"/>
                </a:lnTo>
                <a:lnTo>
                  <a:pt x="434746" y="104802"/>
                </a:lnTo>
                <a:lnTo>
                  <a:pt x="405725" y="69624"/>
                </a:lnTo>
                <a:lnTo>
                  <a:pt x="370550" y="40598"/>
                </a:lnTo>
                <a:lnTo>
                  <a:pt x="355115" y="32219"/>
                </a:lnTo>
                <a:close/>
              </a:path>
              <a:path w="475614" h="475615">
                <a:moveTo>
                  <a:pt x="406175" y="253974"/>
                </a:moveTo>
                <a:lnTo>
                  <a:pt x="189458" y="253974"/>
                </a:lnTo>
                <a:lnTo>
                  <a:pt x="209270" y="281431"/>
                </a:lnTo>
                <a:lnTo>
                  <a:pt x="353377" y="280987"/>
                </a:lnTo>
                <a:lnTo>
                  <a:pt x="379791" y="275620"/>
                </a:lnTo>
                <a:lnTo>
                  <a:pt x="401424" y="261005"/>
                </a:lnTo>
                <a:lnTo>
                  <a:pt x="406175" y="253974"/>
                </a:lnTo>
                <a:close/>
              </a:path>
              <a:path w="475614" h="475615">
                <a:moveTo>
                  <a:pt x="408628" y="175577"/>
                </a:moveTo>
                <a:lnTo>
                  <a:pt x="351764" y="175577"/>
                </a:lnTo>
                <a:lnTo>
                  <a:pt x="366266" y="178532"/>
                </a:lnTo>
                <a:lnTo>
                  <a:pt x="378147" y="186570"/>
                </a:lnTo>
                <a:lnTo>
                  <a:pt x="386177" y="198450"/>
                </a:lnTo>
                <a:lnTo>
                  <a:pt x="389122" y="212953"/>
                </a:lnTo>
                <a:lnTo>
                  <a:pt x="386177" y="227486"/>
                </a:lnTo>
                <a:lnTo>
                  <a:pt x="378147" y="239387"/>
                </a:lnTo>
                <a:lnTo>
                  <a:pt x="366266" y="247427"/>
                </a:lnTo>
                <a:lnTo>
                  <a:pt x="351764" y="250380"/>
                </a:lnTo>
                <a:lnTo>
                  <a:pt x="408604" y="250380"/>
                </a:lnTo>
                <a:lnTo>
                  <a:pt x="416042" y="239373"/>
                </a:lnTo>
                <a:lnTo>
                  <a:pt x="421406" y="212928"/>
                </a:lnTo>
                <a:lnTo>
                  <a:pt x="416042" y="186553"/>
                </a:lnTo>
                <a:lnTo>
                  <a:pt x="408628" y="175577"/>
                </a:lnTo>
                <a:close/>
              </a:path>
              <a:path w="475614" h="475615">
                <a:moveTo>
                  <a:pt x="353377" y="144906"/>
                </a:moveTo>
                <a:lnTo>
                  <a:pt x="221754" y="144906"/>
                </a:lnTo>
                <a:lnTo>
                  <a:pt x="188150" y="191769"/>
                </a:lnTo>
                <a:lnTo>
                  <a:pt x="233425" y="191769"/>
                </a:lnTo>
                <a:lnTo>
                  <a:pt x="244881" y="175577"/>
                </a:lnTo>
                <a:lnTo>
                  <a:pt x="408628" y="175577"/>
                </a:lnTo>
                <a:lnTo>
                  <a:pt x="401424" y="164914"/>
                </a:lnTo>
                <a:lnTo>
                  <a:pt x="379791" y="150283"/>
                </a:lnTo>
                <a:lnTo>
                  <a:pt x="353377" y="144906"/>
                </a:lnTo>
                <a:close/>
              </a:path>
              <a:path w="475614" h="475615">
                <a:moveTo>
                  <a:pt x="118200" y="155409"/>
                </a:moveTo>
                <a:lnTo>
                  <a:pt x="49377" y="155409"/>
                </a:lnTo>
                <a:lnTo>
                  <a:pt x="118186" y="15543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0BF5730-7B4A-4ED3-9AE4-6A300FC8950C}"/>
              </a:ext>
            </a:extLst>
          </p:cNvPr>
          <p:cNvSpPr txBox="1"/>
          <p:nvPr/>
        </p:nvSpPr>
        <p:spPr>
          <a:xfrm flipH="1">
            <a:off x="8382640" y="4747526"/>
            <a:ext cx="3745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b="1" dirty="0">
                <a:solidFill>
                  <a:schemeClr val="bg1"/>
                </a:solidFill>
              </a:rPr>
              <a:t>17</a:t>
            </a:r>
            <a:endParaRPr lang="ru-UA" sz="1400" b="1" dirty="0">
              <a:solidFill>
                <a:schemeClr val="bg1"/>
              </a:solidFill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439E1629-04C2-4C36-A407-C85A544CC595}"/>
              </a:ext>
            </a:extLst>
          </p:cNvPr>
          <p:cNvSpPr/>
          <p:nvPr/>
        </p:nvSpPr>
        <p:spPr>
          <a:xfrm>
            <a:off x="899592" y="125578"/>
            <a:ext cx="8136904" cy="461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ctr">
              <a:lnSpc>
                <a:spcPct val="12000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uk-UA" sz="22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Прийом здобувачів вищої освіти</a:t>
            </a:r>
            <a:endParaRPr lang="ru-UA" sz="2200" b="1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98EE206C-E11A-493B-8CF4-25AD53BB163F}"/>
              </a:ext>
            </a:extLst>
          </p:cNvPr>
          <p:cNvSpPr/>
          <p:nvPr/>
        </p:nvSpPr>
        <p:spPr>
          <a:xfrm>
            <a:off x="841494" y="628407"/>
            <a:ext cx="8136904" cy="18782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2000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uk-UA" sz="12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Загалом на освітній ступінь бакалавра було подано </a:t>
            </a:r>
            <a:r>
              <a:rPr lang="uk-UA" sz="12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3735</a:t>
            </a:r>
            <a:r>
              <a:rPr lang="uk-UA" sz="12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заяв, з них на денну форму – 3364, на заочну – 371. Після проведення конкурсу на навчання до ХНУРЕ на освітній ступінь бакалавра на денну форму було зараховано </a:t>
            </a:r>
            <a:r>
              <a:rPr lang="uk-UA" sz="12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589</a:t>
            </a:r>
            <a:r>
              <a:rPr lang="uk-UA" sz="12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осіб  на місця державного замовлення та </a:t>
            </a:r>
            <a:r>
              <a:rPr lang="uk-UA" sz="12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179</a:t>
            </a:r>
            <a:r>
              <a:rPr lang="uk-UA" sz="12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осіб – за кошти фізичних на денну форму.</a:t>
            </a:r>
          </a:p>
          <a:p>
            <a:pPr indent="457200" algn="just">
              <a:lnSpc>
                <a:spcPct val="12000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uk-UA" sz="12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У 2025 році університет взяв участь в </a:t>
            </a:r>
            <a:r>
              <a:rPr lang="uk-UA" sz="12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експерименті</a:t>
            </a:r>
            <a:r>
              <a:rPr lang="uk-UA" sz="12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який було започатковано МОН України з надання грантової підтримки тим вступникам  на контракт, хто отримав з двох предметів оцінки не менше 150 балів </a:t>
            </a:r>
            <a:br>
              <a:rPr lang="uk-UA" sz="12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uk-UA" sz="12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</a:t>
            </a:r>
            <a:r>
              <a:rPr lang="uk-UA" sz="12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грант першого рівня</a:t>
            </a:r>
            <a:r>
              <a:rPr lang="uk-UA" sz="12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) або не менше 170 балів (</a:t>
            </a:r>
            <a:r>
              <a:rPr lang="uk-UA" sz="12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грант другого рівня</a:t>
            </a:r>
            <a:r>
              <a:rPr lang="uk-UA" sz="12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).</a:t>
            </a:r>
          </a:p>
          <a:p>
            <a:pPr indent="457200" algn="just">
              <a:lnSpc>
                <a:spcPct val="120000"/>
              </a:lnSpc>
              <a:spcAft>
                <a:spcPts val="0"/>
              </a:spcAft>
              <a:tabLst>
                <a:tab pos="457200" algn="l"/>
              </a:tabLst>
            </a:pPr>
            <a:endParaRPr lang="uk-UA" sz="1000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indent="457200" algn="ctr">
              <a:lnSpc>
                <a:spcPct val="12000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uk-UA" sz="14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Підготовка наукових та науково-педагогічних кадрів</a:t>
            </a:r>
            <a:endParaRPr lang="ru-UA" sz="1400" b="1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AF4E3C6A-4742-479C-B090-FE89D6507B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942096"/>
              </p:ext>
            </p:extLst>
          </p:nvPr>
        </p:nvGraphicFramePr>
        <p:xfrm>
          <a:off x="954832" y="2428143"/>
          <a:ext cx="7291746" cy="2641894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6479960">
                  <a:extLst>
                    <a:ext uri="{9D8B030D-6E8A-4147-A177-3AD203B41FA5}">
                      <a16:colId xmlns:a16="http://schemas.microsoft.com/office/drawing/2014/main" val="778321326"/>
                    </a:ext>
                  </a:extLst>
                </a:gridCol>
                <a:gridCol w="811786">
                  <a:extLst>
                    <a:ext uri="{9D8B030D-6E8A-4147-A177-3AD203B41FA5}">
                      <a16:colId xmlns:a16="http://schemas.microsoft.com/office/drawing/2014/main" val="441988741"/>
                    </a:ext>
                  </a:extLst>
                </a:gridCol>
              </a:tblGrid>
              <a:tr h="14009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Загальна кількість створених разових спеціалізованих вчених  рад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72604" marR="726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24</a:t>
                      </a:r>
                      <a:endParaRPr lang="ru-UA" sz="100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72604" marR="72604" marT="0" marB="0" anchor="ctr"/>
                </a:tc>
                <a:extLst>
                  <a:ext uri="{0D108BD9-81ED-4DB2-BD59-A6C34878D82A}">
                    <a16:rowId xmlns:a16="http://schemas.microsoft.com/office/drawing/2014/main" val="1572225363"/>
                  </a:ext>
                </a:extLst>
              </a:tr>
              <a:tr h="2758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Загальна кількість спеціалізованих вчених  рад для захисту докторських  дисертацій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72604" marR="726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7</a:t>
                      </a:r>
                      <a:endParaRPr lang="ru-UA" sz="100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72604" marR="72604" marT="0" marB="0" anchor="ctr"/>
                </a:tc>
                <a:extLst>
                  <a:ext uri="{0D108BD9-81ED-4DB2-BD59-A6C34878D82A}">
                    <a16:rowId xmlns:a16="http://schemas.microsoft.com/office/drawing/2014/main" val="1532528924"/>
                  </a:ext>
                </a:extLst>
              </a:tr>
              <a:tr h="2758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Загальна кількість спеціальностей, для яких створено разові спеціалізовані вчені ради із захисту дисертацій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72604" marR="726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12</a:t>
                      </a:r>
                      <a:endParaRPr lang="ru-UA" sz="100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72604" marR="72604" marT="0" marB="0" anchor="ctr"/>
                </a:tc>
                <a:extLst>
                  <a:ext uri="{0D108BD9-81ED-4DB2-BD59-A6C34878D82A}">
                    <a16:rowId xmlns:a16="http://schemas.microsoft.com/office/drawing/2014/main" val="2236920266"/>
                  </a:ext>
                </a:extLst>
              </a:tr>
              <a:tr h="2801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Загальна кількість спеціальностей із захисту докторських </a:t>
                      </a:r>
                      <a:b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</a:b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та кандидатських дисертацій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72604" marR="726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12</a:t>
                      </a:r>
                      <a:endParaRPr lang="ru-UA" sz="100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72604" marR="72604" marT="0" marB="0" anchor="ctr"/>
                </a:tc>
                <a:extLst>
                  <a:ext uri="{0D108BD9-81ED-4DB2-BD59-A6C34878D82A}">
                    <a16:rowId xmlns:a16="http://schemas.microsoft.com/office/drawing/2014/main" val="719218024"/>
                  </a:ext>
                </a:extLst>
              </a:tr>
              <a:tr h="2801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Кількість штатних науково-педагогічних працівників Університету, які є членами разових спеціалізованих вчених  рад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72604" marR="726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42</a:t>
                      </a:r>
                      <a:endParaRPr lang="ru-UA" sz="100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72604" marR="72604" marT="0" marB="0" anchor="ctr"/>
                </a:tc>
                <a:extLst>
                  <a:ext uri="{0D108BD9-81ED-4DB2-BD59-A6C34878D82A}">
                    <a16:rowId xmlns:a16="http://schemas.microsoft.com/office/drawing/2014/main" val="2061720255"/>
                  </a:ext>
                </a:extLst>
              </a:tr>
              <a:tr h="2801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Кількість штатних науково-педагогічних працівників Університету, які є членами спеціалізованих вчених рад для захисту дисертацій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72604" marR="726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56</a:t>
                      </a:r>
                      <a:endParaRPr lang="ru-UA" sz="100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72604" marR="72604" marT="0" marB="0" anchor="ctr"/>
                </a:tc>
                <a:extLst>
                  <a:ext uri="{0D108BD9-81ED-4DB2-BD59-A6C34878D82A}">
                    <a16:rowId xmlns:a16="http://schemas.microsoft.com/office/drawing/2014/main" val="1721323096"/>
                  </a:ext>
                </a:extLst>
              </a:tr>
              <a:tr h="14009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Загальна кількість аспірантів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72604" marR="726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458</a:t>
                      </a:r>
                      <a:endParaRPr lang="ru-UA" sz="100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72604" marR="72604" marT="0" marB="0" anchor="ctr"/>
                </a:tc>
                <a:extLst>
                  <a:ext uri="{0D108BD9-81ED-4DB2-BD59-A6C34878D82A}">
                    <a16:rowId xmlns:a16="http://schemas.microsoft.com/office/drawing/2014/main" val="342466673"/>
                  </a:ext>
                </a:extLst>
              </a:tr>
              <a:tr h="14009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Кількість аспірантів денної форми навчання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72604" marR="726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443</a:t>
                      </a:r>
                      <a:endParaRPr lang="ru-UA" sz="100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72604" marR="72604" marT="0" marB="0" anchor="ctr"/>
                </a:tc>
                <a:extLst>
                  <a:ext uri="{0D108BD9-81ED-4DB2-BD59-A6C34878D82A}">
                    <a16:rowId xmlns:a16="http://schemas.microsoft.com/office/drawing/2014/main" val="3772809942"/>
                  </a:ext>
                </a:extLst>
              </a:tr>
              <a:tr h="14009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Загальна кількість докторантів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72604" marR="726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3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72604" marR="72604" marT="0" marB="0" anchor="ctr"/>
                </a:tc>
                <a:extLst>
                  <a:ext uri="{0D108BD9-81ED-4DB2-BD59-A6C34878D82A}">
                    <a16:rowId xmlns:a16="http://schemas.microsoft.com/office/drawing/2014/main" val="3212814829"/>
                  </a:ext>
                </a:extLst>
              </a:tr>
              <a:tr h="14009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Кількість випускників аспірантури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72604" marR="726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23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72604" marR="72604" marT="0" marB="0" anchor="ctr"/>
                </a:tc>
                <a:extLst>
                  <a:ext uri="{0D108BD9-81ED-4DB2-BD59-A6C34878D82A}">
                    <a16:rowId xmlns:a16="http://schemas.microsoft.com/office/drawing/2014/main" val="3103847166"/>
                  </a:ext>
                </a:extLst>
              </a:tr>
              <a:tr h="4137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Кількість затверджених АК докторських дисертацій, захищених за останні три роки науково-педагогічними працівниками Університету (протягом 202</a:t>
                      </a:r>
                      <a:r>
                        <a:rPr lang="ru-RU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3</a:t>
                      </a: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–202</a:t>
                      </a:r>
                      <a:r>
                        <a:rPr lang="ru-RU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5</a:t>
                      </a: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 років)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72604" marR="726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2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72604" marR="72604" marT="0" marB="0" anchor="ctr"/>
                </a:tc>
                <a:extLst>
                  <a:ext uri="{0D108BD9-81ED-4DB2-BD59-A6C34878D82A}">
                    <a16:rowId xmlns:a16="http://schemas.microsoft.com/office/drawing/2014/main" val="6475099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05277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1"/>
            <a:ext cx="9122916" cy="5143500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797" y="46860"/>
            <a:ext cx="750161" cy="948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object 4"/>
          <p:cNvSpPr/>
          <p:nvPr/>
        </p:nvSpPr>
        <p:spPr>
          <a:xfrm>
            <a:off x="8263346" y="4680764"/>
            <a:ext cx="846670" cy="44584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    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2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                </a:t>
            </a: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2" name="object 3"/>
          <p:cNvSpPr/>
          <p:nvPr/>
        </p:nvSpPr>
        <p:spPr>
          <a:xfrm>
            <a:off x="8711778" y="4705914"/>
            <a:ext cx="381017" cy="391003"/>
          </a:xfrm>
          <a:custGeom>
            <a:avLst/>
            <a:gdLst/>
            <a:ahLst/>
            <a:cxnLst/>
            <a:rect l="l" t="t" r="r" b="b"/>
            <a:pathLst>
              <a:path w="475614" h="475615">
                <a:moveTo>
                  <a:pt x="237655" y="0"/>
                </a:moveTo>
                <a:lnTo>
                  <a:pt x="189769" y="4829"/>
                </a:lnTo>
                <a:lnTo>
                  <a:pt x="145164" y="18681"/>
                </a:lnTo>
                <a:lnTo>
                  <a:pt x="104796" y="40598"/>
                </a:lnTo>
                <a:lnTo>
                  <a:pt x="69621" y="69624"/>
                </a:lnTo>
                <a:lnTo>
                  <a:pt x="40597" y="104802"/>
                </a:lnTo>
                <a:lnTo>
                  <a:pt x="18681" y="145175"/>
                </a:lnTo>
                <a:lnTo>
                  <a:pt x="4829" y="189786"/>
                </a:lnTo>
                <a:lnTo>
                  <a:pt x="0" y="237680"/>
                </a:lnTo>
                <a:lnTo>
                  <a:pt x="4829" y="285566"/>
                </a:lnTo>
                <a:lnTo>
                  <a:pt x="18681" y="330174"/>
                </a:lnTo>
                <a:lnTo>
                  <a:pt x="40597" y="370547"/>
                </a:lnTo>
                <a:lnTo>
                  <a:pt x="69621" y="405726"/>
                </a:lnTo>
                <a:lnTo>
                  <a:pt x="104796" y="434755"/>
                </a:lnTo>
                <a:lnTo>
                  <a:pt x="145164" y="456675"/>
                </a:lnTo>
                <a:lnTo>
                  <a:pt x="189769" y="470530"/>
                </a:lnTo>
                <a:lnTo>
                  <a:pt x="237655" y="475360"/>
                </a:lnTo>
                <a:lnTo>
                  <a:pt x="285559" y="470530"/>
                </a:lnTo>
                <a:lnTo>
                  <a:pt x="330176" y="456675"/>
                </a:lnTo>
                <a:lnTo>
                  <a:pt x="355151" y="443115"/>
                </a:lnTo>
                <a:lnTo>
                  <a:pt x="237655" y="443115"/>
                </a:lnTo>
                <a:lnTo>
                  <a:pt x="190545" y="437692"/>
                </a:lnTo>
                <a:lnTo>
                  <a:pt x="147303" y="422244"/>
                </a:lnTo>
                <a:lnTo>
                  <a:pt x="109159" y="398000"/>
                </a:lnTo>
                <a:lnTo>
                  <a:pt x="77346" y="366192"/>
                </a:lnTo>
                <a:lnTo>
                  <a:pt x="53097" y="328049"/>
                </a:lnTo>
                <a:lnTo>
                  <a:pt x="37644" y="284801"/>
                </a:lnTo>
                <a:lnTo>
                  <a:pt x="32219" y="237680"/>
                </a:lnTo>
                <a:lnTo>
                  <a:pt x="33355" y="216013"/>
                </a:lnTo>
                <a:lnTo>
                  <a:pt x="36679" y="195011"/>
                </a:lnTo>
                <a:lnTo>
                  <a:pt x="42062" y="174776"/>
                </a:lnTo>
                <a:lnTo>
                  <a:pt x="49377" y="155409"/>
                </a:lnTo>
                <a:lnTo>
                  <a:pt x="118200" y="155409"/>
                </a:lnTo>
                <a:lnTo>
                  <a:pt x="137807" y="121551"/>
                </a:lnTo>
                <a:lnTo>
                  <a:pt x="68249" y="121500"/>
                </a:lnTo>
                <a:lnTo>
                  <a:pt x="100436" y="84812"/>
                </a:lnTo>
                <a:lnTo>
                  <a:pt x="140450" y="56648"/>
                </a:lnTo>
                <a:lnTo>
                  <a:pt x="186716" y="38590"/>
                </a:lnTo>
                <a:lnTo>
                  <a:pt x="237655" y="32219"/>
                </a:lnTo>
                <a:lnTo>
                  <a:pt x="355115" y="32219"/>
                </a:lnTo>
                <a:lnTo>
                  <a:pt x="330176" y="18681"/>
                </a:lnTo>
                <a:lnTo>
                  <a:pt x="285559" y="4829"/>
                </a:lnTo>
                <a:lnTo>
                  <a:pt x="237655" y="0"/>
                </a:lnTo>
                <a:close/>
              </a:path>
              <a:path w="475614" h="475615">
                <a:moveTo>
                  <a:pt x="137807" y="121551"/>
                </a:moveTo>
                <a:lnTo>
                  <a:pt x="118237" y="155435"/>
                </a:lnTo>
                <a:lnTo>
                  <a:pt x="140616" y="186570"/>
                </a:lnTo>
                <a:lnTo>
                  <a:pt x="166357" y="222135"/>
                </a:lnTo>
                <a:lnTo>
                  <a:pt x="77431" y="346176"/>
                </a:lnTo>
                <a:lnTo>
                  <a:pt x="412102" y="346176"/>
                </a:lnTo>
                <a:lnTo>
                  <a:pt x="379901" y="385883"/>
                </a:lnTo>
                <a:lnTo>
                  <a:pt x="338889" y="416477"/>
                </a:lnTo>
                <a:lnTo>
                  <a:pt x="290872" y="436155"/>
                </a:lnTo>
                <a:lnTo>
                  <a:pt x="237655" y="443115"/>
                </a:lnTo>
                <a:lnTo>
                  <a:pt x="355151" y="443115"/>
                </a:lnTo>
                <a:lnTo>
                  <a:pt x="405725" y="405726"/>
                </a:lnTo>
                <a:lnTo>
                  <a:pt x="434746" y="370547"/>
                </a:lnTo>
                <a:lnTo>
                  <a:pt x="456659" y="330174"/>
                </a:lnTo>
                <a:lnTo>
                  <a:pt x="461477" y="314655"/>
                </a:lnTo>
                <a:lnTo>
                  <a:pt x="146481" y="314655"/>
                </a:lnTo>
                <a:lnTo>
                  <a:pt x="189458" y="253974"/>
                </a:lnTo>
                <a:lnTo>
                  <a:pt x="406175" y="253974"/>
                </a:lnTo>
                <a:lnTo>
                  <a:pt x="408604" y="250380"/>
                </a:lnTo>
                <a:lnTo>
                  <a:pt x="230327" y="250380"/>
                </a:lnTo>
                <a:lnTo>
                  <a:pt x="210997" y="223469"/>
                </a:lnTo>
                <a:lnTo>
                  <a:pt x="233425" y="191769"/>
                </a:lnTo>
                <a:lnTo>
                  <a:pt x="188150" y="191769"/>
                </a:lnTo>
                <a:lnTo>
                  <a:pt x="137807" y="121551"/>
                </a:lnTo>
                <a:close/>
              </a:path>
              <a:path w="475614" h="475615">
                <a:moveTo>
                  <a:pt x="355115" y="32219"/>
                </a:moveTo>
                <a:lnTo>
                  <a:pt x="237655" y="32219"/>
                </a:lnTo>
                <a:lnTo>
                  <a:pt x="284771" y="37646"/>
                </a:lnTo>
                <a:lnTo>
                  <a:pt x="328022" y="53102"/>
                </a:lnTo>
                <a:lnTo>
                  <a:pt x="366176" y="77356"/>
                </a:lnTo>
                <a:lnTo>
                  <a:pt x="397998" y="109174"/>
                </a:lnTo>
                <a:lnTo>
                  <a:pt x="422255" y="147323"/>
                </a:lnTo>
                <a:lnTo>
                  <a:pt x="437714" y="190569"/>
                </a:lnTo>
                <a:lnTo>
                  <a:pt x="443141" y="237680"/>
                </a:lnTo>
                <a:lnTo>
                  <a:pt x="442151" y="257819"/>
                </a:lnTo>
                <a:lnTo>
                  <a:pt x="439256" y="277421"/>
                </a:lnTo>
                <a:lnTo>
                  <a:pt x="434563" y="296391"/>
                </a:lnTo>
                <a:lnTo>
                  <a:pt x="428180" y="314629"/>
                </a:lnTo>
                <a:lnTo>
                  <a:pt x="146481" y="314655"/>
                </a:lnTo>
                <a:lnTo>
                  <a:pt x="461477" y="314655"/>
                </a:lnTo>
                <a:lnTo>
                  <a:pt x="470507" y="285566"/>
                </a:lnTo>
                <a:lnTo>
                  <a:pt x="475335" y="237680"/>
                </a:lnTo>
                <a:lnTo>
                  <a:pt x="470507" y="189786"/>
                </a:lnTo>
                <a:lnTo>
                  <a:pt x="456659" y="145175"/>
                </a:lnTo>
                <a:lnTo>
                  <a:pt x="434746" y="104802"/>
                </a:lnTo>
                <a:lnTo>
                  <a:pt x="405725" y="69624"/>
                </a:lnTo>
                <a:lnTo>
                  <a:pt x="370550" y="40598"/>
                </a:lnTo>
                <a:lnTo>
                  <a:pt x="355115" y="32219"/>
                </a:lnTo>
                <a:close/>
              </a:path>
              <a:path w="475614" h="475615">
                <a:moveTo>
                  <a:pt x="406175" y="253974"/>
                </a:moveTo>
                <a:lnTo>
                  <a:pt x="189458" y="253974"/>
                </a:lnTo>
                <a:lnTo>
                  <a:pt x="209270" y="281431"/>
                </a:lnTo>
                <a:lnTo>
                  <a:pt x="353377" y="280987"/>
                </a:lnTo>
                <a:lnTo>
                  <a:pt x="379791" y="275620"/>
                </a:lnTo>
                <a:lnTo>
                  <a:pt x="401424" y="261005"/>
                </a:lnTo>
                <a:lnTo>
                  <a:pt x="406175" y="253974"/>
                </a:lnTo>
                <a:close/>
              </a:path>
              <a:path w="475614" h="475615">
                <a:moveTo>
                  <a:pt x="408628" y="175577"/>
                </a:moveTo>
                <a:lnTo>
                  <a:pt x="351764" y="175577"/>
                </a:lnTo>
                <a:lnTo>
                  <a:pt x="366266" y="178532"/>
                </a:lnTo>
                <a:lnTo>
                  <a:pt x="378147" y="186570"/>
                </a:lnTo>
                <a:lnTo>
                  <a:pt x="386177" y="198450"/>
                </a:lnTo>
                <a:lnTo>
                  <a:pt x="389122" y="212953"/>
                </a:lnTo>
                <a:lnTo>
                  <a:pt x="386177" y="227486"/>
                </a:lnTo>
                <a:lnTo>
                  <a:pt x="378147" y="239387"/>
                </a:lnTo>
                <a:lnTo>
                  <a:pt x="366266" y="247427"/>
                </a:lnTo>
                <a:lnTo>
                  <a:pt x="351764" y="250380"/>
                </a:lnTo>
                <a:lnTo>
                  <a:pt x="408604" y="250380"/>
                </a:lnTo>
                <a:lnTo>
                  <a:pt x="416042" y="239373"/>
                </a:lnTo>
                <a:lnTo>
                  <a:pt x="421406" y="212928"/>
                </a:lnTo>
                <a:lnTo>
                  <a:pt x="416042" y="186553"/>
                </a:lnTo>
                <a:lnTo>
                  <a:pt x="408628" y="175577"/>
                </a:lnTo>
                <a:close/>
              </a:path>
              <a:path w="475614" h="475615">
                <a:moveTo>
                  <a:pt x="353377" y="144906"/>
                </a:moveTo>
                <a:lnTo>
                  <a:pt x="221754" y="144906"/>
                </a:lnTo>
                <a:lnTo>
                  <a:pt x="188150" y="191769"/>
                </a:lnTo>
                <a:lnTo>
                  <a:pt x="233425" y="191769"/>
                </a:lnTo>
                <a:lnTo>
                  <a:pt x="244881" y="175577"/>
                </a:lnTo>
                <a:lnTo>
                  <a:pt x="408628" y="175577"/>
                </a:lnTo>
                <a:lnTo>
                  <a:pt x="401424" y="164914"/>
                </a:lnTo>
                <a:lnTo>
                  <a:pt x="379791" y="150283"/>
                </a:lnTo>
                <a:lnTo>
                  <a:pt x="353377" y="144906"/>
                </a:lnTo>
                <a:close/>
              </a:path>
              <a:path w="475614" h="475615">
                <a:moveTo>
                  <a:pt x="118200" y="155409"/>
                </a:moveTo>
                <a:lnTo>
                  <a:pt x="49377" y="155409"/>
                </a:lnTo>
                <a:lnTo>
                  <a:pt x="118186" y="15543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aphicFrame>
        <p:nvGraphicFramePr>
          <p:cNvPr id="10" name="Диаграмма 9">
            <a:extLst>
              <a:ext uri="{FF2B5EF4-FFF2-40B4-BE49-F238E27FC236}">
                <a16:creationId xmlns:a16="http://schemas.microsoft.com/office/drawing/2014/main" id="{ECCCBAE2-C3C1-4CE4-B1F4-1123990B8BF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71475938"/>
              </p:ext>
            </p:extLst>
          </p:nvPr>
        </p:nvGraphicFramePr>
        <p:xfrm>
          <a:off x="971600" y="260656"/>
          <a:ext cx="7848872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20BF5730-7B4A-4ED3-9AE4-6A300FC8950C}"/>
              </a:ext>
            </a:extLst>
          </p:cNvPr>
          <p:cNvSpPr txBox="1"/>
          <p:nvPr/>
        </p:nvSpPr>
        <p:spPr>
          <a:xfrm flipH="1">
            <a:off x="8382640" y="4747526"/>
            <a:ext cx="3745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b="1" dirty="0">
                <a:solidFill>
                  <a:schemeClr val="bg1"/>
                </a:solidFill>
              </a:rPr>
              <a:t>18</a:t>
            </a:r>
            <a:endParaRPr lang="ru-UA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23921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1"/>
            <a:ext cx="9122916" cy="5143500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797" y="46860"/>
            <a:ext cx="750161" cy="948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object 4"/>
          <p:cNvSpPr/>
          <p:nvPr/>
        </p:nvSpPr>
        <p:spPr>
          <a:xfrm>
            <a:off x="8263346" y="4680764"/>
            <a:ext cx="846670" cy="44584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    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2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                </a:t>
            </a: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2" name="object 3"/>
          <p:cNvSpPr/>
          <p:nvPr/>
        </p:nvSpPr>
        <p:spPr>
          <a:xfrm>
            <a:off x="8711778" y="4705914"/>
            <a:ext cx="381017" cy="391003"/>
          </a:xfrm>
          <a:custGeom>
            <a:avLst/>
            <a:gdLst/>
            <a:ahLst/>
            <a:cxnLst/>
            <a:rect l="l" t="t" r="r" b="b"/>
            <a:pathLst>
              <a:path w="475614" h="475615">
                <a:moveTo>
                  <a:pt x="237655" y="0"/>
                </a:moveTo>
                <a:lnTo>
                  <a:pt x="189769" y="4829"/>
                </a:lnTo>
                <a:lnTo>
                  <a:pt x="145164" y="18681"/>
                </a:lnTo>
                <a:lnTo>
                  <a:pt x="104796" y="40598"/>
                </a:lnTo>
                <a:lnTo>
                  <a:pt x="69621" y="69624"/>
                </a:lnTo>
                <a:lnTo>
                  <a:pt x="40597" y="104802"/>
                </a:lnTo>
                <a:lnTo>
                  <a:pt x="18681" y="145175"/>
                </a:lnTo>
                <a:lnTo>
                  <a:pt x="4829" y="189786"/>
                </a:lnTo>
                <a:lnTo>
                  <a:pt x="0" y="237680"/>
                </a:lnTo>
                <a:lnTo>
                  <a:pt x="4829" y="285566"/>
                </a:lnTo>
                <a:lnTo>
                  <a:pt x="18681" y="330174"/>
                </a:lnTo>
                <a:lnTo>
                  <a:pt x="40597" y="370547"/>
                </a:lnTo>
                <a:lnTo>
                  <a:pt x="69621" y="405726"/>
                </a:lnTo>
                <a:lnTo>
                  <a:pt x="104796" y="434755"/>
                </a:lnTo>
                <a:lnTo>
                  <a:pt x="145164" y="456675"/>
                </a:lnTo>
                <a:lnTo>
                  <a:pt x="189769" y="470530"/>
                </a:lnTo>
                <a:lnTo>
                  <a:pt x="237655" y="475360"/>
                </a:lnTo>
                <a:lnTo>
                  <a:pt x="285559" y="470530"/>
                </a:lnTo>
                <a:lnTo>
                  <a:pt x="330176" y="456675"/>
                </a:lnTo>
                <a:lnTo>
                  <a:pt x="355151" y="443115"/>
                </a:lnTo>
                <a:lnTo>
                  <a:pt x="237655" y="443115"/>
                </a:lnTo>
                <a:lnTo>
                  <a:pt x="190545" y="437692"/>
                </a:lnTo>
                <a:lnTo>
                  <a:pt x="147303" y="422244"/>
                </a:lnTo>
                <a:lnTo>
                  <a:pt x="109159" y="398000"/>
                </a:lnTo>
                <a:lnTo>
                  <a:pt x="77346" y="366192"/>
                </a:lnTo>
                <a:lnTo>
                  <a:pt x="53097" y="328049"/>
                </a:lnTo>
                <a:lnTo>
                  <a:pt x="37644" y="284801"/>
                </a:lnTo>
                <a:lnTo>
                  <a:pt x="32219" y="237680"/>
                </a:lnTo>
                <a:lnTo>
                  <a:pt x="33355" y="216013"/>
                </a:lnTo>
                <a:lnTo>
                  <a:pt x="36679" y="195011"/>
                </a:lnTo>
                <a:lnTo>
                  <a:pt x="42062" y="174776"/>
                </a:lnTo>
                <a:lnTo>
                  <a:pt x="49377" y="155409"/>
                </a:lnTo>
                <a:lnTo>
                  <a:pt x="118200" y="155409"/>
                </a:lnTo>
                <a:lnTo>
                  <a:pt x="137807" y="121551"/>
                </a:lnTo>
                <a:lnTo>
                  <a:pt x="68249" y="121500"/>
                </a:lnTo>
                <a:lnTo>
                  <a:pt x="100436" y="84812"/>
                </a:lnTo>
                <a:lnTo>
                  <a:pt x="140450" y="56648"/>
                </a:lnTo>
                <a:lnTo>
                  <a:pt x="186716" y="38590"/>
                </a:lnTo>
                <a:lnTo>
                  <a:pt x="237655" y="32219"/>
                </a:lnTo>
                <a:lnTo>
                  <a:pt x="355115" y="32219"/>
                </a:lnTo>
                <a:lnTo>
                  <a:pt x="330176" y="18681"/>
                </a:lnTo>
                <a:lnTo>
                  <a:pt x="285559" y="4829"/>
                </a:lnTo>
                <a:lnTo>
                  <a:pt x="237655" y="0"/>
                </a:lnTo>
                <a:close/>
              </a:path>
              <a:path w="475614" h="475615">
                <a:moveTo>
                  <a:pt x="137807" y="121551"/>
                </a:moveTo>
                <a:lnTo>
                  <a:pt x="118237" y="155435"/>
                </a:lnTo>
                <a:lnTo>
                  <a:pt x="140616" y="186570"/>
                </a:lnTo>
                <a:lnTo>
                  <a:pt x="166357" y="222135"/>
                </a:lnTo>
                <a:lnTo>
                  <a:pt x="77431" y="346176"/>
                </a:lnTo>
                <a:lnTo>
                  <a:pt x="412102" y="346176"/>
                </a:lnTo>
                <a:lnTo>
                  <a:pt x="379901" y="385883"/>
                </a:lnTo>
                <a:lnTo>
                  <a:pt x="338889" y="416477"/>
                </a:lnTo>
                <a:lnTo>
                  <a:pt x="290872" y="436155"/>
                </a:lnTo>
                <a:lnTo>
                  <a:pt x="237655" y="443115"/>
                </a:lnTo>
                <a:lnTo>
                  <a:pt x="355151" y="443115"/>
                </a:lnTo>
                <a:lnTo>
                  <a:pt x="405725" y="405726"/>
                </a:lnTo>
                <a:lnTo>
                  <a:pt x="434746" y="370547"/>
                </a:lnTo>
                <a:lnTo>
                  <a:pt x="456659" y="330174"/>
                </a:lnTo>
                <a:lnTo>
                  <a:pt x="461477" y="314655"/>
                </a:lnTo>
                <a:lnTo>
                  <a:pt x="146481" y="314655"/>
                </a:lnTo>
                <a:lnTo>
                  <a:pt x="189458" y="253974"/>
                </a:lnTo>
                <a:lnTo>
                  <a:pt x="406175" y="253974"/>
                </a:lnTo>
                <a:lnTo>
                  <a:pt x="408604" y="250380"/>
                </a:lnTo>
                <a:lnTo>
                  <a:pt x="230327" y="250380"/>
                </a:lnTo>
                <a:lnTo>
                  <a:pt x="210997" y="223469"/>
                </a:lnTo>
                <a:lnTo>
                  <a:pt x="233425" y="191769"/>
                </a:lnTo>
                <a:lnTo>
                  <a:pt x="188150" y="191769"/>
                </a:lnTo>
                <a:lnTo>
                  <a:pt x="137807" y="121551"/>
                </a:lnTo>
                <a:close/>
              </a:path>
              <a:path w="475614" h="475615">
                <a:moveTo>
                  <a:pt x="355115" y="32219"/>
                </a:moveTo>
                <a:lnTo>
                  <a:pt x="237655" y="32219"/>
                </a:lnTo>
                <a:lnTo>
                  <a:pt x="284771" y="37646"/>
                </a:lnTo>
                <a:lnTo>
                  <a:pt x="328022" y="53102"/>
                </a:lnTo>
                <a:lnTo>
                  <a:pt x="366176" y="77356"/>
                </a:lnTo>
                <a:lnTo>
                  <a:pt x="397998" y="109174"/>
                </a:lnTo>
                <a:lnTo>
                  <a:pt x="422255" y="147323"/>
                </a:lnTo>
                <a:lnTo>
                  <a:pt x="437714" y="190569"/>
                </a:lnTo>
                <a:lnTo>
                  <a:pt x="443141" y="237680"/>
                </a:lnTo>
                <a:lnTo>
                  <a:pt x="442151" y="257819"/>
                </a:lnTo>
                <a:lnTo>
                  <a:pt x="439256" y="277421"/>
                </a:lnTo>
                <a:lnTo>
                  <a:pt x="434563" y="296391"/>
                </a:lnTo>
                <a:lnTo>
                  <a:pt x="428180" y="314629"/>
                </a:lnTo>
                <a:lnTo>
                  <a:pt x="146481" y="314655"/>
                </a:lnTo>
                <a:lnTo>
                  <a:pt x="461477" y="314655"/>
                </a:lnTo>
                <a:lnTo>
                  <a:pt x="470507" y="285566"/>
                </a:lnTo>
                <a:lnTo>
                  <a:pt x="475335" y="237680"/>
                </a:lnTo>
                <a:lnTo>
                  <a:pt x="470507" y="189786"/>
                </a:lnTo>
                <a:lnTo>
                  <a:pt x="456659" y="145175"/>
                </a:lnTo>
                <a:lnTo>
                  <a:pt x="434746" y="104802"/>
                </a:lnTo>
                <a:lnTo>
                  <a:pt x="405725" y="69624"/>
                </a:lnTo>
                <a:lnTo>
                  <a:pt x="370550" y="40598"/>
                </a:lnTo>
                <a:lnTo>
                  <a:pt x="355115" y="32219"/>
                </a:lnTo>
                <a:close/>
              </a:path>
              <a:path w="475614" h="475615">
                <a:moveTo>
                  <a:pt x="406175" y="253974"/>
                </a:moveTo>
                <a:lnTo>
                  <a:pt x="189458" y="253974"/>
                </a:lnTo>
                <a:lnTo>
                  <a:pt x="209270" y="281431"/>
                </a:lnTo>
                <a:lnTo>
                  <a:pt x="353377" y="280987"/>
                </a:lnTo>
                <a:lnTo>
                  <a:pt x="379791" y="275620"/>
                </a:lnTo>
                <a:lnTo>
                  <a:pt x="401424" y="261005"/>
                </a:lnTo>
                <a:lnTo>
                  <a:pt x="406175" y="253974"/>
                </a:lnTo>
                <a:close/>
              </a:path>
              <a:path w="475614" h="475615">
                <a:moveTo>
                  <a:pt x="408628" y="175577"/>
                </a:moveTo>
                <a:lnTo>
                  <a:pt x="351764" y="175577"/>
                </a:lnTo>
                <a:lnTo>
                  <a:pt x="366266" y="178532"/>
                </a:lnTo>
                <a:lnTo>
                  <a:pt x="378147" y="186570"/>
                </a:lnTo>
                <a:lnTo>
                  <a:pt x="386177" y="198450"/>
                </a:lnTo>
                <a:lnTo>
                  <a:pt x="389122" y="212953"/>
                </a:lnTo>
                <a:lnTo>
                  <a:pt x="386177" y="227486"/>
                </a:lnTo>
                <a:lnTo>
                  <a:pt x="378147" y="239387"/>
                </a:lnTo>
                <a:lnTo>
                  <a:pt x="366266" y="247427"/>
                </a:lnTo>
                <a:lnTo>
                  <a:pt x="351764" y="250380"/>
                </a:lnTo>
                <a:lnTo>
                  <a:pt x="408604" y="250380"/>
                </a:lnTo>
                <a:lnTo>
                  <a:pt x="416042" y="239373"/>
                </a:lnTo>
                <a:lnTo>
                  <a:pt x="421406" y="212928"/>
                </a:lnTo>
                <a:lnTo>
                  <a:pt x="416042" y="186553"/>
                </a:lnTo>
                <a:lnTo>
                  <a:pt x="408628" y="175577"/>
                </a:lnTo>
                <a:close/>
              </a:path>
              <a:path w="475614" h="475615">
                <a:moveTo>
                  <a:pt x="353377" y="144906"/>
                </a:moveTo>
                <a:lnTo>
                  <a:pt x="221754" y="144906"/>
                </a:lnTo>
                <a:lnTo>
                  <a:pt x="188150" y="191769"/>
                </a:lnTo>
                <a:lnTo>
                  <a:pt x="233425" y="191769"/>
                </a:lnTo>
                <a:lnTo>
                  <a:pt x="244881" y="175577"/>
                </a:lnTo>
                <a:lnTo>
                  <a:pt x="408628" y="175577"/>
                </a:lnTo>
                <a:lnTo>
                  <a:pt x="401424" y="164914"/>
                </a:lnTo>
                <a:lnTo>
                  <a:pt x="379791" y="150283"/>
                </a:lnTo>
                <a:lnTo>
                  <a:pt x="353377" y="144906"/>
                </a:lnTo>
                <a:close/>
              </a:path>
              <a:path w="475614" h="475615">
                <a:moveTo>
                  <a:pt x="118200" y="155409"/>
                </a:moveTo>
                <a:lnTo>
                  <a:pt x="49377" y="155409"/>
                </a:lnTo>
                <a:lnTo>
                  <a:pt x="118186" y="15543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aphicFrame>
        <p:nvGraphicFramePr>
          <p:cNvPr id="10" name="Диаграмма 9">
            <a:extLst>
              <a:ext uri="{FF2B5EF4-FFF2-40B4-BE49-F238E27FC236}">
                <a16:creationId xmlns:a16="http://schemas.microsoft.com/office/drawing/2014/main" id="{ECCCBAE2-C3C1-4CE4-B1F4-1123990B8BF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07185298"/>
              </p:ext>
            </p:extLst>
          </p:nvPr>
        </p:nvGraphicFramePr>
        <p:xfrm>
          <a:off x="912310" y="123478"/>
          <a:ext cx="7848872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20BF5730-7B4A-4ED3-9AE4-6A300FC8950C}"/>
              </a:ext>
            </a:extLst>
          </p:cNvPr>
          <p:cNvSpPr txBox="1"/>
          <p:nvPr/>
        </p:nvSpPr>
        <p:spPr>
          <a:xfrm flipH="1">
            <a:off x="8382640" y="4747526"/>
            <a:ext cx="3745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b="1" dirty="0">
                <a:solidFill>
                  <a:schemeClr val="bg1"/>
                </a:solidFill>
              </a:rPr>
              <a:t>19</a:t>
            </a:r>
            <a:endParaRPr lang="ru-UA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37379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7755" y="-15072"/>
            <a:ext cx="6675161" cy="5133228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0" y="-20538"/>
            <a:ext cx="9122916" cy="5143500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323528" y="2021544"/>
            <a:ext cx="7632848" cy="1719970"/>
          </a:xfrm>
        </p:spPr>
        <p:txBody>
          <a:bodyPr>
            <a:noAutofit/>
          </a:bodyPr>
          <a:lstStyle/>
          <a:p>
            <a:r>
              <a:rPr lang="uk-UA" sz="2400" b="1" dirty="0">
                <a:solidFill>
                  <a:schemeClr val="accent1">
                    <a:lumMod val="50000"/>
                  </a:schemeClr>
                </a:solidFill>
                <a:latin typeface="Cambria" pitchFamily="18" charset="0"/>
                <a:ea typeface="+mn-ea"/>
                <a:cs typeface="+mn-cs"/>
              </a:rPr>
              <a:t>1. УНІВЕРСИТЕТ У НАЦІОНАЛЬНИХ І СВІТОВИХ РЕЙТИНГАХ</a:t>
            </a:r>
            <a:br>
              <a:rPr lang="ru-UA" sz="2400" b="1" dirty="0">
                <a:solidFill>
                  <a:schemeClr val="accent1">
                    <a:lumMod val="50000"/>
                  </a:schemeClr>
                </a:solidFill>
                <a:latin typeface="Cambria" pitchFamily="18" charset="0"/>
                <a:ea typeface="+mn-ea"/>
                <a:cs typeface="+mn-cs"/>
              </a:rPr>
            </a:br>
            <a:endParaRPr lang="uk-UA" sz="2400" b="1" dirty="0">
              <a:solidFill>
                <a:schemeClr val="accent1">
                  <a:lumMod val="50000"/>
                </a:schemeClr>
              </a:solidFill>
              <a:latin typeface="Cambria" pitchFamily="18" charset="0"/>
              <a:ea typeface="+mn-ea"/>
              <a:cs typeface="+mn-cs"/>
            </a:endParaRPr>
          </a:p>
        </p:txBody>
      </p:sp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797" y="46860"/>
            <a:ext cx="750161" cy="948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9834765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1"/>
            <a:ext cx="9122916" cy="5143500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797" y="46860"/>
            <a:ext cx="750161" cy="948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object 4"/>
          <p:cNvSpPr/>
          <p:nvPr/>
        </p:nvSpPr>
        <p:spPr>
          <a:xfrm>
            <a:off x="8244407" y="4647057"/>
            <a:ext cx="865215" cy="48809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    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2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                </a:t>
            </a: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2" name="object 3"/>
          <p:cNvSpPr/>
          <p:nvPr/>
        </p:nvSpPr>
        <p:spPr>
          <a:xfrm>
            <a:off x="8679611" y="4686137"/>
            <a:ext cx="401682" cy="388760"/>
          </a:xfrm>
          <a:custGeom>
            <a:avLst/>
            <a:gdLst/>
            <a:ahLst/>
            <a:cxnLst/>
            <a:rect l="l" t="t" r="r" b="b"/>
            <a:pathLst>
              <a:path w="475614" h="475615">
                <a:moveTo>
                  <a:pt x="237655" y="0"/>
                </a:moveTo>
                <a:lnTo>
                  <a:pt x="189769" y="4829"/>
                </a:lnTo>
                <a:lnTo>
                  <a:pt x="145164" y="18681"/>
                </a:lnTo>
                <a:lnTo>
                  <a:pt x="104796" y="40598"/>
                </a:lnTo>
                <a:lnTo>
                  <a:pt x="69621" y="69624"/>
                </a:lnTo>
                <a:lnTo>
                  <a:pt x="40597" y="104802"/>
                </a:lnTo>
                <a:lnTo>
                  <a:pt x="18681" y="145175"/>
                </a:lnTo>
                <a:lnTo>
                  <a:pt x="4829" y="189786"/>
                </a:lnTo>
                <a:lnTo>
                  <a:pt x="0" y="237680"/>
                </a:lnTo>
                <a:lnTo>
                  <a:pt x="4829" y="285566"/>
                </a:lnTo>
                <a:lnTo>
                  <a:pt x="18681" y="330174"/>
                </a:lnTo>
                <a:lnTo>
                  <a:pt x="40597" y="370547"/>
                </a:lnTo>
                <a:lnTo>
                  <a:pt x="69621" y="405726"/>
                </a:lnTo>
                <a:lnTo>
                  <a:pt x="104796" y="434755"/>
                </a:lnTo>
                <a:lnTo>
                  <a:pt x="145164" y="456675"/>
                </a:lnTo>
                <a:lnTo>
                  <a:pt x="189769" y="470530"/>
                </a:lnTo>
                <a:lnTo>
                  <a:pt x="237655" y="475360"/>
                </a:lnTo>
                <a:lnTo>
                  <a:pt x="285559" y="470530"/>
                </a:lnTo>
                <a:lnTo>
                  <a:pt x="330176" y="456675"/>
                </a:lnTo>
                <a:lnTo>
                  <a:pt x="355151" y="443115"/>
                </a:lnTo>
                <a:lnTo>
                  <a:pt x="237655" y="443115"/>
                </a:lnTo>
                <a:lnTo>
                  <a:pt x="190545" y="437692"/>
                </a:lnTo>
                <a:lnTo>
                  <a:pt x="147303" y="422244"/>
                </a:lnTo>
                <a:lnTo>
                  <a:pt x="109159" y="398000"/>
                </a:lnTo>
                <a:lnTo>
                  <a:pt x="77346" y="366192"/>
                </a:lnTo>
                <a:lnTo>
                  <a:pt x="53097" y="328049"/>
                </a:lnTo>
                <a:lnTo>
                  <a:pt x="37644" y="284801"/>
                </a:lnTo>
                <a:lnTo>
                  <a:pt x="32219" y="237680"/>
                </a:lnTo>
                <a:lnTo>
                  <a:pt x="33355" y="216013"/>
                </a:lnTo>
                <a:lnTo>
                  <a:pt x="36679" y="195011"/>
                </a:lnTo>
                <a:lnTo>
                  <a:pt x="42062" y="174776"/>
                </a:lnTo>
                <a:lnTo>
                  <a:pt x="49377" y="155409"/>
                </a:lnTo>
                <a:lnTo>
                  <a:pt x="118200" y="155409"/>
                </a:lnTo>
                <a:lnTo>
                  <a:pt x="137807" y="121551"/>
                </a:lnTo>
                <a:lnTo>
                  <a:pt x="68249" y="121500"/>
                </a:lnTo>
                <a:lnTo>
                  <a:pt x="100436" y="84812"/>
                </a:lnTo>
                <a:lnTo>
                  <a:pt x="140450" y="56648"/>
                </a:lnTo>
                <a:lnTo>
                  <a:pt x="186716" y="38590"/>
                </a:lnTo>
                <a:lnTo>
                  <a:pt x="237655" y="32219"/>
                </a:lnTo>
                <a:lnTo>
                  <a:pt x="355115" y="32219"/>
                </a:lnTo>
                <a:lnTo>
                  <a:pt x="330176" y="18681"/>
                </a:lnTo>
                <a:lnTo>
                  <a:pt x="285559" y="4829"/>
                </a:lnTo>
                <a:lnTo>
                  <a:pt x="237655" y="0"/>
                </a:lnTo>
                <a:close/>
              </a:path>
              <a:path w="475614" h="475615">
                <a:moveTo>
                  <a:pt x="137807" y="121551"/>
                </a:moveTo>
                <a:lnTo>
                  <a:pt x="118237" y="155435"/>
                </a:lnTo>
                <a:lnTo>
                  <a:pt x="140616" y="186570"/>
                </a:lnTo>
                <a:lnTo>
                  <a:pt x="166357" y="222135"/>
                </a:lnTo>
                <a:lnTo>
                  <a:pt x="77431" y="346176"/>
                </a:lnTo>
                <a:lnTo>
                  <a:pt x="412102" y="346176"/>
                </a:lnTo>
                <a:lnTo>
                  <a:pt x="379901" y="385883"/>
                </a:lnTo>
                <a:lnTo>
                  <a:pt x="338889" y="416477"/>
                </a:lnTo>
                <a:lnTo>
                  <a:pt x="290872" y="436155"/>
                </a:lnTo>
                <a:lnTo>
                  <a:pt x="237655" y="443115"/>
                </a:lnTo>
                <a:lnTo>
                  <a:pt x="355151" y="443115"/>
                </a:lnTo>
                <a:lnTo>
                  <a:pt x="405725" y="405726"/>
                </a:lnTo>
                <a:lnTo>
                  <a:pt x="434746" y="370547"/>
                </a:lnTo>
                <a:lnTo>
                  <a:pt x="456659" y="330174"/>
                </a:lnTo>
                <a:lnTo>
                  <a:pt x="461477" y="314655"/>
                </a:lnTo>
                <a:lnTo>
                  <a:pt x="146481" y="314655"/>
                </a:lnTo>
                <a:lnTo>
                  <a:pt x="189458" y="253974"/>
                </a:lnTo>
                <a:lnTo>
                  <a:pt x="406175" y="253974"/>
                </a:lnTo>
                <a:lnTo>
                  <a:pt x="408604" y="250380"/>
                </a:lnTo>
                <a:lnTo>
                  <a:pt x="230327" y="250380"/>
                </a:lnTo>
                <a:lnTo>
                  <a:pt x="210997" y="223469"/>
                </a:lnTo>
                <a:lnTo>
                  <a:pt x="233425" y="191769"/>
                </a:lnTo>
                <a:lnTo>
                  <a:pt x="188150" y="191769"/>
                </a:lnTo>
                <a:lnTo>
                  <a:pt x="137807" y="121551"/>
                </a:lnTo>
                <a:close/>
              </a:path>
              <a:path w="475614" h="475615">
                <a:moveTo>
                  <a:pt x="355115" y="32219"/>
                </a:moveTo>
                <a:lnTo>
                  <a:pt x="237655" y="32219"/>
                </a:lnTo>
                <a:lnTo>
                  <a:pt x="284771" y="37646"/>
                </a:lnTo>
                <a:lnTo>
                  <a:pt x="328022" y="53102"/>
                </a:lnTo>
                <a:lnTo>
                  <a:pt x="366176" y="77356"/>
                </a:lnTo>
                <a:lnTo>
                  <a:pt x="397998" y="109174"/>
                </a:lnTo>
                <a:lnTo>
                  <a:pt x="422255" y="147323"/>
                </a:lnTo>
                <a:lnTo>
                  <a:pt x="437714" y="190569"/>
                </a:lnTo>
                <a:lnTo>
                  <a:pt x="443141" y="237680"/>
                </a:lnTo>
                <a:lnTo>
                  <a:pt x="442151" y="257819"/>
                </a:lnTo>
                <a:lnTo>
                  <a:pt x="439256" y="277421"/>
                </a:lnTo>
                <a:lnTo>
                  <a:pt x="434563" y="296391"/>
                </a:lnTo>
                <a:lnTo>
                  <a:pt x="428180" y="314629"/>
                </a:lnTo>
                <a:lnTo>
                  <a:pt x="146481" y="314655"/>
                </a:lnTo>
                <a:lnTo>
                  <a:pt x="461477" y="314655"/>
                </a:lnTo>
                <a:lnTo>
                  <a:pt x="470507" y="285566"/>
                </a:lnTo>
                <a:lnTo>
                  <a:pt x="475335" y="237680"/>
                </a:lnTo>
                <a:lnTo>
                  <a:pt x="470507" y="189786"/>
                </a:lnTo>
                <a:lnTo>
                  <a:pt x="456659" y="145175"/>
                </a:lnTo>
                <a:lnTo>
                  <a:pt x="434746" y="104802"/>
                </a:lnTo>
                <a:lnTo>
                  <a:pt x="405725" y="69624"/>
                </a:lnTo>
                <a:lnTo>
                  <a:pt x="370550" y="40598"/>
                </a:lnTo>
                <a:lnTo>
                  <a:pt x="355115" y="32219"/>
                </a:lnTo>
                <a:close/>
              </a:path>
              <a:path w="475614" h="475615">
                <a:moveTo>
                  <a:pt x="406175" y="253974"/>
                </a:moveTo>
                <a:lnTo>
                  <a:pt x="189458" y="253974"/>
                </a:lnTo>
                <a:lnTo>
                  <a:pt x="209270" y="281431"/>
                </a:lnTo>
                <a:lnTo>
                  <a:pt x="353377" y="280987"/>
                </a:lnTo>
                <a:lnTo>
                  <a:pt x="379791" y="275620"/>
                </a:lnTo>
                <a:lnTo>
                  <a:pt x="401424" y="261005"/>
                </a:lnTo>
                <a:lnTo>
                  <a:pt x="406175" y="253974"/>
                </a:lnTo>
                <a:close/>
              </a:path>
              <a:path w="475614" h="475615">
                <a:moveTo>
                  <a:pt x="408628" y="175577"/>
                </a:moveTo>
                <a:lnTo>
                  <a:pt x="351764" y="175577"/>
                </a:lnTo>
                <a:lnTo>
                  <a:pt x="366266" y="178532"/>
                </a:lnTo>
                <a:lnTo>
                  <a:pt x="378147" y="186570"/>
                </a:lnTo>
                <a:lnTo>
                  <a:pt x="386177" y="198450"/>
                </a:lnTo>
                <a:lnTo>
                  <a:pt x="389122" y="212953"/>
                </a:lnTo>
                <a:lnTo>
                  <a:pt x="386177" y="227486"/>
                </a:lnTo>
                <a:lnTo>
                  <a:pt x="378147" y="239387"/>
                </a:lnTo>
                <a:lnTo>
                  <a:pt x="366266" y="247427"/>
                </a:lnTo>
                <a:lnTo>
                  <a:pt x="351764" y="250380"/>
                </a:lnTo>
                <a:lnTo>
                  <a:pt x="408604" y="250380"/>
                </a:lnTo>
                <a:lnTo>
                  <a:pt x="416042" y="239373"/>
                </a:lnTo>
                <a:lnTo>
                  <a:pt x="421406" y="212928"/>
                </a:lnTo>
                <a:lnTo>
                  <a:pt x="416042" y="186553"/>
                </a:lnTo>
                <a:lnTo>
                  <a:pt x="408628" y="175577"/>
                </a:lnTo>
                <a:close/>
              </a:path>
              <a:path w="475614" h="475615">
                <a:moveTo>
                  <a:pt x="353377" y="144906"/>
                </a:moveTo>
                <a:lnTo>
                  <a:pt x="221754" y="144906"/>
                </a:lnTo>
                <a:lnTo>
                  <a:pt x="188150" y="191769"/>
                </a:lnTo>
                <a:lnTo>
                  <a:pt x="233425" y="191769"/>
                </a:lnTo>
                <a:lnTo>
                  <a:pt x="244881" y="175577"/>
                </a:lnTo>
                <a:lnTo>
                  <a:pt x="408628" y="175577"/>
                </a:lnTo>
                <a:lnTo>
                  <a:pt x="401424" y="164914"/>
                </a:lnTo>
                <a:lnTo>
                  <a:pt x="379791" y="150283"/>
                </a:lnTo>
                <a:lnTo>
                  <a:pt x="353377" y="144906"/>
                </a:lnTo>
                <a:close/>
              </a:path>
              <a:path w="475614" h="475615">
                <a:moveTo>
                  <a:pt x="118200" y="155409"/>
                </a:moveTo>
                <a:lnTo>
                  <a:pt x="49377" y="155409"/>
                </a:lnTo>
                <a:lnTo>
                  <a:pt x="118186" y="15543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3DCB4D2-29F6-4CC6-8F98-BAA2F6E6B00C}"/>
              </a:ext>
            </a:extLst>
          </p:cNvPr>
          <p:cNvSpPr txBox="1"/>
          <p:nvPr/>
        </p:nvSpPr>
        <p:spPr>
          <a:xfrm>
            <a:off x="812158" y="105314"/>
            <a:ext cx="75196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0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Профорієнтаційна робота</a:t>
            </a:r>
            <a:endParaRPr lang="ru-UA" sz="2000" b="1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C668EFE-48DE-4428-B752-A8EFC6B80168}"/>
              </a:ext>
            </a:extLst>
          </p:cNvPr>
          <p:cNvSpPr txBox="1"/>
          <p:nvPr/>
        </p:nvSpPr>
        <p:spPr>
          <a:xfrm>
            <a:off x="807958" y="550755"/>
            <a:ext cx="8090865" cy="49090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0000" algn="just"/>
            <a:r>
              <a:rPr lang="uk-UA" sz="12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Упродовж 2024–2025 навчального року Університет провів масштабну роботу, спрямовану на інформування молоді про можливості здобуття якісної технічної освіти та залучення абітурієнтів до вступу.</a:t>
            </a:r>
          </a:p>
          <a:p>
            <a:r>
              <a:rPr lang="uk-UA" sz="12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Профорієнтаційна робота в ХНУРЕ охоплювала такі ключові напрями:</a:t>
            </a:r>
          </a:p>
          <a:p>
            <a:pPr marL="285750" indent="-285750">
              <a:buFont typeface="Symbol" panose="05050102010706020507" pitchFamily="18" charset="2"/>
              <a:buChar char=""/>
            </a:pPr>
            <a:r>
              <a:rPr lang="uk-UA" sz="12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інформаційно-роз’яснювальна діяльність на рівні факультетів і кафедр; </a:t>
            </a:r>
            <a:endParaRPr lang="ru-UA" sz="1200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>
              <a:buFont typeface="Symbol" panose="05050102010706020507" pitchFamily="18" charset="2"/>
              <a:buChar char=""/>
            </a:pPr>
            <a:r>
              <a:rPr lang="uk-UA" sz="12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індивідуальні консультації з абітурієнтами;</a:t>
            </a:r>
            <a:endParaRPr lang="ru-UA" sz="1200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>
              <a:buFont typeface="Symbol" panose="05050102010706020507" pitchFamily="18" charset="2"/>
              <a:buChar char=""/>
            </a:pPr>
            <a:r>
              <a:rPr lang="uk-UA" sz="12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рекламно-іміджеві активності.</a:t>
            </a:r>
            <a:endParaRPr lang="ru-UA" sz="1200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indent="450000" algn="just"/>
            <a:r>
              <a:rPr lang="uk-UA" sz="12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До профорієнтаційної роботи були залучені медіацентр, підготовче відділення, приймальна комісія, факультети, директори центрів та випускові кафедри.</a:t>
            </a:r>
          </a:p>
          <a:p>
            <a:r>
              <a:rPr lang="uk-UA" sz="12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Серед ключових </a:t>
            </a:r>
            <a:r>
              <a:rPr lang="uk-UA" sz="1200" dirty="0" err="1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офлайн</a:t>
            </a:r>
            <a:r>
              <a:rPr lang="uk-UA" sz="12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-заходів:</a:t>
            </a:r>
            <a:endParaRPr lang="ru-UA" sz="1200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lvl="0" indent="-285750">
              <a:buFont typeface="Symbol" panose="05050102010706020507" pitchFamily="18" charset="2"/>
              <a:buChar char=""/>
            </a:pPr>
            <a:r>
              <a:rPr lang="uk-UA" sz="12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AI </a:t>
            </a:r>
            <a:r>
              <a:rPr lang="uk-UA" sz="1200" b="1" dirty="0" err="1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Day</a:t>
            </a:r>
            <a:r>
              <a:rPr lang="uk-UA" sz="12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NURE</a:t>
            </a:r>
            <a:r>
              <a:rPr lang="uk-UA" sz="12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: День штучного інтелекту для школярів;</a:t>
            </a:r>
            <a:endParaRPr lang="ru-UA" sz="1200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lvl="0" indent="-285750">
              <a:buFont typeface="Symbol" panose="05050102010706020507" pitchFamily="18" charset="2"/>
              <a:buChar char=""/>
            </a:pPr>
            <a:r>
              <a:rPr lang="uk-UA" sz="12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Тест-драйв університету</a:t>
            </a:r>
            <a:r>
              <a:rPr lang="uk-UA" sz="12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: Стань студентом ХНУРЕ на один день;</a:t>
            </a:r>
            <a:endParaRPr lang="ru-UA" sz="1200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lvl="0" indent="-285750">
              <a:buFont typeface="Symbol" panose="05050102010706020507" pitchFamily="18" charset="2"/>
              <a:buChar char=""/>
            </a:pPr>
            <a:r>
              <a:rPr lang="uk-UA" sz="1200" b="1" dirty="0" err="1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TechFest</a:t>
            </a:r>
            <a:r>
              <a:rPr lang="uk-UA" sz="12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NURE 2025</a:t>
            </a:r>
            <a:r>
              <a:rPr lang="uk-UA" sz="12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: Доторкнися до майбутнього;</a:t>
            </a:r>
            <a:endParaRPr lang="ru-UA" sz="1200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lvl="0" indent="-285750">
              <a:buFont typeface="Symbol" panose="05050102010706020507" pitchFamily="18" charset="2"/>
              <a:buChar char=""/>
            </a:pPr>
            <a:r>
              <a:rPr lang="uk-UA" sz="1200" b="1" dirty="0" err="1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RoboDay</a:t>
            </a:r>
            <a:r>
              <a:rPr lang="uk-UA" sz="12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NURE</a:t>
            </a:r>
            <a:r>
              <a:rPr lang="uk-UA" sz="12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;</a:t>
            </a:r>
            <a:endParaRPr lang="ru-UA" sz="1200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lvl="0" indent="-285750">
              <a:buFont typeface="Symbol" panose="05050102010706020507" pitchFamily="18" charset="2"/>
              <a:buChar char=""/>
            </a:pPr>
            <a:r>
              <a:rPr lang="uk-UA" sz="12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Дні відкритих дверей ХНУРЕ</a:t>
            </a:r>
            <a:r>
              <a:rPr lang="uk-UA" sz="12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;</a:t>
            </a:r>
            <a:endParaRPr lang="ru-UA" sz="1200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lvl="0" indent="-285750">
              <a:buFont typeface="Symbol" panose="05050102010706020507" pitchFamily="18" charset="2"/>
              <a:buChar char=""/>
            </a:pPr>
            <a:r>
              <a:rPr lang="uk-UA" sz="12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Навчально-практичні заняття з предмету «Захист України»: «</a:t>
            </a:r>
            <a:r>
              <a:rPr lang="uk-UA" sz="1200" dirty="0" err="1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Авіоніка</a:t>
            </a:r>
            <a:r>
              <a:rPr lang="uk-UA" sz="12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БПЛА: принципи роботи, інновації та виклики» (12 занять).</a:t>
            </a:r>
            <a:endParaRPr lang="ru-UA" sz="1200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uk-UA" sz="12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Важливою подією року став </a:t>
            </a:r>
            <a:r>
              <a:rPr lang="uk-UA" sz="12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ХНУРЕ </a:t>
            </a:r>
            <a:r>
              <a:rPr lang="uk-UA" sz="1200" b="1" dirty="0" err="1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Open</a:t>
            </a:r>
            <a:r>
              <a:rPr lang="uk-UA" sz="12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uk-UA" sz="1200" b="1" dirty="0" err="1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Day</a:t>
            </a:r>
            <a:r>
              <a:rPr lang="uk-UA" sz="12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2025</a:t>
            </a:r>
            <a:r>
              <a:rPr lang="uk-UA" sz="12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який зібрав старшокласників міста і області. На семи локаціях Університет представив досягнення науки і техніки, розробки здобувачів вищої освіти і викладачів, технологічні демонстрації, освітні стенди та інтерактивні конкурси.</a:t>
            </a:r>
          </a:p>
          <a:p>
            <a:r>
              <a:rPr lang="uk-UA" sz="12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У 2024-2025 </a:t>
            </a:r>
            <a:r>
              <a:rPr lang="uk-UA" sz="1200" dirty="0" err="1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н.р</a:t>
            </a:r>
            <a:r>
              <a:rPr lang="uk-UA" sz="12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 платні освітні послуги отримали 175 слухачів підготовчого відділення. Загалом навчання пройшло </a:t>
            </a:r>
            <a:r>
              <a:rPr lang="uk-UA" sz="12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202 осіб</a:t>
            </a:r>
            <a:r>
              <a:rPr lang="uk-UA" sz="12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із яких:</a:t>
            </a:r>
            <a:endParaRPr lang="ru-UA" sz="1200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uk-UA" sz="12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– </a:t>
            </a:r>
            <a:r>
              <a:rPr lang="uk-UA" sz="12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119</a:t>
            </a:r>
            <a:r>
              <a:rPr lang="uk-UA" sz="12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– успішно завершили підготовчі курси та отримали додаткові бали </a:t>
            </a:r>
            <a:endParaRPr lang="ru-UA" sz="1200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uk-UA" sz="12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під час вступу;</a:t>
            </a:r>
            <a:endParaRPr lang="ru-UA" sz="1200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uk-UA" sz="12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– </a:t>
            </a:r>
            <a:r>
              <a:rPr lang="uk-UA" sz="12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27</a:t>
            </a:r>
            <a:r>
              <a:rPr lang="uk-UA" sz="12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– закінчили комп’ютерні курси за 5 програмами.</a:t>
            </a:r>
            <a:endParaRPr lang="ru-UA" sz="1200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ru-UA" sz="1300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DE030AB-9107-4535-AC53-259893C15154}"/>
              </a:ext>
            </a:extLst>
          </p:cNvPr>
          <p:cNvSpPr txBox="1"/>
          <p:nvPr/>
        </p:nvSpPr>
        <p:spPr>
          <a:xfrm flipH="1">
            <a:off x="8355176" y="4726628"/>
            <a:ext cx="3745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b="1" dirty="0">
                <a:solidFill>
                  <a:schemeClr val="bg1"/>
                </a:solidFill>
              </a:rPr>
              <a:t>20</a:t>
            </a:r>
            <a:endParaRPr lang="ru-UA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603313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1"/>
            <a:ext cx="9122916" cy="5143500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797" y="46860"/>
            <a:ext cx="750161" cy="948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object 4"/>
          <p:cNvSpPr/>
          <p:nvPr/>
        </p:nvSpPr>
        <p:spPr>
          <a:xfrm>
            <a:off x="8244407" y="4647057"/>
            <a:ext cx="865215" cy="48809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    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2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                </a:t>
            </a: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2" name="object 3"/>
          <p:cNvSpPr/>
          <p:nvPr/>
        </p:nvSpPr>
        <p:spPr>
          <a:xfrm>
            <a:off x="8679611" y="4686137"/>
            <a:ext cx="401682" cy="388760"/>
          </a:xfrm>
          <a:custGeom>
            <a:avLst/>
            <a:gdLst/>
            <a:ahLst/>
            <a:cxnLst/>
            <a:rect l="l" t="t" r="r" b="b"/>
            <a:pathLst>
              <a:path w="475614" h="475615">
                <a:moveTo>
                  <a:pt x="237655" y="0"/>
                </a:moveTo>
                <a:lnTo>
                  <a:pt x="189769" y="4829"/>
                </a:lnTo>
                <a:lnTo>
                  <a:pt x="145164" y="18681"/>
                </a:lnTo>
                <a:lnTo>
                  <a:pt x="104796" y="40598"/>
                </a:lnTo>
                <a:lnTo>
                  <a:pt x="69621" y="69624"/>
                </a:lnTo>
                <a:lnTo>
                  <a:pt x="40597" y="104802"/>
                </a:lnTo>
                <a:lnTo>
                  <a:pt x="18681" y="145175"/>
                </a:lnTo>
                <a:lnTo>
                  <a:pt x="4829" y="189786"/>
                </a:lnTo>
                <a:lnTo>
                  <a:pt x="0" y="237680"/>
                </a:lnTo>
                <a:lnTo>
                  <a:pt x="4829" y="285566"/>
                </a:lnTo>
                <a:lnTo>
                  <a:pt x="18681" y="330174"/>
                </a:lnTo>
                <a:lnTo>
                  <a:pt x="40597" y="370547"/>
                </a:lnTo>
                <a:lnTo>
                  <a:pt x="69621" y="405726"/>
                </a:lnTo>
                <a:lnTo>
                  <a:pt x="104796" y="434755"/>
                </a:lnTo>
                <a:lnTo>
                  <a:pt x="145164" y="456675"/>
                </a:lnTo>
                <a:lnTo>
                  <a:pt x="189769" y="470530"/>
                </a:lnTo>
                <a:lnTo>
                  <a:pt x="237655" y="475360"/>
                </a:lnTo>
                <a:lnTo>
                  <a:pt x="285559" y="470530"/>
                </a:lnTo>
                <a:lnTo>
                  <a:pt x="330176" y="456675"/>
                </a:lnTo>
                <a:lnTo>
                  <a:pt x="355151" y="443115"/>
                </a:lnTo>
                <a:lnTo>
                  <a:pt x="237655" y="443115"/>
                </a:lnTo>
                <a:lnTo>
                  <a:pt x="190545" y="437692"/>
                </a:lnTo>
                <a:lnTo>
                  <a:pt x="147303" y="422244"/>
                </a:lnTo>
                <a:lnTo>
                  <a:pt x="109159" y="398000"/>
                </a:lnTo>
                <a:lnTo>
                  <a:pt x="77346" y="366192"/>
                </a:lnTo>
                <a:lnTo>
                  <a:pt x="53097" y="328049"/>
                </a:lnTo>
                <a:lnTo>
                  <a:pt x="37644" y="284801"/>
                </a:lnTo>
                <a:lnTo>
                  <a:pt x="32219" y="237680"/>
                </a:lnTo>
                <a:lnTo>
                  <a:pt x="33355" y="216013"/>
                </a:lnTo>
                <a:lnTo>
                  <a:pt x="36679" y="195011"/>
                </a:lnTo>
                <a:lnTo>
                  <a:pt x="42062" y="174776"/>
                </a:lnTo>
                <a:lnTo>
                  <a:pt x="49377" y="155409"/>
                </a:lnTo>
                <a:lnTo>
                  <a:pt x="118200" y="155409"/>
                </a:lnTo>
                <a:lnTo>
                  <a:pt x="137807" y="121551"/>
                </a:lnTo>
                <a:lnTo>
                  <a:pt x="68249" y="121500"/>
                </a:lnTo>
                <a:lnTo>
                  <a:pt x="100436" y="84812"/>
                </a:lnTo>
                <a:lnTo>
                  <a:pt x="140450" y="56648"/>
                </a:lnTo>
                <a:lnTo>
                  <a:pt x="186716" y="38590"/>
                </a:lnTo>
                <a:lnTo>
                  <a:pt x="237655" y="32219"/>
                </a:lnTo>
                <a:lnTo>
                  <a:pt x="355115" y="32219"/>
                </a:lnTo>
                <a:lnTo>
                  <a:pt x="330176" y="18681"/>
                </a:lnTo>
                <a:lnTo>
                  <a:pt x="285559" y="4829"/>
                </a:lnTo>
                <a:lnTo>
                  <a:pt x="237655" y="0"/>
                </a:lnTo>
                <a:close/>
              </a:path>
              <a:path w="475614" h="475615">
                <a:moveTo>
                  <a:pt x="137807" y="121551"/>
                </a:moveTo>
                <a:lnTo>
                  <a:pt x="118237" y="155435"/>
                </a:lnTo>
                <a:lnTo>
                  <a:pt x="140616" y="186570"/>
                </a:lnTo>
                <a:lnTo>
                  <a:pt x="166357" y="222135"/>
                </a:lnTo>
                <a:lnTo>
                  <a:pt x="77431" y="346176"/>
                </a:lnTo>
                <a:lnTo>
                  <a:pt x="412102" y="346176"/>
                </a:lnTo>
                <a:lnTo>
                  <a:pt x="379901" y="385883"/>
                </a:lnTo>
                <a:lnTo>
                  <a:pt x="338889" y="416477"/>
                </a:lnTo>
                <a:lnTo>
                  <a:pt x="290872" y="436155"/>
                </a:lnTo>
                <a:lnTo>
                  <a:pt x="237655" y="443115"/>
                </a:lnTo>
                <a:lnTo>
                  <a:pt x="355151" y="443115"/>
                </a:lnTo>
                <a:lnTo>
                  <a:pt x="405725" y="405726"/>
                </a:lnTo>
                <a:lnTo>
                  <a:pt x="434746" y="370547"/>
                </a:lnTo>
                <a:lnTo>
                  <a:pt x="456659" y="330174"/>
                </a:lnTo>
                <a:lnTo>
                  <a:pt x="461477" y="314655"/>
                </a:lnTo>
                <a:lnTo>
                  <a:pt x="146481" y="314655"/>
                </a:lnTo>
                <a:lnTo>
                  <a:pt x="189458" y="253974"/>
                </a:lnTo>
                <a:lnTo>
                  <a:pt x="406175" y="253974"/>
                </a:lnTo>
                <a:lnTo>
                  <a:pt x="408604" y="250380"/>
                </a:lnTo>
                <a:lnTo>
                  <a:pt x="230327" y="250380"/>
                </a:lnTo>
                <a:lnTo>
                  <a:pt x="210997" y="223469"/>
                </a:lnTo>
                <a:lnTo>
                  <a:pt x="233425" y="191769"/>
                </a:lnTo>
                <a:lnTo>
                  <a:pt x="188150" y="191769"/>
                </a:lnTo>
                <a:lnTo>
                  <a:pt x="137807" y="121551"/>
                </a:lnTo>
                <a:close/>
              </a:path>
              <a:path w="475614" h="475615">
                <a:moveTo>
                  <a:pt x="355115" y="32219"/>
                </a:moveTo>
                <a:lnTo>
                  <a:pt x="237655" y="32219"/>
                </a:lnTo>
                <a:lnTo>
                  <a:pt x="284771" y="37646"/>
                </a:lnTo>
                <a:lnTo>
                  <a:pt x="328022" y="53102"/>
                </a:lnTo>
                <a:lnTo>
                  <a:pt x="366176" y="77356"/>
                </a:lnTo>
                <a:lnTo>
                  <a:pt x="397998" y="109174"/>
                </a:lnTo>
                <a:lnTo>
                  <a:pt x="422255" y="147323"/>
                </a:lnTo>
                <a:lnTo>
                  <a:pt x="437714" y="190569"/>
                </a:lnTo>
                <a:lnTo>
                  <a:pt x="443141" y="237680"/>
                </a:lnTo>
                <a:lnTo>
                  <a:pt x="442151" y="257819"/>
                </a:lnTo>
                <a:lnTo>
                  <a:pt x="439256" y="277421"/>
                </a:lnTo>
                <a:lnTo>
                  <a:pt x="434563" y="296391"/>
                </a:lnTo>
                <a:lnTo>
                  <a:pt x="428180" y="314629"/>
                </a:lnTo>
                <a:lnTo>
                  <a:pt x="146481" y="314655"/>
                </a:lnTo>
                <a:lnTo>
                  <a:pt x="461477" y="314655"/>
                </a:lnTo>
                <a:lnTo>
                  <a:pt x="470507" y="285566"/>
                </a:lnTo>
                <a:lnTo>
                  <a:pt x="475335" y="237680"/>
                </a:lnTo>
                <a:lnTo>
                  <a:pt x="470507" y="189786"/>
                </a:lnTo>
                <a:lnTo>
                  <a:pt x="456659" y="145175"/>
                </a:lnTo>
                <a:lnTo>
                  <a:pt x="434746" y="104802"/>
                </a:lnTo>
                <a:lnTo>
                  <a:pt x="405725" y="69624"/>
                </a:lnTo>
                <a:lnTo>
                  <a:pt x="370550" y="40598"/>
                </a:lnTo>
                <a:lnTo>
                  <a:pt x="355115" y="32219"/>
                </a:lnTo>
                <a:close/>
              </a:path>
              <a:path w="475614" h="475615">
                <a:moveTo>
                  <a:pt x="406175" y="253974"/>
                </a:moveTo>
                <a:lnTo>
                  <a:pt x="189458" y="253974"/>
                </a:lnTo>
                <a:lnTo>
                  <a:pt x="209270" y="281431"/>
                </a:lnTo>
                <a:lnTo>
                  <a:pt x="353377" y="280987"/>
                </a:lnTo>
                <a:lnTo>
                  <a:pt x="379791" y="275620"/>
                </a:lnTo>
                <a:lnTo>
                  <a:pt x="401424" y="261005"/>
                </a:lnTo>
                <a:lnTo>
                  <a:pt x="406175" y="253974"/>
                </a:lnTo>
                <a:close/>
              </a:path>
              <a:path w="475614" h="475615">
                <a:moveTo>
                  <a:pt x="408628" y="175577"/>
                </a:moveTo>
                <a:lnTo>
                  <a:pt x="351764" y="175577"/>
                </a:lnTo>
                <a:lnTo>
                  <a:pt x="366266" y="178532"/>
                </a:lnTo>
                <a:lnTo>
                  <a:pt x="378147" y="186570"/>
                </a:lnTo>
                <a:lnTo>
                  <a:pt x="386177" y="198450"/>
                </a:lnTo>
                <a:lnTo>
                  <a:pt x="389122" y="212953"/>
                </a:lnTo>
                <a:lnTo>
                  <a:pt x="386177" y="227486"/>
                </a:lnTo>
                <a:lnTo>
                  <a:pt x="378147" y="239387"/>
                </a:lnTo>
                <a:lnTo>
                  <a:pt x="366266" y="247427"/>
                </a:lnTo>
                <a:lnTo>
                  <a:pt x="351764" y="250380"/>
                </a:lnTo>
                <a:lnTo>
                  <a:pt x="408604" y="250380"/>
                </a:lnTo>
                <a:lnTo>
                  <a:pt x="416042" y="239373"/>
                </a:lnTo>
                <a:lnTo>
                  <a:pt x="421406" y="212928"/>
                </a:lnTo>
                <a:lnTo>
                  <a:pt x="416042" y="186553"/>
                </a:lnTo>
                <a:lnTo>
                  <a:pt x="408628" y="175577"/>
                </a:lnTo>
                <a:close/>
              </a:path>
              <a:path w="475614" h="475615">
                <a:moveTo>
                  <a:pt x="353377" y="144906"/>
                </a:moveTo>
                <a:lnTo>
                  <a:pt x="221754" y="144906"/>
                </a:lnTo>
                <a:lnTo>
                  <a:pt x="188150" y="191769"/>
                </a:lnTo>
                <a:lnTo>
                  <a:pt x="233425" y="191769"/>
                </a:lnTo>
                <a:lnTo>
                  <a:pt x="244881" y="175577"/>
                </a:lnTo>
                <a:lnTo>
                  <a:pt x="408628" y="175577"/>
                </a:lnTo>
                <a:lnTo>
                  <a:pt x="401424" y="164914"/>
                </a:lnTo>
                <a:lnTo>
                  <a:pt x="379791" y="150283"/>
                </a:lnTo>
                <a:lnTo>
                  <a:pt x="353377" y="144906"/>
                </a:lnTo>
                <a:close/>
              </a:path>
              <a:path w="475614" h="475615">
                <a:moveTo>
                  <a:pt x="118200" y="155409"/>
                </a:moveTo>
                <a:lnTo>
                  <a:pt x="49377" y="155409"/>
                </a:lnTo>
                <a:lnTo>
                  <a:pt x="118186" y="15543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3DCB4D2-29F6-4CC6-8F98-BAA2F6E6B00C}"/>
              </a:ext>
            </a:extLst>
          </p:cNvPr>
          <p:cNvSpPr txBox="1"/>
          <p:nvPr/>
        </p:nvSpPr>
        <p:spPr>
          <a:xfrm>
            <a:off x="971600" y="19238"/>
            <a:ext cx="75196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Участь Університету в НМТ, ЄВІ/ЄФВВ 2025 року</a:t>
            </a:r>
            <a:endParaRPr lang="ru-UA" b="1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C668EFE-48DE-4428-B752-A8EFC6B80168}"/>
              </a:ext>
            </a:extLst>
          </p:cNvPr>
          <p:cNvSpPr txBox="1"/>
          <p:nvPr/>
        </p:nvSpPr>
        <p:spPr>
          <a:xfrm>
            <a:off x="829527" y="357792"/>
            <a:ext cx="809086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0000" algn="just"/>
            <a:r>
              <a:rPr lang="uk-UA" sz="12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Для проведення Єдиного вступного іспиту та Єдиного фахового вступного випробування (ЄВІ/ЄФВВ), єдиного вступного випробування з методології наукових досліджень (ЄВВ) виконано такі заходи:</a:t>
            </a:r>
            <a:endParaRPr lang="ru-UA" sz="1200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r>
              <a:rPr lang="uk-UA" sz="12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– підготовлено паспорт ТЕЦ та ПТ для проведення НМТ, ЄВІ/ЄФВВ, ЄВІ/ЄВВ у ХНУРЕ у 202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5</a:t>
            </a:r>
            <a:r>
              <a:rPr lang="uk-UA" sz="12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році;</a:t>
            </a:r>
            <a:endParaRPr lang="ru-UA" sz="1200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r>
              <a:rPr lang="uk-UA" sz="12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– виконано замовлення на залучення працівників, які забезпечують роботу ТЕЦ та ПТ для проведення НМТ, ЄВІ/ЄФВВ, ЄВІ/ЄВВ у ХНУРЕ 2025 року (основні, додаткові та спеціальні сесії) та підготовлено інформацію про попередній добір осіб, які були залучені до проведення НМТ, ЄВІ/ЄФВВ, ЄВІ/ЄВВ в ХНУРЕ;</a:t>
            </a:r>
            <a:endParaRPr lang="ru-UA" sz="1200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r>
              <a:rPr lang="uk-UA" sz="12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– проведено навчання з персоналом, яке було залучено до проведення НМТ, ЄВІ/ЄФВВ, ЄВІ/ЄВВ в ХНУРЕ;</a:t>
            </a:r>
            <a:endParaRPr lang="ru-UA" sz="1200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r>
              <a:rPr lang="uk-UA" sz="12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– підготовлено інформацію про технічні характеристики апаратного та програмного забезпечення, яке було використано для проведення НМТ, ЄВІ/ЄФВВ, ЄВІ/ЄВВ.</a:t>
            </a:r>
          </a:p>
          <a:p>
            <a:pPr algn="just"/>
            <a:r>
              <a:rPr lang="uk-UA" sz="12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Загалом на базі ХНУРЕ було проведено </a:t>
            </a:r>
            <a:r>
              <a:rPr lang="uk-UA" sz="12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32 зміни </a:t>
            </a:r>
            <a:r>
              <a:rPr lang="uk-UA" sz="12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для прийому НМТ, ЄВІ/ЄФВВ, ЄВІ/ЄВВ з вступниками 2025 року.</a:t>
            </a:r>
            <a:endParaRPr lang="ru-UA" sz="1200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DE030AB-9107-4535-AC53-259893C15154}"/>
              </a:ext>
            </a:extLst>
          </p:cNvPr>
          <p:cNvSpPr txBox="1"/>
          <p:nvPr/>
        </p:nvSpPr>
        <p:spPr>
          <a:xfrm flipH="1">
            <a:off x="8355176" y="4726628"/>
            <a:ext cx="3745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b="1" dirty="0">
                <a:solidFill>
                  <a:schemeClr val="bg1"/>
                </a:solidFill>
              </a:rPr>
              <a:t>21</a:t>
            </a:r>
            <a:endParaRPr lang="ru-UA" sz="1400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DC7B9D0A-D893-4C83-8EBE-69F3AE95F5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5235485"/>
              </p:ext>
            </p:extLst>
          </p:nvPr>
        </p:nvGraphicFramePr>
        <p:xfrm>
          <a:off x="1837626" y="2309670"/>
          <a:ext cx="5472608" cy="2566336"/>
        </p:xfrm>
        <a:graphic>
          <a:graphicData uri="http://schemas.openxmlformats.org/drawingml/2006/table">
            <a:tbl>
              <a:tblPr firstRow="1" firstCol="1" bandRow="1" bandCol="1">
                <a:tableStyleId>{7DF18680-E054-41AD-8BC1-D1AEF772440D}</a:tableStyleId>
              </a:tblPr>
              <a:tblGrid>
                <a:gridCol w="2533464">
                  <a:extLst>
                    <a:ext uri="{9D8B030D-6E8A-4147-A177-3AD203B41FA5}">
                      <a16:colId xmlns:a16="http://schemas.microsoft.com/office/drawing/2014/main" val="1400679029"/>
                    </a:ext>
                  </a:extLst>
                </a:gridCol>
                <a:gridCol w="1440833">
                  <a:extLst>
                    <a:ext uri="{9D8B030D-6E8A-4147-A177-3AD203B41FA5}">
                      <a16:colId xmlns:a16="http://schemas.microsoft.com/office/drawing/2014/main" val="1496799426"/>
                    </a:ext>
                  </a:extLst>
                </a:gridCol>
                <a:gridCol w="1498311">
                  <a:extLst>
                    <a:ext uri="{9D8B030D-6E8A-4147-A177-3AD203B41FA5}">
                      <a16:colId xmlns:a16="http://schemas.microsoft.com/office/drawing/2014/main" val="342388260"/>
                    </a:ext>
                  </a:extLst>
                </a:gridCol>
              </a:tblGrid>
              <a:tr h="447975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Вид </a:t>
                      </a:r>
                      <a:r>
                        <a:rPr lang="ru-RU" sz="1400" kern="1200" dirty="0" err="1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випробування</a:t>
                      </a:r>
                      <a:endParaRPr lang="ru-UA" sz="1400" kern="1200" dirty="0">
                        <a:solidFill>
                          <a:schemeClr val="bg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57419" marR="57419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kern="1200" dirty="0" err="1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Основна</a:t>
                      </a:r>
                      <a:r>
                        <a:rPr lang="ru-RU" sz="1400" kern="1200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 </a:t>
                      </a:r>
                      <a:r>
                        <a:rPr lang="ru-RU" sz="1400" kern="1200" dirty="0" err="1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сесія</a:t>
                      </a:r>
                      <a:endParaRPr lang="ru-UA" sz="1400" kern="1200" dirty="0">
                        <a:solidFill>
                          <a:schemeClr val="bg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kern="1200" dirty="0" err="1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Додаткова</a:t>
                      </a:r>
                      <a:endParaRPr lang="ru-RU" sz="1400" kern="1200" dirty="0">
                        <a:solidFill>
                          <a:schemeClr val="bg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  <a:p>
                      <a:r>
                        <a:rPr lang="ru-RU" sz="1400" kern="1200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 </a:t>
                      </a:r>
                      <a:r>
                        <a:rPr lang="ru-RU" sz="1400" kern="1200" dirty="0" err="1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сесія</a:t>
                      </a:r>
                      <a:endParaRPr lang="ru-UA" sz="1400" kern="1200" dirty="0">
                        <a:solidFill>
                          <a:schemeClr val="bg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5370669"/>
                  </a:ext>
                </a:extLst>
              </a:tr>
              <a:tr h="358381">
                <a:tc v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Кількість</a:t>
                      </a:r>
                      <a:r>
                        <a:rPr lang="ru-RU" sz="14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 </a:t>
                      </a:r>
                      <a:r>
                        <a:rPr lang="ru-RU" sz="1400" b="1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змін</a:t>
                      </a:r>
                      <a:endParaRPr lang="ru-UA" sz="14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57419" marR="57419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Кількість</a:t>
                      </a:r>
                      <a:r>
                        <a:rPr lang="ru-RU" sz="14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 </a:t>
                      </a:r>
                      <a:r>
                        <a:rPr lang="ru-RU" sz="1400" b="1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змін</a:t>
                      </a:r>
                      <a:endParaRPr lang="ru-UA" sz="14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57419" marR="57419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1068740"/>
                  </a:ext>
                </a:extLst>
              </a:tr>
              <a:tr h="2242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НМТ</a:t>
                      </a:r>
                      <a:endParaRPr lang="ru-UA" sz="1400" kern="1200" dirty="0">
                        <a:solidFill>
                          <a:schemeClr val="bg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57419" marR="57419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12</a:t>
                      </a:r>
                      <a:endParaRPr lang="ru-UA" sz="140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57419" marR="57419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</a:t>
                      </a:r>
                      <a:endParaRPr lang="ru-UA" sz="140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57419" marR="57419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438082"/>
                  </a:ext>
                </a:extLst>
              </a:tr>
              <a:tr h="2721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ЄВІ</a:t>
                      </a:r>
                      <a:endParaRPr lang="ru-UA" sz="1400" kern="1200" dirty="0">
                        <a:solidFill>
                          <a:schemeClr val="bg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57419" marR="57419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6</a:t>
                      </a:r>
                      <a:endParaRPr lang="ru-UA" sz="140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57419" marR="57419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</a:t>
                      </a:r>
                      <a:endParaRPr lang="ru-UA" sz="140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57419" marR="57419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7809734"/>
                  </a:ext>
                </a:extLst>
              </a:tr>
              <a:tr h="40825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ЄФВВ</a:t>
                      </a:r>
                      <a:endParaRPr lang="ru-UA" sz="1400" kern="1200" dirty="0">
                        <a:solidFill>
                          <a:schemeClr val="bg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57419" marR="57419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6</a:t>
                      </a:r>
                      <a:endParaRPr lang="ru-UA" sz="140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57419" marR="57419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 </a:t>
                      </a:r>
                      <a:endParaRPr lang="ru-UA" sz="140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57419" marR="57419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4306410"/>
                  </a:ext>
                </a:extLst>
              </a:tr>
              <a:tr h="1791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ЄВІ </a:t>
                      </a:r>
                      <a:r>
                        <a:rPr lang="ru-RU" sz="1400" kern="1200" dirty="0" err="1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аспіранти</a:t>
                      </a:r>
                      <a:endParaRPr lang="ru-UA" sz="1400" kern="1200" dirty="0">
                        <a:solidFill>
                          <a:schemeClr val="bg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57419" marR="57419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</a:t>
                      </a:r>
                      <a:endParaRPr lang="ru-UA" sz="140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57419" marR="57419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</a:t>
                      </a:r>
                      <a:endParaRPr lang="ru-UA" sz="140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57419" marR="57419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232307"/>
                  </a:ext>
                </a:extLst>
              </a:tr>
              <a:tr h="1791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ЄВВ </a:t>
                      </a:r>
                      <a:r>
                        <a:rPr lang="ru-RU" sz="1400" kern="1200" dirty="0" err="1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аспіранти</a:t>
                      </a:r>
                      <a:endParaRPr lang="ru-UA" sz="1400" kern="1200" dirty="0">
                        <a:solidFill>
                          <a:schemeClr val="bg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57419" marR="57419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2</a:t>
                      </a:r>
                      <a:endParaRPr lang="ru-UA" sz="140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57419" marR="57419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</a:t>
                      </a:r>
                      <a:endParaRPr lang="ru-UA" sz="140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57419" marR="57419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5925523"/>
                  </a:ext>
                </a:extLst>
              </a:tr>
              <a:tr h="35838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ЄВІ </a:t>
                      </a:r>
                      <a:r>
                        <a:rPr lang="ru-RU" sz="1400" b="1" kern="1200" dirty="0" err="1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спеціальна</a:t>
                      </a:r>
                      <a:r>
                        <a:rPr lang="ru-RU" sz="1400" b="1" kern="1200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 </a:t>
                      </a:r>
                      <a:r>
                        <a:rPr lang="ru-RU" sz="1400" b="1" kern="1200" dirty="0" err="1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сесія</a:t>
                      </a:r>
                      <a:endParaRPr lang="ru-UA" sz="1400" b="1" kern="1200" dirty="0">
                        <a:solidFill>
                          <a:schemeClr val="bg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57419" marR="57419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</a:t>
                      </a:r>
                      <a:endParaRPr lang="ru-UA" sz="140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57419" marR="57419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200" dirty="0"/>
                        <a:t> </a:t>
                      </a:r>
                      <a:endParaRPr lang="ru-UA" sz="140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57419" marR="57419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69847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87916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6879" y="0"/>
            <a:ext cx="6675161" cy="5133228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0" y="1"/>
            <a:ext cx="9122916" cy="5143500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539552" y="1851670"/>
            <a:ext cx="7220166" cy="1719970"/>
          </a:xfrm>
        </p:spPr>
        <p:txBody>
          <a:bodyPr>
            <a:noAutofit/>
          </a:bodyPr>
          <a:lstStyle/>
          <a:p>
            <a:r>
              <a:rPr lang="uk-UA" sz="2400" b="1" dirty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4. ДОТРИМАННЯ УНІВЕРСИТЕТОМ </a:t>
            </a:r>
            <a:br>
              <a:rPr lang="uk-UA" sz="2400" b="1" dirty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</a:br>
            <a:r>
              <a:rPr lang="uk-UA" sz="2400" b="1" dirty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ЛІЦЕНЗІЙНИХ УМОВ ПРОВАДЖЕННЯ ОСВІТНЬОЇ ДІЯЛЬНОСТІ</a:t>
            </a:r>
            <a:br>
              <a:rPr lang="ru-UA" sz="2400" b="1" dirty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</a:br>
            <a:endParaRPr lang="uk-UA" sz="2400" b="1" dirty="0">
              <a:solidFill>
                <a:schemeClr val="accent1">
                  <a:lumMod val="50000"/>
                </a:schemeClr>
              </a:solidFill>
              <a:latin typeface="Cambria" pitchFamily="18" charset="0"/>
            </a:endParaRPr>
          </a:p>
        </p:txBody>
      </p:sp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797" y="46860"/>
            <a:ext cx="750161" cy="948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79057360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78414"/>
            <a:ext cx="7229723" cy="277000"/>
          </a:xfrm>
        </p:spPr>
        <p:txBody>
          <a:bodyPr>
            <a:noAutofit/>
          </a:bodyPr>
          <a:lstStyle/>
          <a:p>
            <a:r>
              <a:rPr lang="uk-UA" sz="2000" b="1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Ліцензійний обсяг, ліцензування та акредитація </a:t>
            </a:r>
            <a:endParaRPr lang="ru-RU" sz="2000" b="1" dirty="0">
              <a:solidFill>
                <a:schemeClr val="tx2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-11943"/>
            <a:ext cx="9122916" cy="5143500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797" y="46860"/>
            <a:ext cx="750161" cy="948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object 4"/>
          <p:cNvSpPr/>
          <p:nvPr/>
        </p:nvSpPr>
        <p:spPr>
          <a:xfrm>
            <a:off x="8258956" y="4658109"/>
            <a:ext cx="845146" cy="47344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    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2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                </a:t>
            </a: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2" name="object 3"/>
          <p:cNvSpPr/>
          <p:nvPr/>
        </p:nvSpPr>
        <p:spPr>
          <a:xfrm>
            <a:off x="8728682" y="4684154"/>
            <a:ext cx="374567" cy="377964"/>
          </a:xfrm>
          <a:custGeom>
            <a:avLst/>
            <a:gdLst/>
            <a:ahLst/>
            <a:cxnLst/>
            <a:rect l="l" t="t" r="r" b="b"/>
            <a:pathLst>
              <a:path w="475614" h="475615">
                <a:moveTo>
                  <a:pt x="237655" y="0"/>
                </a:moveTo>
                <a:lnTo>
                  <a:pt x="189769" y="4829"/>
                </a:lnTo>
                <a:lnTo>
                  <a:pt x="145164" y="18681"/>
                </a:lnTo>
                <a:lnTo>
                  <a:pt x="104796" y="40598"/>
                </a:lnTo>
                <a:lnTo>
                  <a:pt x="69621" y="69624"/>
                </a:lnTo>
                <a:lnTo>
                  <a:pt x="40597" y="104802"/>
                </a:lnTo>
                <a:lnTo>
                  <a:pt x="18681" y="145175"/>
                </a:lnTo>
                <a:lnTo>
                  <a:pt x="4829" y="189786"/>
                </a:lnTo>
                <a:lnTo>
                  <a:pt x="0" y="237680"/>
                </a:lnTo>
                <a:lnTo>
                  <a:pt x="4829" y="285566"/>
                </a:lnTo>
                <a:lnTo>
                  <a:pt x="18681" y="330174"/>
                </a:lnTo>
                <a:lnTo>
                  <a:pt x="40597" y="370547"/>
                </a:lnTo>
                <a:lnTo>
                  <a:pt x="69621" y="405726"/>
                </a:lnTo>
                <a:lnTo>
                  <a:pt x="104796" y="434755"/>
                </a:lnTo>
                <a:lnTo>
                  <a:pt x="145164" y="456675"/>
                </a:lnTo>
                <a:lnTo>
                  <a:pt x="189769" y="470530"/>
                </a:lnTo>
                <a:lnTo>
                  <a:pt x="237655" y="475360"/>
                </a:lnTo>
                <a:lnTo>
                  <a:pt x="285559" y="470530"/>
                </a:lnTo>
                <a:lnTo>
                  <a:pt x="330176" y="456675"/>
                </a:lnTo>
                <a:lnTo>
                  <a:pt x="355151" y="443115"/>
                </a:lnTo>
                <a:lnTo>
                  <a:pt x="237655" y="443115"/>
                </a:lnTo>
                <a:lnTo>
                  <a:pt x="190545" y="437692"/>
                </a:lnTo>
                <a:lnTo>
                  <a:pt x="147303" y="422244"/>
                </a:lnTo>
                <a:lnTo>
                  <a:pt x="109159" y="398000"/>
                </a:lnTo>
                <a:lnTo>
                  <a:pt x="77346" y="366192"/>
                </a:lnTo>
                <a:lnTo>
                  <a:pt x="53097" y="328049"/>
                </a:lnTo>
                <a:lnTo>
                  <a:pt x="37644" y="284801"/>
                </a:lnTo>
                <a:lnTo>
                  <a:pt x="32219" y="237680"/>
                </a:lnTo>
                <a:lnTo>
                  <a:pt x="33355" y="216013"/>
                </a:lnTo>
                <a:lnTo>
                  <a:pt x="36679" y="195011"/>
                </a:lnTo>
                <a:lnTo>
                  <a:pt x="42062" y="174776"/>
                </a:lnTo>
                <a:lnTo>
                  <a:pt x="49377" y="155409"/>
                </a:lnTo>
                <a:lnTo>
                  <a:pt x="118200" y="155409"/>
                </a:lnTo>
                <a:lnTo>
                  <a:pt x="137807" y="121551"/>
                </a:lnTo>
                <a:lnTo>
                  <a:pt x="68249" y="121500"/>
                </a:lnTo>
                <a:lnTo>
                  <a:pt x="100436" y="84812"/>
                </a:lnTo>
                <a:lnTo>
                  <a:pt x="140450" y="56648"/>
                </a:lnTo>
                <a:lnTo>
                  <a:pt x="186716" y="38590"/>
                </a:lnTo>
                <a:lnTo>
                  <a:pt x="237655" y="32219"/>
                </a:lnTo>
                <a:lnTo>
                  <a:pt x="355115" y="32219"/>
                </a:lnTo>
                <a:lnTo>
                  <a:pt x="330176" y="18681"/>
                </a:lnTo>
                <a:lnTo>
                  <a:pt x="285559" y="4829"/>
                </a:lnTo>
                <a:lnTo>
                  <a:pt x="237655" y="0"/>
                </a:lnTo>
                <a:close/>
              </a:path>
              <a:path w="475614" h="475615">
                <a:moveTo>
                  <a:pt x="137807" y="121551"/>
                </a:moveTo>
                <a:lnTo>
                  <a:pt x="118237" y="155435"/>
                </a:lnTo>
                <a:lnTo>
                  <a:pt x="140616" y="186570"/>
                </a:lnTo>
                <a:lnTo>
                  <a:pt x="166357" y="222135"/>
                </a:lnTo>
                <a:lnTo>
                  <a:pt x="77431" y="346176"/>
                </a:lnTo>
                <a:lnTo>
                  <a:pt x="412102" y="346176"/>
                </a:lnTo>
                <a:lnTo>
                  <a:pt x="379901" y="385883"/>
                </a:lnTo>
                <a:lnTo>
                  <a:pt x="338889" y="416477"/>
                </a:lnTo>
                <a:lnTo>
                  <a:pt x="290872" y="436155"/>
                </a:lnTo>
                <a:lnTo>
                  <a:pt x="237655" y="443115"/>
                </a:lnTo>
                <a:lnTo>
                  <a:pt x="355151" y="443115"/>
                </a:lnTo>
                <a:lnTo>
                  <a:pt x="405725" y="405726"/>
                </a:lnTo>
                <a:lnTo>
                  <a:pt x="434746" y="370547"/>
                </a:lnTo>
                <a:lnTo>
                  <a:pt x="456659" y="330174"/>
                </a:lnTo>
                <a:lnTo>
                  <a:pt x="461477" y="314655"/>
                </a:lnTo>
                <a:lnTo>
                  <a:pt x="146481" y="314655"/>
                </a:lnTo>
                <a:lnTo>
                  <a:pt x="189458" y="253974"/>
                </a:lnTo>
                <a:lnTo>
                  <a:pt x="406175" y="253974"/>
                </a:lnTo>
                <a:lnTo>
                  <a:pt x="408604" y="250380"/>
                </a:lnTo>
                <a:lnTo>
                  <a:pt x="230327" y="250380"/>
                </a:lnTo>
                <a:lnTo>
                  <a:pt x="210997" y="223469"/>
                </a:lnTo>
                <a:lnTo>
                  <a:pt x="233425" y="191769"/>
                </a:lnTo>
                <a:lnTo>
                  <a:pt x="188150" y="191769"/>
                </a:lnTo>
                <a:lnTo>
                  <a:pt x="137807" y="121551"/>
                </a:lnTo>
                <a:close/>
              </a:path>
              <a:path w="475614" h="475615">
                <a:moveTo>
                  <a:pt x="355115" y="32219"/>
                </a:moveTo>
                <a:lnTo>
                  <a:pt x="237655" y="32219"/>
                </a:lnTo>
                <a:lnTo>
                  <a:pt x="284771" y="37646"/>
                </a:lnTo>
                <a:lnTo>
                  <a:pt x="328022" y="53102"/>
                </a:lnTo>
                <a:lnTo>
                  <a:pt x="366176" y="77356"/>
                </a:lnTo>
                <a:lnTo>
                  <a:pt x="397998" y="109174"/>
                </a:lnTo>
                <a:lnTo>
                  <a:pt x="422255" y="147323"/>
                </a:lnTo>
                <a:lnTo>
                  <a:pt x="437714" y="190569"/>
                </a:lnTo>
                <a:lnTo>
                  <a:pt x="443141" y="237680"/>
                </a:lnTo>
                <a:lnTo>
                  <a:pt x="442151" y="257819"/>
                </a:lnTo>
                <a:lnTo>
                  <a:pt x="439256" y="277421"/>
                </a:lnTo>
                <a:lnTo>
                  <a:pt x="434563" y="296391"/>
                </a:lnTo>
                <a:lnTo>
                  <a:pt x="428180" y="314629"/>
                </a:lnTo>
                <a:lnTo>
                  <a:pt x="146481" y="314655"/>
                </a:lnTo>
                <a:lnTo>
                  <a:pt x="461477" y="314655"/>
                </a:lnTo>
                <a:lnTo>
                  <a:pt x="470507" y="285566"/>
                </a:lnTo>
                <a:lnTo>
                  <a:pt x="475335" y="237680"/>
                </a:lnTo>
                <a:lnTo>
                  <a:pt x="470507" y="189786"/>
                </a:lnTo>
                <a:lnTo>
                  <a:pt x="456659" y="145175"/>
                </a:lnTo>
                <a:lnTo>
                  <a:pt x="434746" y="104802"/>
                </a:lnTo>
                <a:lnTo>
                  <a:pt x="405725" y="69624"/>
                </a:lnTo>
                <a:lnTo>
                  <a:pt x="370550" y="40598"/>
                </a:lnTo>
                <a:lnTo>
                  <a:pt x="355115" y="32219"/>
                </a:lnTo>
                <a:close/>
              </a:path>
              <a:path w="475614" h="475615">
                <a:moveTo>
                  <a:pt x="406175" y="253974"/>
                </a:moveTo>
                <a:lnTo>
                  <a:pt x="189458" y="253974"/>
                </a:lnTo>
                <a:lnTo>
                  <a:pt x="209270" y="281431"/>
                </a:lnTo>
                <a:lnTo>
                  <a:pt x="353377" y="280987"/>
                </a:lnTo>
                <a:lnTo>
                  <a:pt x="379791" y="275620"/>
                </a:lnTo>
                <a:lnTo>
                  <a:pt x="401424" y="261005"/>
                </a:lnTo>
                <a:lnTo>
                  <a:pt x="406175" y="253974"/>
                </a:lnTo>
                <a:close/>
              </a:path>
              <a:path w="475614" h="475615">
                <a:moveTo>
                  <a:pt x="408628" y="175577"/>
                </a:moveTo>
                <a:lnTo>
                  <a:pt x="351764" y="175577"/>
                </a:lnTo>
                <a:lnTo>
                  <a:pt x="366266" y="178532"/>
                </a:lnTo>
                <a:lnTo>
                  <a:pt x="378147" y="186570"/>
                </a:lnTo>
                <a:lnTo>
                  <a:pt x="386177" y="198450"/>
                </a:lnTo>
                <a:lnTo>
                  <a:pt x="389122" y="212953"/>
                </a:lnTo>
                <a:lnTo>
                  <a:pt x="386177" y="227486"/>
                </a:lnTo>
                <a:lnTo>
                  <a:pt x="378147" y="239387"/>
                </a:lnTo>
                <a:lnTo>
                  <a:pt x="366266" y="247427"/>
                </a:lnTo>
                <a:lnTo>
                  <a:pt x="351764" y="250380"/>
                </a:lnTo>
                <a:lnTo>
                  <a:pt x="408604" y="250380"/>
                </a:lnTo>
                <a:lnTo>
                  <a:pt x="416042" y="239373"/>
                </a:lnTo>
                <a:lnTo>
                  <a:pt x="421406" y="212928"/>
                </a:lnTo>
                <a:lnTo>
                  <a:pt x="416042" y="186553"/>
                </a:lnTo>
                <a:lnTo>
                  <a:pt x="408628" y="175577"/>
                </a:lnTo>
                <a:close/>
              </a:path>
              <a:path w="475614" h="475615">
                <a:moveTo>
                  <a:pt x="353377" y="144906"/>
                </a:moveTo>
                <a:lnTo>
                  <a:pt x="221754" y="144906"/>
                </a:lnTo>
                <a:lnTo>
                  <a:pt x="188150" y="191769"/>
                </a:lnTo>
                <a:lnTo>
                  <a:pt x="233425" y="191769"/>
                </a:lnTo>
                <a:lnTo>
                  <a:pt x="244881" y="175577"/>
                </a:lnTo>
                <a:lnTo>
                  <a:pt x="408628" y="175577"/>
                </a:lnTo>
                <a:lnTo>
                  <a:pt x="401424" y="164914"/>
                </a:lnTo>
                <a:lnTo>
                  <a:pt x="379791" y="150283"/>
                </a:lnTo>
                <a:lnTo>
                  <a:pt x="353377" y="144906"/>
                </a:lnTo>
                <a:close/>
              </a:path>
              <a:path w="475614" h="475615">
                <a:moveTo>
                  <a:pt x="118200" y="155409"/>
                </a:moveTo>
                <a:lnTo>
                  <a:pt x="49377" y="155409"/>
                </a:lnTo>
                <a:lnTo>
                  <a:pt x="118186" y="15543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C842CD6-9FE5-4844-9555-3973942C715A}"/>
              </a:ext>
            </a:extLst>
          </p:cNvPr>
          <p:cNvSpPr txBox="1"/>
          <p:nvPr/>
        </p:nvSpPr>
        <p:spPr>
          <a:xfrm>
            <a:off x="323528" y="3147814"/>
            <a:ext cx="79600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0000" algn="just"/>
            <a:endParaRPr lang="ru-UA" sz="12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51F01C1-7700-4679-941E-D24FFC5401E8}"/>
              </a:ext>
            </a:extLst>
          </p:cNvPr>
          <p:cNvSpPr txBox="1"/>
          <p:nvPr/>
        </p:nvSpPr>
        <p:spPr>
          <a:xfrm>
            <a:off x="882425" y="386968"/>
            <a:ext cx="74629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0000" algn="ctr"/>
            <a:r>
              <a:rPr lang="uk-UA" sz="12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Акредитація освітніх програм 202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5</a:t>
            </a:r>
            <a:r>
              <a:rPr lang="uk-UA" sz="12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року </a:t>
            </a:r>
            <a:endParaRPr lang="ru-UA" sz="1200" dirty="0">
              <a:solidFill>
                <a:schemeClr val="tx2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11E3676-5C41-456F-9042-F14A40C7ACC9}"/>
              </a:ext>
            </a:extLst>
          </p:cNvPr>
          <p:cNvSpPr txBox="1"/>
          <p:nvPr/>
        </p:nvSpPr>
        <p:spPr>
          <a:xfrm flipH="1">
            <a:off x="8388399" y="4719247"/>
            <a:ext cx="3745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b="1" dirty="0">
                <a:solidFill>
                  <a:schemeClr val="bg1"/>
                </a:solidFill>
              </a:rPr>
              <a:t>23</a:t>
            </a:r>
            <a:endParaRPr lang="ru-UA" sz="1400" b="1" dirty="0">
              <a:solidFill>
                <a:schemeClr val="bg1"/>
              </a:solidFill>
            </a:endParaRPr>
          </a:p>
        </p:txBody>
      </p:sp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85FD2FD2-3AB4-4661-8BCF-038530B115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9667394"/>
              </p:ext>
            </p:extLst>
          </p:nvPr>
        </p:nvGraphicFramePr>
        <p:xfrm>
          <a:off x="882424" y="651583"/>
          <a:ext cx="7650015" cy="3972205"/>
        </p:xfrm>
        <a:graphic>
          <a:graphicData uri="http://schemas.openxmlformats.org/drawingml/2006/table">
            <a:tbl>
              <a:tblPr firstRow="1" firstCol="1" bandRow="1" bandCol="1">
                <a:tableStyleId>{7DF18680-E054-41AD-8BC1-D1AEF772440D}</a:tableStyleId>
              </a:tblPr>
              <a:tblGrid>
                <a:gridCol w="2392926">
                  <a:extLst>
                    <a:ext uri="{9D8B030D-6E8A-4147-A177-3AD203B41FA5}">
                      <a16:colId xmlns:a16="http://schemas.microsoft.com/office/drawing/2014/main" val="2545843372"/>
                    </a:ext>
                  </a:extLst>
                </a:gridCol>
                <a:gridCol w="1762563">
                  <a:extLst>
                    <a:ext uri="{9D8B030D-6E8A-4147-A177-3AD203B41FA5}">
                      <a16:colId xmlns:a16="http://schemas.microsoft.com/office/drawing/2014/main" val="1901774608"/>
                    </a:ext>
                  </a:extLst>
                </a:gridCol>
                <a:gridCol w="1430552">
                  <a:extLst>
                    <a:ext uri="{9D8B030D-6E8A-4147-A177-3AD203B41FA5}">
                      <a16:colId xmlns:a16="http://schemas.microsoft.com/office/drawing/2014/main" val="2787245273"/>
                    </a:ext>
                  </a:extLst>
                </a:gridCol>
                <a:gridCol w="2063974">
                  <a:extLst>
                    <a:ext uri="{9D8B030D-6E8A-4147-A177-3AD203B41FA5}">
                      <a16:colId xmlns:a16="http://schemas.microsoft.com/office/drawing/2014/main" val="3452461833"/>
                    </a:ext>
                  </a:extLst>
                </a:gridCol>
              </a:tblGrid>
              <a:tr h="37911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Назва освітньої програми</a:t>
                      </a:r>
                      <a:endParaRPr lang="ru-UA" sz="10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55955" marR="5595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Код і назва спеціальності</a:t>
                      </a:r>
                      <a:endParaRPr lang="ru-UA" sz="10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55955" marR="5595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Вид акредитаційної експертизи</a:t>
                      </a:r>
                      <a:endParaRPr lang="ru-UA" sz="1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55955" marR="5595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Рішення уповноваженого органу</a:t>
                      </a:r>
                      <a:endParaRPr lang="ru-UA" sz="1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55955" marR="55955" marT="0" marB="0" anchor="ctr"/>
                </a:tc>
                <a:extLst>
                  <a:ext uri="{0D108BD9-81ED-4DB2-BD59-A6C34878D82A}">
                    <a16:rowId xmlns:a16="http://schemas.microsoft.com/office/drawing/2014/main" val="2520260757"/>
                  </a:ext>
                </a:extLst>
              </a:tr>
              <a:tr h="38157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ОПП «Економічна кібернетика»</a:t>
                      </a:r>
                      <a:endParaRPr lang="ru-UA" sz="10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55955" marR="5595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051 «Економіка» </a:t>
                      </a:r>
                      <a:endParaRPr lang="ru-UA" sz="1000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55955" marR="5595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чергова акредитація</a:t>
                      </a:r>
                      <a:endParaRPr lang="ru-UA" sz="1000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 </a:t>
                      </a:r>
                      <a:endParaRPr lang="ru-UA" sz="1000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55955" marR="5595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умовна акредитація</a:t>
                      </a:r>
                      <a:endParaRPr lang="ru-UA" sz="1000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55955" marR="55955" marT="0" marB="0"/>
                </a:tc>
                <a:extLst>
                  <a:ext uri="{0D108BD9-81ED-4DB2-BD59-A6C34878D82A}">
                    <a16:rowId xmlns:a16="http://schemas.microsoft.com/office/drawing/2014/main" val="2530329674"/>
                  </a:ext>
                </a:extLst>
              </a:tr>
              <a:tr h="46736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ОПП «Управління фінансово-економічною безпекою»</a:t>
                      </a:r>
                      <a:endParaRPr lang="ru-UA" sz="10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</a:t>
                      </a:r>
                      <a:endParaRPr lang="ru-UA" sz="10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55955" marR="5595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073 «Менеджмент»</a:t>
                      </a:r>
                      <a:endParaRPr lang="ru-UA" sz="1000" kern="120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55955" marR="5595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чергова акредитація</a:t>
                      </a:r>
                      <a:endParaRPr lang="ru-UA" sz="1000" kern="120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 </a:t>
                      </a:r>
                      <a:endParaRPr lang="ru-UA" sz="1000" kern="120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55955" marR="5595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рішення про акредитацію №5 (55) від 27.02.2024 НАЗЯВО</a:t>
                      </a:r>
                      <a:endParaRPr lang="ru-UA" sz="1000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55955" marR="55955" marT="0" marB="0"/>
                </a:tc>
                <a:extLst>
                  <a:ext uri="{0D108BD9-81ED-4DB2-BD59-A6C34878D82A}">
                    <a16:rowId xmlns:a16="http://schemas.microsoft.com/office/drawing/2014/main" val="2866105458"/>
                  </a:ext>
                </a:extLst>
              </a:tr>
              <a:tr h="60680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ОПП «Комп`ютеризовані та </a:t>
                      </a:r>
                      <a:r>
                        <a:rPr lang="uk-UA" sz="100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робототехнічні</a:t>
                      </a:r>
                      <a:r>
                        <a:rPr lang="uk-UA" sz="1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системи»</a:t>
                      </a:r>
                      <a:endParaRPr lang="ru-UA" sz="10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55955" marR="5595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174 «Автоматизація, комп’ютерно-інтегровані технології та робототехніка»</a:t>
                      </a:r>
                      <a:endParaRPr lang="ru-UA" sz="1000" kern="120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55955" marR="5595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чергова акредитація</a:t>
                      </a:r>
                      <a:endParaRPr lang="ru-UA" sz="1000" kern="120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 </a:t>
                      </a:r>
                      <a:endParaRPr lang="ru-UA" sz="1000" kern="120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55955" marR="5595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рішення про акредитацію №7 (79) від 13.05.2025 НАЗЯВО, сертифікат про акредитацію № 12300</a:t>
                      </a:r>
                      <a:endParaRPr lang="ru-UA" sz="1000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55955" marR="55955" marT="0" marB="0"/>
                </a:tc>
                <a:extLst>
                  <a:ext uri="{0D108BD9-81ED-4DB2-BD59-A6C34878D82A}">
                    <a16:rowId xmlns:a16="http://schemas.microsoft.com/office/drawing/2014/main" val="625777098"/>
                  </a:ext>
                </a:extLst>
              </a:tr>
              <a:tr h="60680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ОПП «Комп’ютерно-інтегровані технологічні процеси і виробництва» за спеціальністю</a:t>
                      </a:r>
                      <a:endParaRPr lang="ru-UA" sz="10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55955" marR="5595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174 «Автоматизація, комп’ютерно-інтегровані технології та робототехніка»</a:t>
                      </a:r>
                      <a:endParaRPr lang="ru-UA" sz="1000" kern="120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55955" marR="5595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чергова акредитація</a:t>
                      </a:r>
                      <a:endParaRPr lang="ru-UA" sz="1000" kern="120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 kern="120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 </a:t>
                      </a:r>
                      <a:endParaRPr lang="ru-UA" sz="1000" kern="120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55955" marR="5595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рішення про акредитацію №7 (79) від 13.05.2025 НАЗЯВО, сертифікат про акредитацію № 12299</a:t>
                      </a:r>
                      <a:endParaRPr lang="ru-UA" sz="1000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55955" marR="55955" marT="0" marB="0"/>
                </a:tc>
                <a:extLst>
                  <a:ext uri="{0D108BD9-81ED-4DB2-BD59-A6C34878D82A}">
                    <a16:rowId xmlns:a16="http://schemas.microsoft.com/office/drawing/2014/main" val="4231283382"/>
                  </a:ext>
                </a:extLst>
              </a:tr>
              <a:tr h="3505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ОПП «Економічна кібернетика»</a:t>
                      </a:r>
                      <a:endParaRPr lang="ru-UA" sz="10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55955" marR="5595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051 «Економіка» </a:t>
                      </a:r>
                      <a:endParaRPr lang="ru-UA" sz="1000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55955" marR="5595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чергова акредитація</a:t>
                      </a:r>
                      <a:endParaRPr lang="ru-UA" sz="1000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 </a:t>
                      </a:r>
                      <a:endParaRPr lang="ru-UA" sz="1000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55955" marR="5595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Справа на опрацюванні секретаріату НАЗЯВО</a:t>
                      </a:r>
                      <a:endParaRPr lang="ru-UA" sz="1000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55955" marR="55955" marT="0" marB="0"/>
                </a:tc>
                <a:extLst>
                  <a:ext uri="{0D108BD9-81ED-4DB2-BD59-A6C34878D82A}">
                    <a16:rowId xmlns:a16="http://schemas.microsoft.com/office/drawing/2014/main" val="3186232472"/>
                  </a:ext>
                </a:extLst>
              </a:tr>
              <a:tr h="75851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ОПП «</a:t>
                      </a:r>
                      <a:r>
                        <a:rPr lang="uk-UA" sz="100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Медіаінженерія</a:t>
                      </a:r>
                      <a:r>
                        <a:rPr lang="uk-UA" sz="1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» за спеціальністю 172 Електронні комунікації та радіотехніка справа на опрацюванні секретаріату НАЗЯВО).</a:t>
                      </a:r>
                      <a:endParaRPr lang="ru-UA" sz="10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55955" marR="5595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172 «Електронні комунікації та радіотехніка»</a:t>
                      </a:r>
                      <a:endParaRPr lang="ru-UA" sz="1000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55955" marR="5595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чергова акредитація</a:t>
                      </a:r>
                      <a:endParaRPr lang="ru-UA" sz="1000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 </a:t>
                      </a:r>
                      <a:endParaRPr lang="ru-UA" sz="1000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55955" marR="5595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Справа на опрацюванні секретаріату НАЗЯВО</a:t>
                      </a:r>
                      <a:endParaRPr lang="ru-UA" sz="1000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55955" marR="55955" marT="0" marB="0"/>
                </a:tc>
                <a:extLst>
                  <a:ext uri="{0D108BD9-81ED-4DB2-BD59-A6C34878D82A}">
                    <a16:rowId xmlns:a16="http://schemas.microsoft.com/office/drawing/2014/main" val="1295512309"/>
                  </a:ext>
                </a:extLst>
              </a:tr>
              <a:tr h="412425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b="1" kern="1200" dirty="0">
                          <a:solidFill>
                            <a:schemeClr val="lt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ОНП Інженерія мікропроцесорних систем </a:t>
                      </a:r>
                      <a:endParaRPr lang="ru-UA" sz="1000" b="1" kern="1200" dirty="0">
                        <a:solidFill>
                          <a:schemeClr val="lt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051 Електроніка </a:t>
                      </a:r>
                      <a:endParaRPr lang="ru-UA" sz="1000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чергова акредитація</a:t>
                      </a:r>
                      <a:endParaRPr lang="ru-UA" sz="1000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 </a:t>
                      </a:r>
                      <a:endParaRPr lang="ru-UA" sz="1000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умовна акредитація</a:t>
                      </a:r>
                      <a:endParaRPr lang="ru-UA" sz="1000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957998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90301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5304" y="-12332"/>
            <a:ext cx="9122916" cy="5143500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797" y="46860"/>
            <a:ext cx="750161" cy="948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object 4"/>
          <p:cNvSpPr/>
          <p:nvPr/>
        </p:nvSpPr>
        <p:spPr>
          <a:xfrm>
            <a:off x="8283550" y="4643462"/>
            <a:ext cx="845146" cy="47344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    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2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                </a:t>
            </a: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2" name="object 3"/>
          <p:cNvSpPr/>
          <p:nvPr/>
        </p:nvSpPr>
        <p:spPr>
          <a:xfrm>
            <a:off x="8728682" y="4684154"/>
            <a:ext cx="374567" cy="377964"/>
          </a:xfrm>
          <a:custGeom>
            <a:avLst/>
            <a:gdLst/>
            <a:ahLst/>
            <a:cxnLst/>
            <a:rect l="l" t="t" r="r" b="b"/>
            <a:pathLst>
              <a:path w="475614" h="475615">
                <a:moveTo>
                  <a:pt x="237655" y="0"/>
                </a:moveTo>
                <a:lnTo>
                  <a:pt x="189769" y="4829"/>
                </a:lnTo>
                <a:lnTo>
                  <a:pt x="145164" y="18681"/>
                </a:lnTo>
                <a:lnTo>
                  <a:pt x="104796" y="40598"/>
                </a:lnTo>
                <a:lnTo>
                  <a:pt x="69621" y="69624"/>
                </a:lnTo>
                <a:lnTo>
                  <a:pt x="40597" y="104802"/>
                </a:lnTo>
                <a:lnTo>
                  <a:pt x="18681" y="145175"/>
                </a:lnTo>
                <a:lnTo>
                  <a:pt x="4829" y="189786"/>
                </a:lnTo>
                <a:lnTo>
                  <a:pt x="0" y="237680"/>
                </a:lnTo>
                <a:lnTo>
                  <a:pt x="4829" y="285566"/>
                </a:lnTo>
                <a:lnTo>
                  <a:pt x="18681" y="330174"/>
                </a:lnTo>
                <a:lnTo>
                  <a:pt x="40597" y="370547"/>
                </a:lnTo>
                <a:lnTo>
                  <a:pt x="69621" y="405726"/>
                </a:lnTo>
                <a:lnTo>
                  <a:pt x="104796" y="434755"/>
                </a:lnTo>
                <a:lnTo>
                  <a:pt x="145164" y="456675"/>
                </a:lnTo>
                <a:lnTo>
                  <a:pt x="189769" y="470530"/>
                </a:lnTo>
                <a:lnTo>
                  <a:pt x="237655" y="475360"/>
                </a:lnTo>
                <a:lnTo>
                  <a:pt x="285559" y="470530"/>
                </a:lnTo>
                <a:lnTo>
                  <a:pt x="330176" y="456675"/>
                </a:lnTo>
                <a:lnTo>
                  <a:pt x="355151" y="443115"/>
                </a:lnTo>
                <a:lnTo>
                  <a:pt x="237655" y="443115"/>
                </a:lnTo>
                <a:lnTo>
                  <a:pt x="190545" y="437692"/>
                </a:lnTo>
                <a:lnTo>
                  <a:pt x="147303" y="422244"/>
                </a:lnTo>
                <a:lnTo>
                  <a:pt x="109159" y="398000"/>
                </a:lnTo>
                <a:lnTo>
                  <a:pt x="77346" y="366192"/>
                </a:lnTo>
                <a:lnTo>
                  <a:pt x="53097" y="328049"/>
                </a:lnTo>
                <a:lnTo>
                  <a:pt x="37644" y="284801"/>
                </a:lnTo>
                <a:lnTo>
                  <a:pt x="32219" y="237680"/>
                </a:lnTo>
                <a:lnTo>
                  <a:pt x="33355" y="216013"/>
                </a:lnTo>
                <a:lnTo>
                  <a:pt x="36679" y="195011"/>
                </a:lnTo>
                <a:lnTo>
                  <a:pt x="42062" y="174776"/>
                </a:lnTo>
                <a:lnTo>
                  <a:pt x="49377" y="155409"/>
                </a:lnTo>
                <a:lnTo>
                  <a:pt x="118200" y="155409"/>
                </a:lnTo>
                <a:lnTo>
                  <a:pt x="137807" y="121551"/>
                </a:lnTo>
                <a:lnTo>
                  <a:pt x="68249" y="121500"/>
                </a:lnTo>
                <a:lnTo>
                  <a:pt x="100436" y="84812"/>
                </a:lnTo>
                <a:lnTo>
                  <a:pt x="140450" y="56648"/>
                </a:lnTo>
                <a:lnTo>
                  <a:pt x="186716" y="38590"/>
                </a:lnTo>
                <a:lnTo>
                  <a:pt x="237655" y="32219"/>
                </a:lnTo>
                <a:lnTo>
                  <a:pt x="355115" y="32219"/>
                </a:lnTo>
                <a:lnTo>
                  <a:pt x="330176" y="18681"/>
                </a:lnTo>
                <a:lnTo>
                  <a:pt x="285559" y="4829"/>
                </a:lnTo>
                <a:lnTo>
                  <a:pt x="237655" y="0"/>
                </a:lnTo>
                <a:close/>
              </a:path>
              <a:path w="475614" h="475615">
                <a:moveTo>
                  <a:pt x="137807" y="121551"/>
                </a:moveTo>
                <a:lnTo>
                  <a:pt x="118237" y="155435"/>
                </a:lnTo>
                <a:lnTo>
                  <a:pt x="140616" y="186570"/>
                </a:lnTo>
                <a:lnTo>
                  <a:pt x="166357" y="222135"/>
                </a:lnTo>
                <a:lnTo>
                  <a:pt x="77431" y="346176"/>
                </a:lnTo>
                <a:lnTo>
                  <a:pt x="412102" y="346176"/>
                </a:lnTo>
                <a:lnTo>
                  <a:pt x="379901" y="385883"/>
                </a:lnTo>
                <a:lnTo>
                  <a:pt x="338889" y="416477"/>
                </a:lnTo>
                <a:lnTo>
                  <a:pt x="290872" y="436155"/>
                </a:lnTo>
                <a:lnTo>
                  <a:pt x="237655" y="443115"/>
                </a:lnTo>
                <a:lnTo>
                  <a:pt x="355151" y="443115"/>
                </a:lnTo>
                <a:lnTo>
                  <a:pt x="405725" y="405726"/>
                </a:lnTo>
                <a:lnTo>
                  <a:pt x="434746" y="370547"/>
                </a:lnTo>
                <a:lnTo>
                  <a:pt x="456659" y="330174"/>
                </a:lnTo>
                <a:lnTo>
                  <a:pt x="461477" y="314655"/>
                </a:lnTo>
                <a:lnTo>
                  <a:pt x="146481" y="314655"/>
                </a:lnTo>
                <a:lnTo>
                  <a:pt x="189458" y="253974"/>
                </a:lnTo>
                <a:lnTo>
                  <a:pt x="406175" y="253974"/>
                </a:lnTo>
                <a:lnTo>
                  <a:pt x="408604" y="250380"/>
                </a:lnTo>
                <a:lnTo>
                  <a:pt x="230327" y="250380"/>
                </a:lnTo>
                <a:lnTo>
                  <a:pt x="210997" y="223469"/>
                </a:lnTo>
                <a:lnTo>
                  <a:pt x="233425" y="191769"/>
                </a:lnTo>
                <a:lnTo>
                  <a:pt x="188150" y="191769"/>
                </a:lnTo>
                <a:lnTo>
                  <a:pt x="137807" y="121551"/>
                </a:lnTo>
                <a:close/>
              </a:path>
              <a:path w="475614" h="475615">
                <a:moveTo>
                  <a:pt x="355115" y="32219"/>
                </a:moveTo>
                <a:lnTo>
                  <a:pt x="237655" y="32219"/>
                </a:lnTo>
                <a:lnTo>
                  <a:pt x="284771" y="37646"/>
                </a:lnTo>
                <a:lnTo>
                  <a:pt x="328022" y="53102"/>
                </a:lnTo>
                <a:lnTo>
                  <a:pt x="366176" y="77356"/>
                </a:lnTo>
                <a:lnTo>
                  <a:pt x="397998" y="109174"/>
                </a:lnTo>
                <a:lnTo>
                  <a:pt x="422255" y="147323"/>
                </a:lnTo>
                <a:lnTo>
                  <a:pt x="437714" y="190569"/>
                </a:lnTo>
                <a:lnTo>
                  <a:pt x="443141" y="237680"/>
                </a:lnTo>
                <a:lnTo>
                  <a:pt x="442151" y="257819"/>
                </a:lnTo>
                <a:lnTo>
                  <a:pt x="439256" y="277421"/>
                </a:lnTo>
                <a:lnTo>
                  <a:pt x="434563" y="296391"/>
                </a:lnTo>
                <a:lnTo>
                  <a:pt x="428180" y="314629"/>
                </a:lnTo>
                <a:lnTo>
                  <a:pt x="146481" y="314655"/>
                </a:lnTo>
                <a:lnTo>
                  <a:pt x="461477" y="314655"/>
                </a:lnTo>
                <a:lnTo>
                  <a:pt x="470507" y="285566"/>
                </a:lnTo>
                <a:lnTo>
                  <a:pt x="475335" y="237680"/>
                </a:lnTo>
                <a:lnTo>
                  <a:pt x="470507" y="189786"/>
                </a:lnTo>
                <a:lnTo>
                  <a:pt x="456659" y="145175"/>
                </a:lnTo>
                <a:lnTo>
                  <a:pt x="434746" y="104802"/>
                </a:lnTo>
                <a:lnTo>
                  <a:pt x="405725" y="69624"/>
                </a:lnTo>
                <a:lnTo>
                  <a:pt x="370550" y="40598"/>
                </a:lnTo>
                <a:lnTo>
                  <a:pt x="355115" y="32219"/>
                </a:lnTo>
                <a:close/>
              </a:path>
              <a:path w="475614" h="475615">
                <a:moveTo>
                  <a:pt x="406175" y="253974"/>
                </a:moveTo>
                <a:lnTo>
                  <a:pt x="189458" y="253974"/>
                </a:lnTo>
                <a:lnTo>
                  <a:pt x="209270" y="281431"/>
                </a:lnTo>
                <a:lnTo>
                  <a:pt x="353377" y="280987"/>
                </a:lnTo>
                <a:lnTo>
                  <a:pt x="379791" y="275620"/>
                </a:lnTo>
                <a:lnTo>
                  <a:pt x="401424" y="261005"/>
                </a:lnTo>
                <a:lnTo>
                  <a:pt x="406175" y="253974"/>
                </a:lnTo>
                <a:close/>
              </a:path>
              <a:path w="475614" h="475615">
                <a:moveTo>
                  <a:pt x="408628" y="175577"/>
                </a:moveTo>
                <a:lnTo>
                  <a:pt x="351764" y="175577"/>
                </a:lnTo>
                <a:lnTo>
                  <a:pt x="366266" y="178532"/>
                </a:lnTo>
                <a:lnTo>
                  <a:pt x="378147" y="186570"/>
                </a:lnTo>
                <a:lnTo>
                  <a:pt x="386177" y="198450"/>
                </a:lnTo>
                <a:lnTo>
                  <a:pt x="389122" y="212953"/>
                </a:lnTo>
                <a:lnTo>
                  <a:pt x="386177" y="227486"/>
                </a:lnTo>
                <a:lnTo>
                  <a:pt x="378147" y="239387"/>
                </a:lnTo>
                <a:lnTo>
                  <a:pt x="366266" y="247427"/>
                </a:lnTo>
                <a:lnTo>
                  <a:pt x="351764" y="250380"/>
                </a:lnTo>
                <a:lnTo>
                  <a:pt x="408604" y="250380"/>
                </a:lnTo>
                <a:lnTo>
                  <a:pt x="416042" y="239373"/>
                </a:lnTo>
                <a:lnTo>
                  <a:pt x="421406" y="212928"/>
                </a:lnTo>
                <a:lnTo>
                  <a:pt x="416042" y="186553"/>
                </a:lnTo>
                <a:lnTo>
                  <a:pt x="408628" y="175577"/>
                </a:lnTo>
                <a:close/>
              </a:path>
              <a:path w="475614" h="475615">
                <a:moveTo>
                  <a:pt x="353377" y="144906"/>
                </a:moveTo>
                <a:lnTo>
                  <a:pt x="221754" y="144906"/>
                </a:lnTo>
                <a:lnTo>
                  <a:pt x="188150" y="191769"/>
                </a:lnTo>
                <a:lnTo>
                  <a:pt x="233425" y="191769"/>
                </a:lnTo>
                <a:lnTo>
                  <a:pt x="244881" y="175577"/>
                </a:lnTo>
                <a:lnTo>
                  <a:pt x="408628" y="175577"/>
                </a:lnTo>
                <a:lnTo>
                  <a:pt x="401424" y="164914"/>
                </a:lnTo>
                <a:lnTo>
                  <a:pt x="379791" y="150283"/>
                </a:lnTo>
                <a:lnTo>
                  <a:pt x="353377" y="144906"/>
                </a:lnTo>
                <a:close/>
              </a:path>
              <a:path w="475614" h="475615">
                <a:moveTo>
                  <a:pt x="118200" y="155409"/>
                </a:moveTo>
                <a:lnTo>
                  <a:pt x="49377" y="155409"/>
                </a:lnTo>
                <a:lnTo>
                  <a:pt x="118186" y="15543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C842CD6-9FE5-4844-9555-3973942C715A}"/>
              </a:ext>
            </a:extLst>
          </p:cNvPr>
          <p:cNvSpPr txBox="1"/>
          <p:nvPr/>
        </p:nvSpPr>
        <p:spPr>
          <a:xfrm>
            <a:off x="323528" y="3147814"/>
            <a:ext cx="79600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0000" algn="just"/>
            <a:endParaRPr lang="ru-UA" sz="12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11E3676-5C41-456F-9042-F14A40C7ACC9}"/>
              </a:ext>
            </a:extLst>
          </p:cNvPr>
          <p:cNvSpPr txBox="1"/>
          <p:nvPr/>
        </p:nvSpPr>
        <p:spPr>
          <a:xfrm flipH="1">
            <a:off x="8388399" y="4719247"/>
            <a:ext cx="3745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b="1" dirty="0">
                <a:solidFill>
                  <a:schemeClr val="bg1"/>
                </a:solidFill>
              </a:rPr>
              <a:t>24</a:t>
            </a:r>
            <a:endParaRPr lang="ru-UA" sz="1400" b="1" dirty="0">
              <a:solidFill>
                <a:schemeClr val="bg1"/>
              </a:solidFill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79DB640-0A4F-4846-8FFB-666F7E48B851}"/>
              </a:ext>
            </a:extLst>
          </p:cNvPr>
          <p:cNvSpPr/>
          <p:nvPr/>
        </p:nvSpPr>
        <p:spPr>
          <a:xfrm>
            <a:off x="1043608" y="160546"/>
            <a:ext cx="77768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Цільові показники діяльності Університету</a:t>
            </a:r>
          </a:p>
          <a:p>
            <a:pPr algn="ctr"/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(</a:t>
            </a:r>
            <a:r>
              <a:rPr lang="uk-UA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Ліцензійний обсяг, ліцензування та акредитація)</a:t>
            </a:r>
            <a:endParaRPr lang="ru-UA" dirty="0"/>
          </a:p>
        </p:txBody>
      </p:sp>
      <p:graphicFrame>
        <p:nvGraphicFramePr>
          <p:cNvPr id="13" name="Таблица 12">
            <a:extLst>
              <a:ext uri="{FF2B5EF4-FFF2-40B4-BE49-F238E27FC236}">
                <a16:creationId xmlns:a16="http://schemas.microsoft.com/office/drawing/2014/main" id="{EE7A8B60-53D7-45C8-85B8-09A92F8A42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5775413"/>
              </p:ext>
            </p:extLst>
          </p:nvPr>
        </p:nvGraphicFramePr>
        <p:xfrm>
          <a:off x="943707" y="834466"/>
          <a:ext cx="7776864" cy="3596516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861924">
                  <a:extLst>
                    <a:ext uri="{9D8B030D-6E8A-4147-A177-3AD203B41FA5}">
                      <a16:colId xmlns:a16="http://schemas.microsoft.com/office/drawing/2014/main" val="1142162332"/>
                    </a:ext>
                  </a:extLst>
                </a:gridCol>
                <a:gridCol w="4914940">
                  <a:extLst>
                    <a:ext uri="{9D8B030D-6E8A-4147-A177-3AD203B41FA5}">
                      <a16:colId xmlns:a16="http://schemas.microsoft.com/office/drawing/2014/main" val="150749486"/>
                    </a:ext>
                  </a:extLst>
                </a:gridCol>
              </a:tblGrid>
              <a:tr h="422024">
                <a:tc>
                  <a:txBody>
                    <a:bodyPr/>
                    <a:lstStyle/>
                    <a:p>
                      <a:pPr algn="ctr"/>
                      <a:r>
                        <a:rPr lang="uk-UA" sz="1400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Показник </a:t>
                      </a:r>
                      <a:endParaRPr lang="ru-UA" sz="1400" dirty="0">
                        <a:solidFill>
                          <a:schemeClr val="bg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Досягнення</a:t>
                      </a:r>
                      <a:endParaRPr lang="ru-UA" sz="1400" dirty="0">
                        <a:solidFill>
                          <a:schemeClr val="bg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9501588"/>
                  </a:ext>
                </a:extLst>
              </a:tr>
              <a:tr h="30811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Для забезпечення Університету </a:t>
                      </a:r>
                      <a:r>
                        <a:rPr lang="uk-UA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більше</a:t>
                      </a:r>
                      <a:r>
                        <a:rPr lang="uk-UA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ніж 50% </a:t>
                      </a:r>
                      <a:r>
                        <a:rPr lang="uk-UA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акредитацій на рівні повної</a:t>
                      </a:r>
                      <a:r>
                        <a:rPr lang="uk-UA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було прийнята такі заходи</a:t>
                      </a:r>
                    </a:p>
                    <a:p>
                      <a:endParaRPr lang="ru-UA" sz="1400" b="1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 algn="just">
                        <a:lnSpc>
                          <a:spcPct val="8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en-US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uk-UA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Розпорядження від 30.06.2025 № 70Р  «Щодо формування робочої групи для підготовки та організації акредитації освітньої програми «</a:t>
                      </a:r>
                      <a:r>
                        <a:rPr lang="uk-UA" sz="1400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Видавничо</a:t>
                      </a:r>
                      <a:r>
                        <a:rPr lang="uk-UA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-поліграфічна справа за спеціальністю 186 Видавництво та поліграфія».</a:t>
                      </a:r>
                    </a:p>
                    <a:p>
                      <a:pPr marL="228600" indent="-228600" algn="just">
                        <a:lnSpc>
                          <a:spcPct val="8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uk-UA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uk-UA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Організовано роботу з підготовки до акредитаційної експертизи – регулярні робочі зустрічі з гарантами ОП та випусковими кафедрами відповідно до графіку чергових акредитаційних експертиз;</a:t>
                      </a:r>
                    </a:p>
                    <a:p>
                      <a:pPr marL="228600" indent="-228600" algn="just">
                        <a:lnSpc>
                          <a:spcPct val="8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uk-UA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uk-UA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Наказ від 09.09.2025 №303 «Про організацію  щорічного  оцінювання/ рейтингування науково-педагогічних працівників за показниками відповідності Ліцензійних умов провадження освітньої діяльності».</a:t>
                      </a:r>
                      <a:endParaRPr lang="uk-UA" sz="1400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  <a:p>
                      <a:pPr marL="228600" indent="-228600" algn="just">
                        <a:lnSpc>
                          <a:spcPct val="8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en-US" sz="1400" b="1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 </a:t>
                      </a:r>
                      <a:r>
                        <a:rPr lang="uk-UA" sz="140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Всього </a:t>
                      </a:r>
                      <a:r>
                        <a:rPr lang="uk-UA" sz="1400" b="1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237</a:t>
                      </a:r>
                      <a:r>
                        <a:rPr lang="uk-UA" sz="140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 дійсних освітніх програм, з них акредитовано </a:t>
                      </a:r>
                      <a:r>
                        <a:rPr lang="uk-UA" sz="1400" b="1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233</a:t>
                      </a:r>
                      <a:r>
                        <a:rPr lang="uk-UA" sz="140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 освітні програми з них </a:t>
                      </a:r>
                      <a:r>
                        <a:rPr lang="uk-UA" sz="1400" b="1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2</a:t>
                      </a:r>
                      <a:r>
                        <a:rPr lang="uk-UA" sz="140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 – умовно, не акредитовано </a:t>
                      </a:r>
                      <a:r>
                        <a:rPr lang="uk-UA" sz="1400" b="1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чотири</a:t>
                      </a:r>
                      <a:r>
                        <a:rPr lang="uk-UA" sz="140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 освітні програми.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66026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423150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214732"/>
            <a:ext cx="7229723" cy="277000"/>
          </a:xfrm>
        </p:spPr>
        <p:txBody>
          <a:bodyPr>
            <a:noAutofit/>
          </a:bodyPr>
          <a:lstStyle/>
          <a:p>
            <a:r>
              <a:rPr lang="uk-UA" sz="2000" b="1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Інформаційне забезпечення</a:t>
            </a:r>
            <a:endParaRPr lang="ru-RU" sz="2000" b="1" dirty="0">
              <a:solidFill>
                <a:schemeClr val="tx2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5304" y="-12332"/>
            <a:ext cx="9122916" cy="5143500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797" y="46860"/>
            <a:ext cx="750161" cy="948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object 4"/>
          <p:cNvSpPr/>
          <p:nvPr/>
        </p:nvSpPr>
        <p:spPr>
          <a:xfrm>
            <a:off x="8283550" y="4643462"/>
            <a:ext cx="845146" cy="47344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    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2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                </a:t>
            </a: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2" name="object 3"/>
          <p:cNvSpPr/>
          <p:nvPr/>
        </p:nvSpPr>
        <p:spPr>
          <a:xfrm>
            <a:off x="8728682" y="4684154"/>
            <a:ext cx="374567" cy="377964"/>
          </a:xfrm>
          <a:custGeom>
            <a:avLst/>
            <a:gdLst/>
            <a:ahLst/>
            <a:cxnLst/>
            <a:rect l="l" t="t" r="r" b="b"/>
            <a:pathLst>
              <a:path w="475614" h="475615">
                <a:moveTo>
                  <a:pt x="237655" y="0"/>
                </a:moveTo>
                <a:lnTo>
                  <a:pt x="189769" y="4829"/>
                </a:lnTo>
                <a:lnTo>
                  <a:pt x="145164" y="18681"/>
                </a:lnTo>
                <a:lnTo>
                  <a:pt x="104796" y="40598"/>
                </a:lnTo>
                <a:lnTo>
                  <a:pt x="69621" y="69624"/>
                </a:lnTo>
                <a:lnTo>
                  <a:pt x="40597" y="104802"/>
                </a:lnTo>
                <a:lnTo>
                  <a:pt x="18681" y="145175"/>
                </a:lnTo>
                <a:lnTo>
                  <a:pt x="4829" y="189786"/>
                </a:lnTo>
                <a:lnTo>
                  <a:pt x="0" y="237680"/>
                </a:lnTo>
                <a:lnTo>
                  <a:pt x="4829" y="285566"/>
                </a:lnTo>
                <a:lnTo>
                  <a:pt x="18681" y="330174"/>
                </a:lnTo>
                <a:lnTo>
                  <a:pt x="40597" y="370547"/>
                </a:lnTo>
                <a:lnTo>
                  <a:pt x="69621" y="405726"/>
                </a:lnTo>
                <a:lnTo>
                  <a:pt x="104796" y="434755"/>
                </a:lnTo>
                <a:lnTo>
                  <a:pt x="145164" y="456675"/>
                </a:lnTo>
                <a:lnTo>
                  <a:pt x="189769" y="470530"/>
                </a:lnTo>
                <a:lnTo>
                  <a:pt x="237655" y="475360"/>
                </a:lnTo>
                <a:lnTo>
                  <a:pt x="285559" y="470530"/>
                </a:lnTo>
                <a:lnTo>
                  <a:pt x="330176" y="456675"/>
                </a:lnTo>
                <a:lnTo>
                  <a:pt x="355151" y="443115"/>
                </a:lnTo>
                <a:lnTo>
                  <a:pt x="237655" y="443115"/>
                </a:lnTo>
                <a:lnTo>
                  <a:pt x="190545" y="437692"/>
                </a:lnTo>
                <a:lnTo>
                  <a:pt x="147303" y="422244"/>
                </a:lnTo>
                <a:lnTo>
                  <a:pt x="109159" y="398000"/>
                </a:lnTo>
                <a:lnTo>
                  <a:pt x="77346" y="366192"/>
                </a:lnTo>
                <a:lnTo>
                  <a:pt x="53097" y="328049"/>
                </a:lnTo>
                <a:lnTo>
                  <a:pt x="37644" y="284801"/>
                </a:lnTo>
                <a:lnTo>
                  <a:pt x="32219" y="237680"/>
                </a:lnTo>
                <a:lnTo>
                  <a:pt x="33355" y="216013"/>
                </a:lnTo>
                <a:lnTo>
                  <a:pt x="36679" y="195011"/>
                </a:lnTo>
                <a:lnTo>
                  <a:pt x="42062" y="174776"/>
                </a:lnTo>
                <a:lnTo>
                  <a:pt x="49377" y="155409"/>
                </a:lnTo>
                <a:lnTo>
                  <a:pt x="118200" y="155409"/>
                </a:lnTo>
                <a:lnTo>
                  <a:pt x="137807" y="121551"/>
                </a:lnTo>
                <a:lnTo>
                  <a:pt x="68249" y="121500"/>
                </a:lnTo>
                <a:lnTo>
                  <a:pt x="100436" y="84812"/>
                </a:lnTo>
                <a:lnTo>
                  <a:pt x="140450" y="56648"/>
                </a:lnTo>
                <a:lnTo>
                  <a:pt x="186716" y="38590"/>
                </a:lnTo>
                <a:lnTo>
                  <a:pt x="237655" y="32219"/>
                </a:lnTo>
                <a:lnTo>
                  <a:pt x="355115" y="32219"/>
                </a:lnTo>
                <a:lnTo>
                  <a:pt x="330176" y="18681"/>
                </a:lnTo>
                <a:lnTo>
                  <a:pt x="285559" y="4829"/>
                </a:lnTo>
                <a:lnTo>
                  <a:pt x="237655" y="0"/>
                </a:lnTo>
                <a:close/>
              </a:path>
              <a:path w="475614" h="475615">
                <a:moveTo>
                  <a:pt x="137807" y="121551"/>
                </a:moveTo>
                <a:lnTo>
                  <a:pt x="118237" y="155435"/>
                </a:lnTo>
                <a:lnTo>
                  <a:pt x="140616" y="186570"/>
                </a:lnTo>
                <a:lnTo>
                  <a:pt x="166357" y="222135"/>
                </a:lnTo>
                <a:lnTo>
                  <a:pt x="77431" y="346176"/>
                </a:lnTo>
                <a:lnTo>
                  <a:pt x="412102" y="346176"/>
                </a:lnTo>
                <a:lnTo>
                  <a:pt x="379901" y="385883"/>
                </a:lnTo>
                <a:lnTo>
                  <a:pt x="338889" y="416477"/>
                </a:lnTo>
                <a:lnTo>
                  <a:pt x="290872" y="436155"/>
                </a:lnTo>
                <a:lnTo>
                  <a:pt x="237655" y="443115"/>
                </a:lnTo>
                <a:lnTo>
                  <a:pt x="355151" y="443115"/>
                </a:lnTo>
                <a:lnTo>
                  <a:pt x="405725" y="405726"/>
                </a:lnTo>
                <a:lnTo>
                  <a:pt x="434746" y="370547"/>
                </a:lnTo>
                <a:lnTo>
                  <a:pt x="456659" y="330174"/>
                </a:lnTo>
                <a:lnTo>
                  <a:pt x="461477" y="314655"/>
                </a:lnTo>
                <a:lnTo>
                  <a:pt x="146481" y="314655"/>
                </a:lnTo>
                <a:lnTo>
                  <a:pt x="189458" y="253974"/>
                </a:lnTo>
                <a:lnTo>
                  <a:pt x="406175" y="253974"/>
                </a:lnTo>
                <a:lnTo>
                  <a:pt x="408604" y="250380"/>
                </a:lnTo>
                <a:lnTo>
                  <a:pt x="230327" y="250380"/>
                </a:lnTo>
                <a:lnTo>
                  <a:pt x="210997" y="223469"/>
                </a:lnTo>
                <a:lnTo>
                  <a:pt x="233425" y="191769"/>
                </a:lnTo>
                <a:lnTo>
                  <a:pt x="188150" y="191769"/>
                </a:lnTo>
                <a:lnTo>
                  <a:pt x="137807" y="121551"/>
                </a:lnTo>
                <a:close/>
              </a:path>
              <a:path w="475614" h="475615">
                <a:moveTo>
                  <a:pt x="355115" y="32219"/>
                </a:moveTo>
                <a:lnTo>
                  <a:pt x="237655" y="32219"/>
                </a:lnTo>
                <a:lnTo>
                  <a:pt x="284771" y="37646"/>
                </a:lnTo>
                <a:lnTo>
                  <a:pt x="328022" y="53102"/>
                </a:lnTo>
                <a:lnTo>
                  <a:pt x="366176" y="77356"/>
                </a:lnTo>
                <a:lnTo>
                  <a:pt x="397998" y="109174"/>
                </a:lnTo>
                <a:lnTo>
                  <a:pt x="422255" y="147323"/>
                </a:lnTo>
                <a:lnTo>
                  <a:pt x="437714" y="190569"/>
                </a:lnTo>
                <a:lnTo>
                  <a:pt x="443141" y="237680"/>
                </a:lnTo>
                <a:lnTo>
                  <a:pt x="442151" y="257819"/>
                </a:lnTo>
                <a:lnTo>
                  <a:pt x="439256" y="277421"/>
                </a:lnTo>
                <a:lnTo>
                  <a:pt x="434563" y="296391"/>
                </a:lnTo>
                <a:lnTo>
                  <a:pt x="428180" y="314629"/>
                </a:lnTo>
                <a:lnTo>
                  <a:pt x="146481" y="314655"/>
                </a:lnTo>
                <a:lnTo>
                  <a:pt x="461477" y="314655"/>
                </a:lnTo>
                <a:lnTo>
                  <a:pt x="470507" y="285566"/>
                </a:lnTo>
                <a:lnTo>
                  <a:pt x="475335" y="237680"/>
                </a:lnTo>
                <a:lnTo>
                  <a:pt x="470507" y="189786"/>
                </a:lnTo>
                <a:lnTo>
                  <a:pt x="456659" y="145175"/>
                </a:lnTo>
                <a:lnTo>
                  <a:pt x="434746" y="104802"/>
                </a:lnTo>
                <a:lnTo>
                  <a:pt x="405725" y="69624"/>
                </a:lnTo>
                <a:lnTo>
                  <a:pt x="370550" y="40598"/>
                </a:lnTo>
                <a:lnTo>
                  <a:pt x="355115" y="32219"/>
                </a:lnTo>
                <a:close/>
              </a:path>
              <a:path w="475614" h="475615">
                <a:moveTo>
                  <a:pt x="406175" y="253974"/>
                </a:moveTo>
                <a:lnTo>
                  <a:pt x="189458" y="253974"/>
                </a:lnTo>
                <a:lnTo>
                  <a:pt x="209270" y="281431"/>
                </a:lnTo>
                <a:lnTo>
                  <a:pt x="353377" y="280987"/>
                </a:lnTo>
                <a:lnTo>
                  <a:pt x="379791" y="275620"/>
                </a:lnTo>
                <a:lnTo>
                  <a:pt x="401424" y="261005"/>
                </a:lnTo>
                <a:lnTo>
                  <a:pt x="406175" y="253974"/>
                </a:lnTo>
                <a:close/>
              </a:path>
              <a:path w="475614" h="475615">
                <a:moveTo>
                  <a:pt x="408628" y="175577"/>
                </a:moveTo>
                <a:lnTo>
                  <a:pt x="351764" y="175577"/>
                </a:lnTo>
                <a:lnTo>
                  <a:pt x="366266" y="178532"/>
                </a:lnTo>
                <a:lnTo>
                  <a:pt x="378147" y="186570"/>
                </a:lnTo>
                <a:lnTo>
                  <a:pt x="386177" y="198450"/>
                </a:lnTo>
                <a:lnTo>
                  <a:pt x="389122" y="212953"/>
                </a:lnTo>
                <a:lnTo>
                  <a:pt x="386177" y="227486"/>
                </a:lnTo>
                <a:lnTo>
                  <a:pt x="378147" y="239387"/>
                </a:lnTo>
                <a:lnTo>
                  <a:pt x="366266" y="247427"/>
                </a:lnTo>
                <a:lnTo>
                  <a:pt x="351764" y="250380"/>
                </a:lnTo>
                <a:lnTo>
                  <a:pt x="408604" y="250380"/>
                </a:lnTo>
                <a:lnTo>
                  <a:pt x="416042" y="239373"/>
                </a:lnTo>
                <a:lnTo>
                  <a:pt x="421406" y="212928"/>
                </a:lnTo>
                <a:lnTo>
                  <a:pt x="416042" y="186553"/>
                </a:lnTo>
                <a:lnTo>
                  <a:pt x="408628" y="175577"/>
                </a:lnTo>
                <a:close/>
              </a:path>
              <a:path w="475614" h="475615">
                <a:moveTo>
                  <a:pt x="353377" y="144906"/>
                </a:moveTo>
                <a:lnTo>
                  <a:pt x="221754" y="144906"/>
                </a:lnTo>
                <a:lnTo>
                  <a:pt x="188150" y="191769"/>
                </a:lnTo>
                <a:lnTo>
                  <a:pt x="233425" y="191769"/>
                </a:lnTo>
                <a:lnTo>
                  <a:pt x="244881" y="175577"/>
                </a:lnTo>
                <a:lnTo>
                  <a:pt x="408628" y="175577"/>
                </a:lnTo>
                <a:lnTo>
                  <a:pt x="401424" y="164914"/>
                </a:lnTo>
                <a:lnTo>
                  <a:pt x="379791" y="150283"/>
                </a:lnTo>
                <a:lnTo>
                  <a:pt x="353377" y="144906"/>
                </a:lnTo>
                <a:close/>
              </a:path>
              <a:path w="475614" h="475615">
                <a:moveTo>
                  <a:pt x="118200" y="155409"/>
                </a:moveTo>
                <a:lnTo>
                  <a:pt x="49377" y="155409"/>
                </a:lnTo>
                <a:lnTo>
                  <a:pt x="118186" y="15543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C842CD6-9FE5-4844-9555-3973942C715A}"/>
              </a:ext>
            </a:extLst>
          </p:cNvPr>
          <p:cNvSpPr txBox="1"/>
          <p:nvPr/>
        </p:nvSpPr>
        <p:spPr>
          <a:xfrm>
            <a:off x="313309" y="3147814"/>
            <a:ext cx="79600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0000" algn="just"/>
            <a:endParaRPr lang="ru-UA" sz="12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11E3676-5C41-456F-9042-F14A40C7ACC9}"/>
              </a:ext>
            </a:extLst>
          </p:cNvPr>
          <p:cNvSpPr txBox="1"/>
          <p:nvPr/>
        </p:nvSpPr>
        <p:spPr>
          <a:xfrm flipH="1">
            <a:off x="8388399" y="4719247"/>
            <a:ext cx="3745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b="1" dirty="0">
                <a:solidFill>
                  <a:schemeClr val="bg1"/>
                </a:solidFill>
              </a:rPr>
              <a:t>25</a:t>
            </a:r>
            <a:endParaRPr lang="ru-UA" sz="1400" b="1" dirty="0">
              <a:solidFill>
                <a:schemeClr val="bg1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57D4987-F3C2-4ED2-899A-C8E69FEB2A31}"/>
              </a:ext>
            </a:extLst>
          </p:cNvPr>
          <p:cNvSpPr txBox="1"/>
          <p:nvPr/>
        </p:nvSpPr>
        <p:spPr>
          <a:xfrm>
            <a:off x="882074" y="544538"/>
            <a:ext cx="8035379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uk-UA" sz="14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Сайт Університету у 2025 році залишається основним інформаційним ресурсом ХНУРЕ. За рік його відвідали 222 тис. користувачів, з яких 207 тис. – нові відвідувачі. У домені NURE.UA підтримується 39 сайтів кафедр та підрозділів, що забезпечує розгалужену, але централізовано керовану присутність Університету в інтернет-просторі.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uk-UA" sz="14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Згідно з Розпорядженням ХНУРЕ від 09.06.2025 № 56Р у ХНУРЕ введено в дію </a:t>
            </a:r>
            <a:r>
              <a:rPr lang="uk-UA" sz="1400" b="1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експериментальну корпоративну систему ІР-телефонії</a:t>
            </a:r>
            <a:r>
              <a:rPr lang="uk-UA" sz="14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на 100 абонентів строком на три роки. Система функціонує на базі сектору «Дата-центр» інформаційно-обчислювального центру і забезпечує відпрацювання сучасних підходів до корпоративної комунікації. За результатами її роботи у грудні 2025 року в Університеті </a:t>
            </a:r>
            <a:r>
              <a:rPr lang="uk-UA" sz="1400" b="1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впроваджено систему електронного документообігу</a:t>
            </a:r>
            <a:r>
              <a:rPr lang="uk-UA" sz="14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на базі програмного рішення </a:t>
            </a:r>
            <a:r>
              <a:rPr lang="uk-UA" sz="1400" b="1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АСКОД</a:t>
            </a:r>
            <a:r>
              <a:rPr lang="uk-UA" sz="14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що забезпечило підвищення оперативності погодження документів і прозорість управлінських процесів.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C9A76E51-04D4-4FC7-800D-A0F647AF6592}"/>
              </a:ext>
            </a:extLst>
          </p:cNvPr>
          <p:cNvSpPr/>
          <p:nvPr/>
        </p:nvSpPr>
        <p:spPr>
          <a:xfrm>
            <a:off x="1259632" y="2963147"/>
            <a:ext cx="765782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4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Цільові показники діяльності Університету</a:t>
            </a:r>
          </a:p>
        </p:txBody>
      </p:sp>
      <p:graphicFrame>
        <p:nvGraphicFramePr>
          <p:cNvPr id="15" name="Таблица 14">
            <a:extLst>
              <a:ext uri="{FF2B5EF4-FFF2-40B4-BE49-F238E27FC236}">
                <a16:creationId xmlns:a16="http://schemas.microsoft.com/office/drawing/2014/main" id="{CFDAC204-F2B3-4A80-98E9-BDB324B8D9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824328"/>
              </p:ext>
            </p:extLst>
          </p:nvPr>
        </p:nvGraphicFramePr>
        <p:xfrm>
          <a:off x="1259632" y="3286312"/>
          <a:ext cx="7023918" cy="1642455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584836">
                  <a:extLst>
                    <a:ext uri="{9D8B030D-6E8A-4147-A177-3AD203B41FA5}">
                      <a16:colId xmlns:a16="http://schemas.microsoft.com/office/drawing/2014/main" val="1142162332"/>
                    </a:ext>
                  </a:extLst>
                </a:gridCol>
                <a:gridCol w="4439082">
                  <a:extLst>
                    <a:ext uri="{9D8B030D-6E8A-4147-A177-3AD203B41FA5}">
                      <a16:colId xmlns:a16="http://schemas.microsoft.com/office/drawing/2014/main" val="150749486"/>
                    </a:ext>
                  </a:extLst>
                </a:gridCol>
              </a:tblGrid>
              <a:tr h="355384">
                <a:tc>
                  <a:txBody>
                    <a:bodyPr/>
                    <a:lstStyle/>
                    <a:p>
                      <a:pPr algn="ctr"/>
                      <a:r>
                        <a:rPr lang="uk-UA" sz="1400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Показник </a:t>
                      </a:r>
                      <a:endParaRPr lang="ru-UA" sz="1400" dirty="0">
                        <a:solidFill>
                          <a:schemeClr val="bg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Досягнення</a:t>
                      </a:r>
                      <a:endParaRPr lang="ru-UA" sz="1400" dirty="0">
                        <a:solidFill>
                          <a:schemeClr val="bg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9501588"/>
                  </a:ext>
                </a:extLst>
              </a:tr>
              <a:tr h="1287071">
                <a:tc>
                  <a:txBody>
                    <a:bodyPr/>
                    <a:lstStyle/>
                    <a:p>
                      <a:r>
                        <a:rPr lang="uk-UA" sz="1200" b="1" i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Вдосконалення електронної автоматизованої системи управління закладом освіти</a:t>
                      </a:r>
                      <a:endParaRPr lang="ru-UA" sz="1200" b="1" i="0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fontAlgn="t">
                        <a:buFont typeface="+mj-lt"/>
                        <a:buAutoNum type="arabicParenR"/>
                      </a:pPr>
                      <a:r>
                        <a:rPr lang="uk-UA" sz="1200" i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Організовано робочу групу з розробки та впровадження електронного модулю «Відпустки» в інформаційно-аналітичній системі «Університет».</a:t>
                      </a:r>
                      <a:endParaRPr lang="ru-UA" sz="1200" i="0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marL="285750" indent="-285750" fontAlgn="t">
                        <a:buFont typeface="+mj-lt"/>
                        <a:buAutoNum type="arabicParenR"/>
                      </a:pPr>
                      <a:r>
                        <a:rPr lang="uk-UA" sz="1200" i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Розпорядження від 22.10.2025 №134P, яким з 11 листопада 2025 року </a:t>
                      </a:r>
                      <a:r>
                        <a:rPr lang="uk-UA" sz="1200" b="1" i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введено</a:t>
                      </a:r>
                      <a:r>
                        <a:rPr lang="uk-UA" sz="1200" i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в експериментальну експлуатацію модуль </a:t>
                      </a:r>
                      <a:r>
                        <a:rPr lang="uk-UA" sz="1200" b="1" i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«Відпустки» в ІАС «Університет».</a:t>
                      </a:r>
                      <a:endParaRPr lang="ru-UA" sz="1200" b="1" i="0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66026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306082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366" y="145936"/>
            <a:ext cx="8229600" cy="575108"/>
          </a:xfrm>
        </p:spPr>
        <p:txBody>
          <a:bodyPr>
            <a:noAutofit/>
          </a:bodyPr>
          <a:lstStyle/>
          <a:p>
            <a:r>
              <a:rPr lang="uk-UA" sz="18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+mn-ea"/>
                <a:cs typeface="+mn-cs"/>
              </a:rPr>
              <a:t>Кадровий склад</a:t>
            </a:r>
            <a:endParaRPr lang="ru-RU" sz="1800" b="1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5304" y="-12332"/>
            <a:ext cx="9122916" cy="5143500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797" y="46860"/>
            <a:ext cx="750161" cy="948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object 4"/>
          <p:cNvSpPr/>
          <p:nvPr/>
        </p:nvSpPr>
        <p:spPr>
          <a:xfrm>
            <a:off x="8283550" y="4643462"/>
            <a:ext cx="845146" cy="47344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    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2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                </a:t>
            </a: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2" name="object 3"/>
          <p:cNvSpPr/>
          <p:nvPr/>
        </p:nvSpPr>
        <p:spPr>
          <a:xfrm>
            <a:off x="8728682" y="4684154"/>
            <a:ext cx="374567" cy="377964"/>
          </a:xfrm>
          <a:custGeom>
            <a:avLst/>
            <a:gdLst/>
            <a:ahLst/>
            <a:cxnLst/>
            <a:rect l="l" t="t" r="r" b="b"/>
            <a:pathLst>
              <a:path w="475614" h="475615">
                <a:moveTo>
                  <a:pt x="237655" y="0"/>
                </a:moveTo>
                <a:lnTo>
                  <a:pt x="189769" y="4829"/>
                </a:lnTo>
                <a:lnTo>
                  <a:pt x="145164" y="18681"/>
                </a:lnTo>
                <a:lnTo>
                  <a:pt x="104796" y="40598"/>
                </a:lnTo>
                <a:lnTo>
                  <a:pt x="69621" y="69624"/>
                </a:lnTo>
                <a:lnTo>
                  <a:pt x="40597" y="104802"/>
                </a:lnTo>
                <a:lnTo>
                  <a:pt x="18681" y="145175"/>
                </a:lnTo>
                <a:lnTo>
                  <a:pt x="4829" y="189786"/>
                </a:lnTo>
                <a:lnTo>
                  <a:pt x="0" y="237680"/>
                </a:lnTo>
                <a:lnTo>
                  <a:pt x="4829" y="285566"/>
                </a:lnTo>
                <a:lnTo>
                  <a:pt x="18681" y="330174"/>
                </a:lnTo>
                <a:lnTo>
                  <a:pt x="40597" y="370547"/>
                </a:lnTo>
                <a:lnTo>
                  <a:pt x="69621" y="405726"/>
                </a:lnTo>
                <a:lnTo>
                  <a:pt x="104796" y="434755"/>
                </a:lnTo>
                <a:lnTo>
                  <a:pt x="145164" y="456675"/>
                </a:lnTo>
                <a:lnTo>
                  <a:pt x="189769" y="470530"/>
                </a:lnTo>
                <a:lnTo>
                  <a:pt x="237655" y="475360"/>
                </a:lnTo>
                <a:lnTo>
                  <a:pt x="285559" y="470530"/>
                </a:lnTo>
                <a:lnTo>
                  <a:pt x="330176" y="456675"/>
                </a:lnTo>
                <a:lnTo>
                  <a:pt x="355151" y="443115"/>
                </a:lnTo>
                <a:lnTo>
                  <a:pt x="237655" y="443115"/>
                </a:lnTo>
                <a:lnTo>
                  <a:pt x="190545" y="437692"/>
                </a:lnTo>
                <a:lnTo>
                  <a:pt x="147303" y="422244"/>
                </a:lnTo>
                <a:lnTo>
                  <a:pt x="109159" y="398000"/>
                </a:lnTo>
                <a:lnTo>
                  <a:pt x="77346" y="366192"/>
                </a:lnTo>
                <a:lnTo>
                  <a:pt x="53097" y="328049"/>
                </a:lnTo>
                <a:lnTo>
                  <a:pt x="37644" y="284801"/>
                </a:lnTo>
                <a:lnTo>
                  <a:pt x="32219" y="237680"/>
                </a:lnTo>
                <a:lnTo>
                  <a:pt x="33355" y="216013"/>
                </a:lnTo>
                <a:lnTo>
                  <a:pt x="36679" y="195011"/>
                </a:lnTo>
                <a:lnTo>
                  <a:pt x="42062" y="174776"/>
                </a:lnTo>
                <a:lnTo>
                  <a:pt x="49377" y="155409"/>
                </a:lnTo>
                <a:lnTo>
                  <a:pt x="118200" y="155409"/>
                </a:lnTo>
                <a:lnTo>
                  <a:pt x="137807" y="121551"/>
                </a:lnTo>
                <a:lnTo>
                  <a:pt x="68249" y="121500"/>
                </a:lnTo>
                <a:lnTo>
                  <a:pt x="100436" y="84812"/>
                </a:lnTo>
                <a:lnTo>
                  <a:pt x="140450" y="56648"/>
                </a:lnTo>
                <a:lnTo>
                  <a:pt x="186716" y="38590"/>
                </a:lnTo>
                <a:lnTo>
                  <a:pt x="237655" y="32219"/>
                </a:lnTo>
                <a:lnTo>
                  <a:pt x="355115" y="32219"/>
                </a:lnTo>
                <a:lnTo>
                  <a:pt x="330176" y="18681"/>
                </a:lnTo>
                <a:lnTo>
                  <a:pt x="285559" y="4829"/>
                </a:lnTo>
                <a:lnTo>
                  <a:pt x="237655" y="0"/>
                </a:lnTo>
                <a:close/>
              </a:path>
              <a:path w="475614" h="475615">
                <a:moveTo>
                  <a:pt x="137807" y="121551"/>
                </a:moveTo>
                <a:lnTo>
                  <a:pt x="118237" y="155435"/>
                </a:lnTo>
                <a:lnTo>
                  <a:pt x="140616" y="186570"/>
                </a:lnTo>
                <a:lnTo>
                  <a:pt x="166357" y="222135"/>
                </a:lnTo>
                <a:lnTo>
                  <a:pt x="77431" y="346176"/>
                </a:lnTo>
                <a:lnTo>
                  <a:pt x="412102" y="346176"/>
                </a:lnTo>
                <a:lnTo>
                  <a:pt x="379901" y="385883"/>
                </a:lnTo>
                <a:lnTo>
                  <a:pt x="338889" y="416477"/>
                </a:lnTo>
                <a:lnTo>
                  <a:pt x="290872" y="436155"/>
                </a:lnTo>
                <a:lnTo>
                  <a:pt x="237655" y="443115"/>
                </a:lnTo>
                <a:lnTo>
                  <a:pt x="355151" y="443115"/>
                </a:lnTo>
                <a:lnTo>
                  <a:pt x="405725" y="405726"/>
                </a:lnTo>
                <a:lnTo>
                  <a:pt x="434746" y="370547"/>
                </a:lnTo>
                <a:lnTo>
                  <a:pt x="456659" y="330174"/>
                </a:lnTo>
                <a:lnTo>
                  <a:pt x="461477" y="314655"/>
                </a:lnTo>
                <a:lnTo>
                  <a:pt x="146481" y="314655"/>
                </a:lnTo>
                <a:lnTo>
                  <a:pt x="189458" y="253974"/>
                </a:lnTo>
                <a:lnTo>
                  <a:pt x="406175" y="253974"/>
                </a:lnTo>
                <a:lnTo>
                  <a:pt x="408604" y="250380"/>
                </a:lnTo>
                <a:lnTo>
                  <a:pt x="230327" y="250380"/>
                </a:lnTo>
                <a:lnTo>
                  <a:pt x="210997" y="223469"/>
                </a:lnTo>
                <a:lnTo>
                  <a:pt x="233425" y="191769"/>
                </a:lnTo>
                <a:lnTo>
                  <a:pt x="188150" y="191769"/>
                </a:lnTo>
                <a:lnTo>
                  <a:pt x="137807" y="121551"/>
                </a:lnTo>
                <a:close/>
              </a:path>
              <a:path w="475614" h="475615">
                <a:moveTo>
                  <a:pt x="355115" y="32219"/>
                </a:moveTo>
                <a:lnTo>
                  <a:pt x="237655" y="32219"/>
                </a:lnTo>
                <a:lnTo>
                  <a:pt x="284771" y="37646"/>
                </a:lnTo>
                <a:lnTo>
                  <a:pt x="328022" y="53102"/>
                </a:lnTo>
                <a:lnTo>
                  <a:pt x="366176" y="77356"/>
                </a:lnTo>
                <a:lnTo>
                  <a:pt x="397998" y="109174"/>
                </a:lnTo>
                <a:lnTo>
                  <a:pt x="422255" y="147323"/>
                </a:lnTo>
                <a:lnTo>
                  <a:pt x="437714" y="190569"/>
                </a:lnTo>
                <a:lnTo>
                  <a:pt x="443141" y="237680"/>
                </a:lnTo>
                <a:lnTo>
                  <a:pt x="442151" y="257819"/>
                </a:lnTo>
                <a:lnTo>
                  <a:pt x="439256" y="277421"/>
                </a:lnTo>
                <a:lnTo>
                  <a:pt x="434563" y="296391"/>
                </a:lnTo>
                <a:lnTo>
                  <a:pt x="428180" y="314629"/>
                </a:lnTo>
                <a:lnTo>
                  <a:pt x="146481" y="314655"/>
                </a:lnTo>
                <a:lnTo>
                  <a:pt x="461477" y="314655"/>
                </a:lnTo>
                <a:lnTo>
                  <a:pt x="470507" y="285566"/>
                </a:lnTo>
                <a:lnTo>
                  <a:pt x="475335" y="237680"/>
                </a:lnTo>
                <a:lnTo>
                  <a:pt x="470507" y="189786"/>
                </a:lnTo>
                <a:lnTo>
                  <a:pt x="456659" y="145175"/>
                </a:lnTo>
                <a:lnTo>
                  <a:pt x="434746" y="104802"/>
                </a:lnTo>
                <a:lnTo>
                  <a:pt x="405725" y="69624"/>
                </a:lnTo>
                <a:lnTo>
                  <a:pt x="370550" y="40598"/>
                </a:lnTo>
                <a:lnTo>
                  <a:pt x="355115" y="32219"/>
                </a:lnTo>
                <a:close/>
              </a:path>
              <a:path w="475614" h="475615">
                <a:moveTo>
                  <a:pt x="406175" y="253974"/>
                </a:moveTo>
                <a:lnTo>
                  <a:pt x="189458" y="253974"/>
                </a:lnTo>
                <a:lnTo>
                  <a:pt x="209270" y="281431"/>
                </a:lnTo>
                <a:lnTo>
                  <a:pt x="353377" y="280987"/>
                </a:lnTo>
                <a:lnTo>
                  <a:pt x="379791" y="275620"/>
                </a:lnTo>
                <a:lnTo>
                  <a:pt x="401424" y="261005"/>
                </a:lnTo>
                <a:lnTo>
                  <a:pt x="406175" y="253974"/>
                </a:lnTo>
                <a:close/>
              </a:path>
              <a:path w="475614" h="475615">
                <a:moveTo>
                  <a:pt x="408628" y="175577"/>
                </a:moveTo>
                <a:lnTo>
                  <a:pt x="351764" y="175577"/>
                </a:lnTo>
                <a:lnTo>
                  <a:pt x="366266" y="178532"/>
                </a:lnTo>
                <a:lnTo>
                  <a:pt x="378147" y="186570"/>
                </a:lnTo>
                <a:lnTo>
                  <a:pt x="386177" y="198450"/>
                </a:lnTo>
                <a:lnTo>
                  <a:pt x="389122" y="212953"/>
                </a:lnTo>
                <a:lnTo>
                  <a:pt x="386177" y="227486"/>
                </a:lnTo>
                <a:lnTo>
                  <a:pt x="378147" y="239387"/>
                </a:lnTo>
                <a:lnTo>
                  <a:pt x="366266" y="247427"/>
                </a:lnTo>
                <a:lnTo>
                  <a:pt x="351764" y="250380"/>
                </a:lnTo>
                <a:lnTo>
                  <a:pt x="408604" y="250380"/>
                </a:lnTo>
                <a:lnTo>
                  <a:pt x="416042" y="239373"/>
                </a:lnTo>
                <a:lnTo>
                  <a:pt x="421406" y="212928"/>
                </a:lnTo>
                <a:lnTo>
                  <a:pt x="416042" y="186553"/>
                </a:lnTo>
                <a:lnTo>
                  <a:pt x="408628" y="175577"/>
                </a:lnTo>
                <a:close/>
              </a:path>
              <a:path w="475614" h="475615">
                <a:moveTo>
                  <a:pt x="353377" y="144906"/>
                </a:moveTo>
                <a:lnTo>
                  <a:pt x="221754" y="144906"/>
                </a:lnTo>
                <a:lnTo>
                  <a:pt x="188150" y="191769"/>
                </a:lnTo>
                <a:lnTo>
                  <a:pt x="233425" y="191769"/>
                </a:lnTo>
                <a:lnTo>
                  <a:pt x="244881" y="175577"/>
                </a:lnTo>
                <a:lnTo>
                  <a:pt x="408628" y="175577"/>
                </a:lnTo>
                <a:lnTo>
                  <a:pt x="401424" y="164914"/>
                </a:lnTo>
                <a:lnTo>
                  <a:pt x="379791" y="150283"/>
                </a:lnTo>
                <a:lnTo>
                  <a:pt x="353377" y="144906"/>
                </a:lnTo>
                <a:close/>
              </a:path>
              <a:path w="475614" h="475615">
                <a:moveTo>
                  <a:pt x="118200" y="155409"/>
                </a:moveTo>
                <a:lnTo>
                  <a:pt x="49377" y="155409"/>
                </a:lnTo>
                <a:lnTo>
                  <a:pt x="118186" y="15543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C842CD6-9FE5-4844-9555-3973942C715A}"/>
              </a:ext>
            </a:extLst>
          </p:cNvPr>
          <p:cNvSpPr txBox="1"/>
          <p:nvPr/>
        </p:nvSpPr>
        <p:spPr>
          <a:xfrm>
            <a:off x="323528" y="3147814"/>
            <a:ext cx="79600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0000" algn="just"/>
            <a:endParaRPr lang="ru-UA" sz="12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51F01C1-7700-4679-941E-D24FFC5401E8}"/>
              </a:ext>
            </a:extLst>
          </p:cNvPr>
          <p:cNvSpPr txBox="1"/>
          <p:nvPr/>
        </p:nvSpPr>
        <p:spPr>
          <a:xfrm>
            <a:off x="862531" y="631928"/>
            <a:ext cx="746291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0000"/>
            <a:r>
              <a:rPr lang="uk-UA" sz="13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У 2025 році освітній процес в Університеті забезпечують </a:t>
            </a:r>
            <a:r>
              <a:rPr lang="uk-UA" sz="1300" b="1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553</a:t>
            </a:r>
            <a:r>
              <a:rPr lang="uk-UA" sz="13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науково-педагогічних працівники, серед них </a:t>
            </a:r>
            <a:r>
              <a:rPr lang="uk-UA" sz="1300" b="1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93 </a:t>
            </a:r>
            <a:r>
              <a:rPr lang="uk-UA" sz="13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особи – доктори наук та професори, </a:t>
            </a:r>
            <a:r>
              <a:rPr lang="uk-UA" sz="1300" b="1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299</a:t>
            </a:r>
            <a:r>
              <a:rPr lang="uk-UA" sz="13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кандидатів наук і доцентів. </a:t>
            </a:r>
            <a:endParaRPr lang="ru-UA" sz="1300" dirty="0">
              <a:solidFill>
                <a:schemeClr val="tx2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0345ABCD-BD4D-464D-AD05-DB05598A96C0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807958" y="1260999"/>
          <a:ext cx="7408055" cy="3617514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3395099">
                  <a:extLst>
                    <a:ext uri="{9D8B030D-6E8A-4147-A177-3AD203B41FA5}">
                      <a16:colId xmlns:a16="http://schemas.microsoft.com/office/drawing/2014/main" val="836151566"/>
                    </a:ext>
                  </a:extLst>
                </a:gridCol>
                <a:gridCol w="668826">
                  <a:extLst>
                    <a:ext uri="{9D8B030D-6E8A-4147-A177-3AD203B41FA5}">
                      <a16:colId xmlns:a16="http://schemas.microsoft.com/office/drawing/2014/main" val="211675639"/>
                    </a:ext>
                  </a:extLst>
                </a:gridCol>
                <a:gridCol w="668826">
                  <a:extLst>
                    <a:ext uri="{9D8B030D-6E8A-4147-A177-3AD203B41FA5}">
                      <a16:colId xmlns:a16="http://schemas.microsoft.com/office/drawing/2014/main" val="424897877"/>
                    </a:ext>
                  </a:extLst>
                </a:gridCol>
                <a:gridCol w="668826">
                  <a:extLst>
                    <a:ext uri="{9D8B030D-6E8A-4147-A177-3AD203B41FA5}">
                      <a16:colId xmlns:a16="http://schemas.microsoft.com/office/drawing/2014/main" val="4265766706"/>
                    </a:ext>
                  </a:extLst>
                </a:gridCol>
                <a:gridCol w="668826">
                  <a:extLst>
                    <a:ext uri="{9D8B030D-6E8A-4147-A177-3AD203B41FA5}">
                      <a16:colId xmlns:a16="http://schemas.microsoft.com/office/drawing/2014/main" val="376266615"/>
                    </a:ext>
                  </a:extLst>
                </a:gridCol>
                <a:gridCol w="668826">
                  <a:extLst>
                    <a:ext uri="{9D8B030D-6E8A-4147-A177-3AD203B41FA5}">
                      <a16:colId xmlns:a16="http://schemas.microsoft.com/office/drawing/2014/main" val="1664107080"/>
                    </a:ext>
                  </a:extLst>
                </a:gridCol>
                <a:gridCol w="668826">
                  <a:extLst>
                    <a:ext uri="{9D8B030D-6E8A-4147-A177-3AD203B41FA5}">
                      <a16:colId xmlns:a16="http://schemas.microsoft.com/office/drawing/2014/main" val="2195818696"/>
                    </a:ext>
                  </a:extLst>
                </a:gridCol>
              </a:tblGrid>
              <a:tr h="17405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Науково-педагогічні та інші працівники</a:t>
                      </a:r>
                      <a:endParaRPr lang="ru-UA" sz="11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9058" marR="69058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2024 рік</a:t>
                      </a:r>
                      <a:endParaRPr lang="ru-UA" sz="11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9058" marR="69058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202</a:t>
                      </a: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 </a:t>
                      </a:r>
                      <a:r>
                        <a:rPr lang="uk-UA" sz="1100" b="1" dirty="0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рік</a:t>
                      </a:r>
                      <a:endParaRPr lang="ru-UA" sz="11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9058" marR="69058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8753357"/>
                  </a:ext>
                </a:extLst>
              </a:tr>
              <a:tr h="323271">
                <a:tc v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сум.</a:t>
                      </a:r>
                      <a:endParaRPr lang="ru-UA" sz="11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9058" marR="69058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штат</a:t>
                      </a:r>
                      <a:endParaRPr lang="ru-UA" sz="11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9058" marR="69058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разом</a:t>
                      </a:r>
                      <a:endParaRPr lang="ru-UA" sz="11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9058" marR="69058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сум.</a:t>
                      </a:r>
                      <a:endParaRPr lang="ru-UA" sz="11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9058" marR="69058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штат</a:t>
                      </a:r>
                      <a:endParaRPr lang="ru-UA" sz="11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9058" marR="69058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разом</a:t>
                      </a:r>
                      <a:endParaRPr lang="ru-UA" sz="11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9058" marR="69058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4803272"/>
                  </a:ext>
                </a:extLst>
              </a:tr>
              <a:tr h="1740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ru-UA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9058" marR="6905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ru-UA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9058" marR="6905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ru-UA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9058" marR="6905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  <a:endParaRPr lang="ru-UA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9058" marR="6905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</a:t>
                      </a:r>
                      <a:endParaRPr lang="ru-UA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9058" marR="69058" marT="0" marB="0" anchor="ctr">
                    <a:solidFill>
                      <a:srgbClr val="D5F6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</a:t>
                      </a:r>
                      <a:endParaRPr lang="ru-UA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9058" marR="69058" marT="0" marB="0" anchor="ctr">
                    <a:solidFill>
                      <a:srgbClr val="D5F6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</a:t>
                      </a:r>
                      <a:endParaRPr lang="ru-UA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9058" marR="69058" marT="0" marB="0" anchor="ctr">
                    <a:solidFill>
                      <a:srgbClr val="D5F6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5349206"/>
                  </a:ext>
                </a:extLst>
              </a:tr>
              <a:tr h="167389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Науково-педагогічні працівники </a:t>
                      </a:r>
                      <a:endParaRPr lang="ru-UA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marL="107950">
                        <a:spcAft>
                          <a:spcPts val="0"/>
                        </a:spcAft>
                      </a:pPr>
                      <a:r>
                        <a:rPr lang="uk-UA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(зокрема, кошти спеціального фонду)</a:t>
                      </a:r>
                      <a:endParaRPr lang="ru-UA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9058" marR="6905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86</a:t>
                      </a:r>
                      <a:endParaRPr lang="ru-UA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9058" marR="6905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593</a:t>
                      </a:r>
                      <a:endParaRPr lang="ru-UA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9058" marR="6905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679</a:t>
                      </a:r>
                      <a:endParaRPr lang="ru-UA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9058" marR="69058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92</a:t>
                      </a:r>
                      <a:endParaRPr lang="ru-UA" sz="1100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>
                    <a:solidFill>
                      <a:srgbClr val="D5F6F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100" kern="12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553</a:t>
                      </a:r>
                      <a:endParaRPr lang="ru-UA" sz="1100" kern="12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>
                    <a:solidFill>
                      <a:srgbClr val="D5F6F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100" kern="12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645</a:t>
                      </a:r>
                      <a:endParaRPr lang="ru-UA" sz="1100" kern="12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>
                    <a:solidFill>
                      <a:srgbClr val="D5F6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0130136"/>
                  </a:ext>
                </a:extLst>
              </a:tr>
              <a:tr h="185245">
                <a:tc v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</a:t>
                      </a:r>
                      <a:endParaRPr lang="ru-UA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9058" marR="6905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38</a:t>
                      </a:r>
                      <a:endParaRPr lang="ru-UA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9058" marR="6905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46</a:t>
                      </a:r>
                      <a:endParaRPr lang="ru-UA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9058" marR="69058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10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10</a:t>
                      </a:r>
                      <a:endParaRPr lang="ru-UA" sz="1100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>
                    <a:solidFill>
                      <a:srgbClr val="D5F6F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10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65</a:t>
                      </a:r>
                      <a:endParaRPr lang="ru-UA" sz="1100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>
                    <a:solidFill>
                      <a:srgbClr val="D5F6F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100" kern="12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75</a:t>
                      </a:r>
                      <a:endParaRPr lang="ru-UA" sz="1100" kern="12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>
                    <a:solidFill>
                      <a:srgbClr val="D5F6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5922399"/>
                  </a:ext>
                </a:extLst>
              </a:tr>
              <a:tr h="16738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Наукові співробітники</a:t>
                      </a:r>
                      <a:endParaRPr lang="ru-UA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9058" marR="6905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32</a:t>
                      </a:r>
                      <a:endParaRPr lang="ru-UA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9058" marR="6905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26</a:t>
                      </a:r>
                      <a:r>
                        <a:rPr lang="en-US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          </a:r>
                      <a:endParaRPr lang="ru-UA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9058" marR="6905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58</a:t>
                      </a:r>
                      <a:endParaRPr lang="ru-UA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9058" marR="69058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100" kern="12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18</a:t>
                      </a:r>
                      <a:endParaRPr lang="ru-UA" sz="1100" kern="12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>
                    <a:solidFill>
                      <a:srgbClr val="D5F6F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10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23</a:t>
                      </a:r>
                      <a:endParaRPr lang="ru-UA" sz="1100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>
                    <a:solidFill>
                      <a:srgbClr val="D5F6F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100" kern="12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41</a:t>
                      </a:r>
                      <a:endParaRPr lang="ru-UA" sz="1100" kern="12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>
                    <a:solidFill>
                      <a:srgbClr val="D5F6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6332980"/>
                  </a:ext>
                </a:extLst>
              </a:tr>
              <a:tr h="167389"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Доктори наук, професори </a:t>
                      </a:r>
                      <a:endParaRPr lang="ru-UA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          – науково-педагогічний склад </a:t>
                      </a:r>
                      <a:endParaRPr lang="ru-UA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          – працівники НДЧ</a:t>
                      </a:r>
                      <a:endParaRPr lang="ru-UA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9058" marR="6905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</a:t>
                      </a:r>
                      <a:endParaRPr lang="ru-UA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9058" marR="6905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</a:t>
                      </a:r>
                      <a:endParaRPr lang="ru-UA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9058" marR="6905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</a:t>
                      </a:r>
                      <a:endParaRPr lang="ru-UA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9058" marR="69058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100" kern="12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 </a:t>
                      </a:r>
                      <a:endParaRPr lang="ru-UA" sz="1100" kern="12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>
                    <a:solidFill>
                      <a:srgbClr val="D5F6F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10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 </a:t>
                      </a:r>
                      <a:endParaRPr lang="ru-UA" sz="1100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>
                    <a:solidFill>
                      <a:srgbClr val="D5F6F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10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 </a:t>
                      </a:r>
                      <a:endParaRPr lang="ru-UA" sz="1100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>
                    <a:solidFill>
                      <a:srgbClr val="D5F6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8943031"/>
                  </a:ext>
                </a:extLst>
              </a:tr>
              <a:tr h="167389">
                <a:tc v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33</a:t>
                      </a:r>
                      <a:endParaRPr lang="ru-UA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9058" marR="6905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95</a:t>
                      </a:r>
                      <a:endParaRPr lang="ru-UA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9058" marR="6905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128</a:t>
                      </a:r>
                      <a:endParaRPr lang="ru-UA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9058" marR="69058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100" kern="12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25</a:t>
                      </a:r>
                      <a:endParaRPr lang="ru-UA" sz="1100" kern="12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>
                    <a:solidFill>
                      <a:srgbClr val="D5F6F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10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93</a:t>
                      </a:r>
                      <a:endParaRPr lang="ru-UA" sz="1100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>
                    <a:solidFill>
                      <a:srgbClr val="D5F6F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100" kern="12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118</a:t>
                      </a:r>
                      <a:endParaRPr lang="ru-UA" sz="1100" kern="12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>
                    <a:solidFill>
                      <a:srgbClr val="D5F6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5221467"/>
                  </a:ext>
                </a:extLst>
              </a:tr>
              <a:tr h="167389">
                <a:tc v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</a:t>
                      </a:r>
                      <a:endParaRPr lang="ru-UA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9058" marR="6905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ru-UA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9058" marR="6905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</a:t>
                      </a:r>
                      <a:endParaRPr lang="ru-UA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9058" marR="69058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100" kern="12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4</a:t>
                      </a:r>
                      <a:endParaRPr lang="ru-UA" sz="1100" kern="12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>
                    <a:solidFill>
                      <a:srgbClr val="D5F6F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10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3</a:t>
                      </a:r>
                      <a:endParaRPr lang="ru-UA" sz="1100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>
                    <a:solidFill>
                      <a:srgbClr val="D5F6F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10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7</a:t>
                      </a:r>
                      <a:endParaRPr lang="ru-UA" sz="1100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>
                    <a:solidFill>
                      <a:srgbClr val="D5F6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7152759"/>
                  </a:ext>
                </a:extLst>
              </a:tr>
              <a:tr h="218994"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Кандидати наук, доценти </a:t>
                      </a:r>
                      <a:endParaRPr lang="ru-UA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          – науково-педагогічний склад </a:t>
                      </a:r>
                      <a:endParaRPr lang="ru-UA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          – працівники НДЧ</a:t>
                      </a:r>
                      <a:endParaRPr lang="ru-UA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9058" marR="6905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</a:t>
                      </a:r>
                      <a:endParaRPr lang="ru-UA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9058" marR="6905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</a:t>
                      </a:r>
                      <a:endParaRPr lang="ru-UA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9058" marR="6905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</a:t>
                      </a:r>
                      <a:endParaRPr lang="ru-UA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9058" marR="69058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100" kern="12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 </a:t>
                      </a:r>
                      <a:endParaRPr lang="ru-UA" sz="1100" kern="12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>
                    <a:solidFill>
                      <a:srgbClr val="D5F6F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10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 </a:t>
                      </a:r>
                      <a:endParaRPr lang="ru-UA" sz="1100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>
                    <a:solidFill>
                      <a:srgbClr val="D5F6F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10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 </a:t>
                      </a:r>
                      <a:endParaRPr lang="ru-UA" sz="1100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>
                    <a:solidFill>
                      <a:srgbClr val="D5F6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6504289"/>
                  </a:ext>
                </a:extLst>
              </a:tr>
              <a:tr h="167389">
                <a:tc v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36</a:t>
                      </a:r>
                      <a:endParaRPr lang="ru-UA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9058" marR="6905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313</a:t>
                      </a:r>
                      <a:endParaRPr lang="ru-UA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9058" marR="6905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349</a:t>
                      </a:r>
                      <a:endParaRPr lang="ru-UA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9058" marR="69058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100" kern="12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23</a:t>
                      </a:r>
                      <a:endParaRPr lang="ru-UA" sz="1100" kern="12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>
                    <a:solidFill>
                      <a:srgbClr val="D5F6F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100" kern="12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299</a:t>
                      </a:r>
                      <a:endParaRPr lang="ru-UA" sz="1100" kern="12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>
                    <a:solidFill>
                      <a:srgbClr val="D5F6F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10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322</a:t>
                      </a:r>
                      <a:endParaRPr lang="ru-UA" sz="1100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>
                    <a:solidFill>
                      <a:srgbClr val="D5F6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0452315"/>
                  </a:ext>
                </a:extLst>
              </a:tr>
              <a:tr h="167389">
                <a:tc v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</a:t>
                      </a:r>
                      <a:endParaRPr lang="ru-UA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9058" marR="6905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</a:t>
                      </a:r>
                      <a:endParaRPr lang="ru-UA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9058" marR="6905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13</a:t>
                      </a:r>
                      <a:endParaRPr lang="ru-UA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9058" marR="69058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100" kern="12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5</a:t>
                      </a:r>
                      <a:endParaRPr lang="ru-UA" sz="1100" kern="12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>
                    <a:solidFill>
                      <a:srgbClr val="D5F6F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100" kern="12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5</a:t>
                      </a:r>
                      <a:endParaRPr lang="ru-UA" sz="1100" kern="12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>
                    <a:solidFill>
                      <a:srgbClr val="D5F6F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10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10</a:t>
                      </a:r>
                      <a:endParaRPr lang="ru-UA" sz="1100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>
                    <a:solidFill>
                      <a:srgbClr val="D5F6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0891846"/>
                  </a:ext>
                </a:extLst>
              </a:tr>
              <a:tr h="16738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Допоміжний персонал НДЧ</a:t>
                      </a:r>
                      <a:endParaRPr lang="ru-UA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9058" marR="6905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ru-UA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9058" marR="6905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</a:t>
                      </a:r>
                      <a:endParaRPr lang="ru-UA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9058" marR="6905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</a:t>
                      </a:r>
                      <a:endParaRPr lang="ru-UA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9058" marR="69058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100" kern="12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7</a:t>
                      </a:r>
                      <a:endParaRPr lang="ru-UA" sz="1100" kern="12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>
                    <a:solidFill>
                      <a:srgbClr val="D5F6F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100" kern="12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7</a:t>
                      </a:r>
                      <a:endParaRPr lang="ru-UA" sz="1100" kern="12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>
                    <a:solidFill>
                      <a:srgbClr val="D5F6F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10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14</a:t>
                      </a:r>
                      <a:endParaRPr lang="ru-UA" sz="1100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>
                    <a:solidFill>
                      <a:srgbClr val="D5F6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7854179"/>
                  </a:ext>
                </a:extLst>
              </a:tr>
              <a:tr h="542233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Навчально-допоміжний, адміністративно-управлінський, господарський та обслуговуючий персонал </a:t>
                      </a:r>
                      <a:endParaRPr lang="ru-UA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marL="107950">
                        <a:spcAft>
                          <a:spcPts val="0"/>
                        </a:spcAft>
                      </a:pPr>
                      <a:r>
                        <a:rPr lang="uk-UA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(зокрема, кошти спеціального фонду)</a:t>
                      </a:r>
                      <a:endParaRPr lang="ru-UA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9058" marR="6905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30</a:t>
                      </a:r>
                      <a:endParaRPr lang="ru-UA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9058" marR="6905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665</a:t>
                      </a:r>
                      <a:endParaRPr lang="ru-UA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9058" marR="6905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695</a:t>
                      </a:r>
                      <a:endParaRPr lang="ru-UA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9058" marR="69058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100" kern="12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3</a:t>
                      </a:r>
                      <a:endParaRPr lang="ru-UA" sz="1100" kern="12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>
                    <a:solidFill>
                      <a:srgbClr val="D5F6F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100" kern="12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660</a:t>
                      </a:r>
                      <a:endParaRPr lang="ru-UA" sz="1100" kern="12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>
                    <a:solidFill>
                      <a:srgbClr val="D5F6F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10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663</a:t>
                      </a:r>
                      <a:endParaRPr lang="ru-UA" sz="1100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>
                    <a:solidFill>
                      <a:srgbClr val="D5F6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9572447"/>
                  </a:ext>
                </a:extLst>
              </a:tr>
              <a:tr h="167389">
                <a:tc v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  <a:endParaRPr lang="ru-UA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9058" marR="6905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114</a:t>
                      </a:r>
                      <a:endParaRPr lang="ru-UA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9058" marR="6905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118</a:t>
                      </a:r>
                      <a:endParaRPr lang="ru-UA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9058" marR="69058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100" kern="12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0</a:t>
                      </a:r>
                      <a:endParaRPr lang="ru-UA" sz="1100" kern="12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>
                    <a:solidFill>
                      <a:srgbClr val="D5F6F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100" kern="12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105</a:t>
                      </a:r>
                      <a:endParaRPr lang="ru-UA" sz="1100" kern="12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>
                    <a:solidFill>
                      <a:srgbClr val="D5F6F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10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105</a:t>
                      </a:r>
                      <a:endParaRPr lang="ru-UA" sz="1100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>
                    <a:solidFill>
                      <a:srgbClr val="D5F6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0912524"/>
                  </a:ext>
                </a:extLst>
              </a:tr>
              <a:tr h="323271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100" b="1" i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Загалом</a:t>
                      </a:r>
                      <a:endParaRPr lang="ru-UA" sz="1100" b="1" i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marL="107950">
                        <a:spcAft>
                          <a:spcPts val="0"/>
                        </a:spcAft>
                      </a:pPr>
                      <a:r>
                        <a:rPr lang="uk-UA" sz="1100" b="1" i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(зокрема, кошти спеціального фонду)</a:t>
                      </a:r>
                      <a:endParaRPr lang="ru-UA" sz="1100" b="1" i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9058" marR="6905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1" i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150</a:t>
                      </a:r>
                      <a:endParaRPr lang="ru-UA" sz="1100" b="1" i="1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9058" marR="6905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1" i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1289</a:t>
                      </a:r>
                      <a:endParaRPr lang="ru-UA" sz="1100" b="1" i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9058" marR="6905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1" i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1439</a:t>
                      </a:r>
                      <a:endParaRPr lang="ru-UA" sz="1100" b="1" i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9058" marR="69058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100" b="1" i="1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113</a:t>
                      </a:r>
                      <a:endParaRPr lang="ru-UA" sz="1100" b="1" i="1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>
                    <a:solidFill>
                      <a:srgbClr val="D5F6F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100" b="1" i="1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1236</a:t>
                      </a:r>
                      <a:endParaRPr lang="ru-UA" sz="1100" b="1" i="1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>
                    <a:solidFill>
                      <a:srgbClr val="D5F6F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100" b="1" i="1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1349</a:t>
                      </a:r>
                      <a:endParaRPr lang="ru-UA" sz="1100" b="1" i="1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>
                    <a:solidFill>
                      <a:srgbClr val="D5F6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966743"/>
                  </a:ext>
                </a:extLst>
              </a:tr>
              <a:tr h="167389">
                <a:tc v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100" b="1" i="1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12</a:t>
                      </a:r>
                      <a:endParaRPr lang="ru-UA" sz="1100" b="1" i="1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9058" marR="69058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100" b="1" i="1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152</a:t>
                      </a:r>
                      <a:endParaRPr lang="ru-UA" sz="1100" b="1" i="1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9058" marR="69058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100" b="1" i="1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164</a:t>
                      </a:r>
                      <a:endParaRPr lang="ru-UA" sz="1100" b="1" i="1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9058" marR="69058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100" b="1" i="1" kern="12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10</a:t>
                      </a:r>
                      <a:endParaRPr lang="ru-UA" sz="1100" b="1" i="1" kern="12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>
                    <a:solidFill>
                      <a:srgbClr val="D5F6F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100" b="1" i="1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68</a:t>
                      </a:r>
                      <a:endParaRPr lang="ru-UA" sz="1100" b="1" i="1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>
                    <a:solidFill>
                      <a:srgbClr val="D5F6F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100" b="1" i="1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78</a:t>
                      </a:r>
                      <a:endParaRPr lang="ru-UA" sz="1100" b="1" i="1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>
                    <a:solidFill>
                      <a:srgbClr val="D5F6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3787253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311E3676-5C41-456F-9042-F14A40C7ACC9}"/>
              </a:ext>
            </a:extLst>
          </p:cNvPr>
          <p:cNvSpPr txBox="1"/>
          <p:nvPr/>
        </p:nvSpPr>
        <p:spPr>
          <a:xfrm flipH="1">
            <a:off x="8388399" y="4719247"/>
            <a:ext cx="3745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b="1" dirty="0">
                <a:solidFill>
                  <a:schemeClr val="bg1"/>
                </a:solidFill>
              </a:rPr>
              <a:t>26</a:t>
            </a:r>
            <a:endParaRPr lang="ru-UA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639079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510" y="297954"/>
            <a:ext cx="8229600" cy="575108"/>
          </a:xfrm>
        </p:spPr>
        <p:txBody>
          <a:bodyPr>
            <a:noAutofit/>
          </a:bodyPr>
          <a:lstStyle/>
          <a:p>
            <a:r>
              <a:rPr lang="uk-UA" sz="18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+mn-ea"/>
                <a:cs typeface="+mn-cs"/>
              </a:rPr>
              <a:t>Якісна характеристика науково-педагогічних працівників</a:t>
            </a:r>
            <a:endParaRPr lang="ru-RU" sz="1800" b="1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5304" y="-12332"/>
            <a:ext cx="9122916" cy="5143500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797" y="46860"/>
            <a:ext cx="750161" cy="948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object 4"/>
          <p:cNvSpPr/>
          <p:nvPr/>
        </p:nvSpPr>
        <p:spPr>
          <a:xfrm>
            <a:off x="8283550" y="4657720"/>
            <a:ext cx="845146" cy="47344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    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2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                </a:t>
            </a: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2" name="object 3"/>
          <p:cNvSpPr/>
          <p:nvPr/>
        </p:nvSpPr>
        <p:spPr>
          <a:xfrm>
            <a:off x="8732730" y="4709742"/>
            <a:ext cx="374567" cy="377964"/>
          </a:xfrm>
          <a:custGeom>
            <a:avLst/>
            <a:gdLst/>
            <a:ahLst/>
            <a:cxnLst/>
            <a:rect l="l" t="t" r="r" b="b"/>
            <a:pathLst>
              <a:path w="475614" h="475615">
                <a:moveTo>
                  <a:pt x="237655" y="0"/>
                </a:moveTo>
                <a:lnTo>
                  <a:pt x="189769" y="4829"/>
                </a:lnTo>
                <a:lnTo>
                  <a:pt x="145164" y="18681"/>
                </a:lnTo>
                <a:lnTo>
                  <a:pt x="104796" y="40598"/>
                </a:lnTo>
                <a:lnTo>
                  <a:pt x="69621" y="69624"/>
                </a:lnTo>
                <a:lnTo>
                  <a:pt x="40597" y="104802"/>
                </a:lnTo>
                <a:lnTo>
                  <a:pt x="18681" y="145175"/>
                </a:lnTo>
                <a:lnTo>
                  <a:pt x="4829" y="189786"/>
                </a:lnTo>
                <a:lnTo>
                  <a:pt x="0" y="237680"/>
                </a:lnTo>
                <a:lnTo>
                  <a:pt x="4829" y="285566"/>
                </a:lnTo>
                <a:lnTo>
                  <a:pt x="18681" y="330174"/>
                </a:lnTo>
                <a:lnTo>
                  <a:pt x="40597" y="370547"/>
                </a:lnTo>
                <a:lnTo>
                  <a:pt x="69621" y="405726"/>
                </a:lnTo>
                <a:lnTo>
                  <a:pt x="104796" y="434755"/>
                </a:lnTo>
                <a:lnTo>
                  <a:pt x="145164" y="456675"/>
                </a:lnTo>
                <a:lnTo>
                  <a:pt x="189769" y="470530"/>
                </a:lnTo>
                <a:lnTo>
                  <a:pt x="237655" y="475360"/>
                </a:lnTo>
                <a:lnTo>
                  <a:pt x="285559" y="470530"/>
                </a:lnTo>
                <a:lnTo>
                  <a:pt x="330176" y="456675"/>
                </a:lnTo>
                <a:lnTo>
                  <a:pt x="355151" y="443115"/>
                </a:lnTo>
                <a:lnTo>
                  <a:pt x="237655" y="443115"/>
                </a:lnTo>
                <a:lnTo>
                  <a:pt x="190545" y="437692"/>
                </a:lnTo>
                <a:lnTo>
                  <a:pt x="147303" y="422244"/>
                </a:lnTo>
                <a:lnTo>
                  <a:pt x="109159" y="398000"/>
                </a:lnTo>
                <a:lnTo>
                  <a:pt x="77346" y="366192"/>
                </a:lnTo>
                <a:lnTo>
                  <a:pt x="53097" y="328049"/>
                </a:lnTo>
                <a:lnTo>
                  <a:pt x="37644" y="284801"/>
                </a:lnTo>
                <a:lnTo>
                  <a:pt x="32219" y="237680"/>
                </a:lnTo>
                <a:lnTo>
                  <a:pt x="33355" y="216013"/>
                </a:lnTo>
                <a:lnTo>
                  <a:pt x="36679" y="195011"/>
                </a:lnTo>
                <a:lnTo>
                  <a:pt x="42062" y="174776"/>
                </a:lnTo>
                <a:lnTo>
                  <a:pt x="49377" y="155409"/>
                </a:lnTo>
                <a:lnTo>
                  <a:pt x="118200" y="155409"/>
                </a:lnTo>
                <a:lnTo>
                  <a:pt x="137807" y="121551"/>
                </a:lnTo>
                <a:lnTo>
                  <a:pt x="68249" y="121500"/>
                </a:lnTo>
                <a:lnTo>
                  <a:pt x="100436" y="84812"/>
                </a:lnTo>
                <a:lnTo>
                  <a:pt x="140450" y="56648"/>
                </a:lnTo>
                <a:lnTo>
                  <a:pt x="186716" y="38590"/>
                </a:lnTo>
                <a:lnTo>
                  <a:pt x="237655" y="32219"/>
                </a:lnTo>
                <a:lnTo>
                  <a:pt x="355115" y="32219"/>
                </a:lnTo>
                <a:lnTo>
                  <a:pt x="330176" y="18681"/>
                </a:lnTo>
                <a:lnTo>
                  <a:pt x="285559" y="4829"/>
                </a:lnTo>
                <a:lnTo>
                  <a:pt x="237655" y="0"/>
                </a:lnTo>
                <a:close/>
              </a:path>
              <a:path w="475614" h="475615">
                <a:moveTo>
                  <a:pt x="137807" y="121551"/>
                </a:moveTo>
                <a:lnTo>
                  <a:pt x="118237" y="155435"/>
                </a:lnTo>
                <a:lnTo>
                  <a:pt x="140616" y="186570"/>
                </a:lnTo>
                <a:lnTo>
                  <a:pt x="166357" y="222135"/>
                </a:lnTo>
                <a:lnTo>
                  <a:pt x="77431" y="346176"/>
                </a:lnTo>
                <a:lnTo>
                  <a:pt x="412102" y="346176"/>
                </a:lnTo>
                <a:lnTo>
                  <a:pt x="379901" y="385883"/>
                </a:lnTo>
                <a:lnTo>
                  <a:pt x="338889" y="416477"/>
                </a:lnTo>
                <a:lnTo>
                  <a:pt x="290872" y="436155"/>
                </a:lnTo>
                <a:lnTo>
                  <a:pt x="237655" y="443115"/>
                </a:lnTo>
                <a:lnTo>
                  <a:pt x="355151" y="443115"/>
                </a:lnTo>
                <a:lnTo>
                  <a:pt x="405725" y="405726"/>
                </a:lnTo>
                <a:lnTo>
                  <a:pt x="434746" y="370547"/>
                </a:lnTo>
                <a:lnTo>
                  <a:pt x="456659" y="330174"/>
                </a:lnTo>
                <a:lnTo>
                  <a:pt x="461477" y="314655"/>
                </a:lnTo>
                <a:lnTo>
                  <a:pt x="146481" y="314655"/>
                </a:lnTo>
                <a:lnTo>
                  <a:pt x="189458" y="253974"/>
                </a:lnTo>
                <a:lnTo>
                  <a:pt x="406175" y="253974"/>
                </a:lnTo>
                <a:lnTo>
                  <a:pt x="408604" y="250380"/>
                </a:lnTo>
                <a:lnTo>
                  <a:pt x="230327" y="250380"/>
                </a:lnTo>
                <a:lnTo>
                  <a:pt x="210997" y="223469"/>
                </a:lnTo>
                <a:lnTo>
                  <a:pt x="233425" y="191769"/>
                </a:lnTo>
                <a:lnTo>
                  <a:pt x="188150" y="191769"/>
                </a:lnTo>
                <a:lnTo>
                  <a:pt x="137807" y="121551"/>
                </a:lnTo>
                <a:close/>
              </a:path>
              <a:path w="475614" h="475615">
                <a:moveTo>
                  <a:pt x="355115" y="32219"/>
                </a:moveTo>
                <a:lnTo>
                  <a:pt x="237655" y="32219"/>
                </a:lnTo>
                <a:lnTo>
                  <a:pt x="284771" y="37646"/>
                </a:lnTo>
                <a:lnTo>
                  <a:pt x="328022" y="53102"/>
                </a:lnTo>
                <a:lnTo>
                  <a:pt x="366176" y="77356"/>
                </a:lnTo>
                <a:lnTo>
                  <a:pt x="397998" y="109174"/>
                </a:lnTo>
                <a:lnTo>
                  <a:pt x="422255" y="147323"/>
                </a:lnTo>
                <a:lnTo>
                  <a:pt x="437714" y="190569"/>
                </a:lnTo>
                <a:lnTo>
                  <a:pt x="443141" y="237680"/>
                </a:lnTo>
                <a:lnTo>
                  <a:pt x="442151" y="257819"/>
                </a:lnTo>
                <a:lnTo>
                  <a:pt x="439256" y="277421"/>
                </a:lnTo>
                <a:lnTo>
                  <a:pt x="434563" y="296391"/>
                </a:lnTo>
                <a:lnTo>
                  <a:pt x="428180" y="314629"/>
                </a:lnTo>
                <a:lnTo>
                  <a:pt x="146481" y="314655"/>
                </a:lnTo>
                <a:lnTo>
                  <a:pt x="461477" y="314655"/>
                </a:lnTo>
                <a:lnTo>
                  <a:pt x="470507" y="285566"/>
                </a:lnTo>
                <a:lnTo>
                  <a:pt x="475335" y="237680"/>
                </a:lnTo>
                <a:lnTo>
                  <a:pt x="470507" y="189786"/>
                </a:lnTo>
                <a:lnTo>
                  <a:pt x="456659" y="145175"/>
                </a:lnTo>
                <a:lnTo>
                  <a:pt x="434746" y="104802"/>
                </a:lnTo>
                <a:lnTo>
                  <a:pt x="405725" y="69624"/>
                </a:lnTo>
                <a:lnTo>
                  <a:pt x="370550" y="40598"/>
                </a:lnTo>
                <a:lnTo>
                  <a:pt x="355115" y="32219"/>
                </a:lnTo>
                <a:close/>
              </a:path>
              <a:path w="475614" h="475615">
                <a:moveTo>
                  <a:pt x="406175" y="253974"/>
                </a:moveTo>
                <a:lnTo>
                  <a:pt x="189458" y="253974"/>
                </a:lnTo>
                <a:lnTo>
                  <a:pt x="209270" y="281431"/>
                </a:lnTo>
                <a:lnTo>
                  <a:pt x="353377" y="280987"/>
                </a:lnTo>
                <a:lnTo>
                  <a:pt x="379791" y="275620"/>
                </a:lnTo>
                <a:lnTo>
                  <a:pt x="401424" y="261005"/>
                </a:lnTo>
                <a:lnTo>
                  <a:pt x="406175" y="253974"/>
                </a:lnTo>
                <a:close/>
              </a:path>
              <a:path w="475614" h="475615">
                <a:moveTo>
                  <a:pt x="408628" y="175577"/>
                </a:moveTo>
                <a:lnTo>
                  <a:pt x="351764" y="175577"/>
                </a:lnTo>
                <a:lnTo>
                  <a:pt x="366266" y="178532"/>
                </a:lnTo>
                <a:lnTo>
                  <a:pt x="378147" y="186570"/>
                </a:lnTo>
                <a:lnTo>
                  <a:pt x="386177" y="198450"/>
                </a:lnTo>
                <a:lnTo>
                  <a:pt x="389122" y="212953"/>
                </a:lnTo>
                <a:lnTo>
                  <a:pt x="386177" y="227486"/>
                </a:lnTo>
                <a:lnTo>
                  <a:pt x="378147" y="239387"/>
                </a:lnTo>
                <a:lnTo>
                  <a:pt x="366266" y="247427"/>
                </a:lnTo>
                <a:lnTo>
                  <a:pt x="351764" y="250380"/>
                </a:lnTo>
                <a:lnTo>
                  <a:pt x="408604" y="250380"/>
                </a:lnTo>
                <a:lnTo>
                  <a:pt x="416042" y="239373"/>
                </a:lnTo>
                <a:lnTo>
                  <a:pt x="421406" y="212928"/>
                </a:lnTo>
                <a:lnTo>
                  <a:pt x="416042" y="186553"/>
                </a:lnTo>
                <a:lnTo>
                  <a:pt x="408628" y="175577"/>
                </a:lnTo>
                <a:close/>
              </a:path>
              <a:path w="475614" h="475615">
                <a:moveTo>
                  <a:pt x="353377" y="144906"/>
                </a:moveTo>
                <a:lnTo>
                  <a:pt x="221754" y="144906"/>
                </a:lnTo>
                <a:lnTo>
                  <a:pt x="188150" y="191769"/>
                </a:lnTo>
                <a:lnTo>
                  <a:pt x="233425" y="191769"/>
                </a:lnTo>
                <a:lnTo>
                  <a:pt x="244881" y="175577"/>
                </a:lnTo>
                <a:lnTo>
                  <a:pt x="408628" y="175577"/>
                </a:lnTo>
                <a:lnTo>
                  <a:pt x="401424" y="164914"/>
                </a:lnTo>
                <a:lnTo>
                  <a:pt x="379791" y="150283"/>
                </a:lnTo>
                <a:lnTo>
                  <a:pt x="353377" y="144906"/>
                </a:lnTo>
                <a:close/>
              </a:path>
              <a:path w="475614" h="475615">
                <a:moveTo>
                  <a:pt x="118200" y="155409"/>
                </a:moveTo>
                <a:lnTo>
                  <a:pt x="49377" y="155409"/>
                </a:lnTo>
                <a:lnTo>
                  <a:pt x="118186" y="15543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C842CD6-9FE5-4844-9555-3973942C715A}"/>
              </a:ext>
            </a:extLst>
          </p:cNvPr>
          <p:cNvSpPr txBox="1"/>
          <p:nvPr/>
        </p:nvSpPr>
        <p:spPr>
          <a:xfrm>
            <a:off x="323528" y="3147814"/>
            <a:ext cx="79600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0000" algn="just"/>
            <a:endParaRPr lang="ru-UA" sz="12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11E3676-5C41-456F-9042-F14A40C7ACC9}"/>
              </a:ext>
            </a:extLst>
          </p:cNvPr>
          <p:cNvSpPr txBox="1"/>
          <p:nvPr/>
        </p:nvSpPr>
        <p:spPr>
          <a:xfrm flipH="1">
            <a:off x="8388381" y="4740555"/>
            <a:ext cx="3745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b="1" dirty="0">
                <a:solidFill>
                  <a:schemeClr val="bg1"/>
                </a:solidFill>
              </a:rPr>
              <a:t>27</a:t>
            </a:r>
            <a:endParaRPr lang="ru-UA" sz="1400" b="1" dirty="0">
              <a:solidFill>
                <a:schemeClr val="bg1"/>
              </a:solidFill>
            </a:endParaRPr>
          </a:p>
        </p:txBody>
      </p:sp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606CF19C-78FB-4BE9-9075-476C8DBE08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1569001"/>
              </p:ext>
            </p:extLst>
          </p:nvPr>
        </p:nvGraphicFramePr>
        <p:xfrm>
          <a:off x="997748" y="977012"/>
          <a:ext cx="7390633" cy="3453942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4052074">
                  <a:extLst>
                    <a:ext uri="{9D8B030D-6E8A-4147-A177-3AD203B41FA5}">
                      <a16:colId xmlns:a16="http://schemas.microsoft.com/office/drawing/2014/main" val="1551841782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2157148992"/>
                    </a:ext>
                  </a:extLst>
                </a:gridCol>
                <a:gridCol w="1610367">
                  <a:extLst>
                    <a:ext uri="{9D8B030D-6E8A-4147-A177-3AD203B41FA5}">
                      <a16:colId xmlns:a16="http://schemas.microsoft.com/office/drawing/2014/main" val="2317785501"/>
                    </a:ext>
                  </a:extLst>
                </a:gridCol>
              </a:tblGrid>
              <a:tr h="37184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Науково-педагогічний склад</a:t>
                      </a:r>
                      <a:endParaRPr lang="ru-UA" sz="12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72604" marR="72604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2024 рік </a:t>
                      </a:r>
                      <a:br>
                        <a:rPr lang="uk-UA" sz="1200" b="1" dirty="0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</a:br>
                      <a:r>
                        <a:rPr lang="uk-UA" sz="1200" b="1" dirty="0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штат / жінок</a:t>
                      </a:r>
                      <a:endParaRPr lang="ru-UA" sz="12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72604" marR="72604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2025 рік </a:t>
                      </a:r>
                      <a:br>
                        <a:rPr lang="uk-UA" sz="1200" b="1" dirty="0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</a:br>
                      <a:r>
                        <a:rPr lang="uk-UA" sz="1200" b="1" dirty="0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штат / жінок</a:t>
                      </a:r>
                      <a:endParaRPr lang="ru-UA" sz="12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72604" marR="72604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8637779"/>
                  </a:ext>
                </a:extLst>
              </a:tr>
              <a:tr h="2023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Загальна кількість науково-педагогічних працівників</a:t>
                      </a:r>
                      <a:endParaRPr lang="ru-UA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72604" marR="7260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593/256</a:t>
                      </a:r>
                      <a:endParaRPr lang="ru-UA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72604" marR="726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553/238</a:t>
                      </a:r>
                      <a:endParaRPr lang="ru-UA" sz="12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>
                    <a:solidFill>
                      <a:srgbClr val="D5F6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4264576"/>
                  </a:ext>
                </a:extLst>
              </a:tr>
              <a:tr h="20969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Зокрема:</a:t>
                      </a:r>
                      <a:endParaRPr lang="ru-UA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72604" marR="7260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</a:t>
                      </a:r>
                      <a:endParaRPr lang="ru-UA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72604" marR="726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 </a:t>
                      </a:r>
                      <a:endParaRPr lang="ru-UA" sz="12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>
                    <a:solidFill>
                      <a:srgbClr val="D5F6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399280"/>
                  </a:ext>
                </a:extLst>
              </a:tr>
              <a:tr h="202323">
                <a:tc>
                  <a:txBody>
                    <a:bodyPr/>
                    <a:lstStyle/>
                    <a:p>
                      <a:pPr indent="560070"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докторів наук, професорів</a:t>
                      </a:r>
                      <a:endParaRPr lang="ru-UA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72604" marR="7260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95/19</a:t>
                      </a:r>
                      <a:endParaRPr lang="ru-UA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72604" marR="726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93/26</a:t>
                      </a:r>
                      <a:endParaRPr lang="ru-UA" sz="12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>
                    <a:solidFill>
                      <a:srgbClr val="D5F6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3309412"/>
                  </a:ext>
                </a:extLst>
              </a:tr>
              <a:tr h="202323">
                <a:tc>
                  <a:txBody>
                    <a:bodyPr/>
                    <a:lstStyle/>
                    <a:p>
                      <a:pPr indent="560070"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кандидатів наук, доцентів</a:t>
                      </a:r>
                      <a:endParaRPr lang="ru-UA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72604" marR="7260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313/150</a:t>
                      </a:r>
                      <a:endParaRPr lang="ru-UA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72604" marR="726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299/141</a:t>
                      </a:r>
                      <a:endParaRPr lang="ru-UA" sz="12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>
                    <a:solidFill>
                      <a:srgbClr val="D5F6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5424666"/>
                  </a:ext>
                </a:extLst>
              </a:tr>
              <a:tr h="3718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Загальна кількість викладачів </a:t>
                      </a:r>
                      <a:br>
                        <a:rPr lang="uk-UA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</a:br>
                      <a:r>
                        <a:rPr lang="uk-UA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із науковими ступенями й ученими званнями</a:t>
                      </a:r>
                      <a:endParaRPr lang="ru-UA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72604" marR="7260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408/187</a:t>
                      </a:r>
                      <a:endParaRPr lang="ru-UA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72604" marR="726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392/167</a:t>
                      </a:r>
                      <a:endParaRPr lang="ru-UA" sz="12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>
                    <a:solidFill>
                      <a:srgbClr val="D5F6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8672597"/>
                  </a:ext>
                </a:extLst>
              </a:tr>
              <a:tr h="1895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За віком:</a:t>
                      </a:r>
                      <a:endParaRPr lang="ru-UA" sz="12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72604" marR="7260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</a:t>
                      </a:r>
                      <a:endParaRPr lang="ru-UA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72604" marR="726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 </a:t>
                      </a:r>
                      <a:endParaRPr lang="ru-UA" sz="12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>
                    <a:solidFill>
                      <a:srgbClr val="D5F6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2745953"/>
                  </a:ext>
                </a:extLst>
              </a:tr>
              <a:tr h="189518">
                <a:tc>
                  <a:txBody>
                    <a:bodyPr/>
                    <a:lstStyle/>
                    <a:p>
                      <a:pPr indent="568960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до 30 років</a:t>
                      </a:r>
                      <a:endParaRPr lang="ru-UA" sz="12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72604" marR="7260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25/18</a:t>
                      </a:r>
                      <a:endParaRPr lang="ru-UA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72604" marR="726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11/1</a:t>
                      </a:r>
                      <a:endParaRPr lang="ru-UA" sz="12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>
                    <a:solidFill>
                      <a:srgbClr val="D5F6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6865548"/>
                  </a:ext>
                </a:extLst>
              </a:tr>
              <a:tr h="189518">
                <a:tc>
                  <a:txBody>
                    <a:bodyPr/>
                    <a:lstStyle/>
                    <a:p>
                      <a:pPr indent="568960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30–39 років</a:t>
                      </a:r>
                      <a:endParaRPr lang="ru-UA" sz="12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72604" marR="7260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54/33</a:t>
                      </a:r>
                      <a:endParaRPr lang="ru-UA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72604" marR="726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58/31</a:t>
                      </a:r>
                      <a:endParaRPr lang="ru-UA" sz="12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>
                    <a:solidFill>
                      <a:srgbClr val="D5F6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829297"/>
                  </a:ext>
                </a:extLst>
              </a:tr>
              <a:tr h="189518">
                <a:tc>
                  <a:txBody>
                    <a:bodyPr/>
                    <a:lstStyle/>
                    <a:p>
                      <a:pPr indent="568960"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40–49 років</a:t>
                      </a:r>
                      <a:endParaRPr lang="ru-UA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72604" marR="7260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99/51</a:t>
                      </a:r>
                      <a:endParaRPr lang="ru-UA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72604" marR="726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103/49</a:t>
                      </a:r>
                      <a:endParaRPr lang="ru-UA" sz="12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>
                    <a:solidFill>
                      <a:srgbClr val="D5F6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6379244"/>
                  </a:ext>
                </a:extLst>
              </a:tr>
              <a:tr h="189518">
                <a:tc>
                  <a:txBody>
                    <a:bodyPr/>
                    <a:lstStyle/>
                    <a:p>
                      <a:pPr indent="568960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50–59 років</a:t>
                      </a:r>
                      <a:endParaRPr lang="ru-UA" sz="12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72604" marR="7260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96/52</a:t>
                      </a:r>
                      <a:endParaRPr lang="ru-UA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72604" marR="726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104/57</a:t>
                      </a:r>
                      <a:endParaRPr lang="ru-UA" sz="12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>
                    <a:solidFill>
                      <a:srgbClr val="D5F6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8045402"/>
                  </a:ext>
                </a:extLst>
              </a:tr>
              <a:tr h="189518">
                <a:tc>
                  <a:txBody>
                    <a:bodyPr/>
                    <a:lstStyle/>
                    <a:p>
                      <a:pPr indent="568960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понад 60 років</a:t>
                      </a:r>
                      <a:endParaRPr lang="ru-UA" sz="12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72604" marR="7260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134/33</a:t>
                      </a:r>
                      <a:endParaRPr lang="ru-UA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72604" marR="726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116/29</a:t>
                      </a:r>
                      <a:endParaRPr lang="ru-UA" sz="12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>
                    <a:solidFill>
                      <a:srgbClr val="D5F6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6421763"/>
                  </a:ext>
                </a:extLst>
              </a:tr>
              <a:tr h="1895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Загальна кількість викладачів пенсійного віку</a:t>
                      </a:r>
                      <a:endParaRPr lang="ru-UA" sz="12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72604" marR="7260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159/51</a:t>
                      </a:r>
                      <a:endParaRPr lang="ru-UA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72604" marR="726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141/46</a:t>
                      </a:r>
                      <a:endParaRPr lang="ru-UA" sz="12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>
                    <a:solidFill>
                      <a:srgbClr val="D5F6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8396813"/>
                  </a:ext>
                </a:extLst>
              </a:tr>
              <a:tr h="187922">
                <a:tc>
                  <a:txBody>
                    <a:bodyPr/>
                    <a:lstStyle/>
                    <a:p>
                      <a:pPr indent="540385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пенсійного віку, чол.</a:t>
                      </a:r>
                      <a:endParaRPr lang="ru-UA" sz="12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72604" marR="7260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159</a:t>
                      </a:r>
                      <a:endParaRPr lang="ru-UA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72604" marR="726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95</a:t>
                      </a:r>
                      <a:endParaRPr lang="ru-UA" sz="12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>
                    <a:solidFill>
                      <a:srgbClr val="D5F6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0868129"/>
                  </a:ext>
                </a:extLst>
              </a:tr>
              <a:tr h="189518">
                <a:tc>
                  <a:txBody>
                    <a:bodyPr/>
                    <a:lstStyle/>
                    <a:p>
                      <a:pPr indent="540385"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пенсійного віку, жін.</a:t>
                      </a:r>
                      <a:endParaRPr lang="ru-UA" sz="12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72604" marR="7260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51</a:t>
                      </a:r>
                      <a:endParaRPr lang="ru-UA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72604" marR="726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46</a:t>
                      </a:r>
                      <a:endParaRPr lang="ru-UA" sz="12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>
                    <a:solidFill>
                      <a:srgbClr val="D5F6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4505240"/>
                  </a:ext>
                </a:extLst>
              </a:tr>
              <a:tr h="1895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Середній вік викладачів</a:t>
                      </a:r>
                      <a:endParaRPr lang="ru-UA" sz="1200" b="1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72604" marR="7260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50,2/49,6</a:t>
                      </a:r>
                      <a:endParaRPr lang="ru-UA" sz="12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72604" marR="726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50,5/50,1</a:t>
                      </a:r>
                      <a:endParaRPr lang="ru-UA" sz="12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>
                    <a:solidFill>
                      <a:srgbClr val="D5F6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75570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972595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1522" y="-12332"/>
            <a:ext cx="7429077" cy="404853"/>
          </a:xfrm>
        </p:spPr>
        <p:txBody>
          <a:bodyPr>
            <a:noAutofit/>
          </a:bodyPr>
          <a:lstStyle/>
          <a:p>
            <a:r>
              <a:rPr lang="uk-UA" sz="16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+mn-ea"/>
                <a:cs typeface="+mn-cs"/>
              </a:rPr>
              <a:t>Якісна характеристика керівного складу</a:t>
            </a:r>
            <a:endParaRPr lang="ru-RU" sz="1600" b="1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-12332"/>
            <a:ext cx="9122916" cy="5143500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797" y="46860"/>
            <a:ext cx="750161" cy="948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object 4"/>
          <p:cNvSpPr/>
          <p:nvPr/>
        </p:nvSpPr>
        <p:spPr>
          <a:xfrm>
            <a:off x="8283550" y="4659982"/>
            <a:ext cx="825618" cy="47118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    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2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                </a:t>
            </a: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2" name="object 3"/>
          <p:cNvSpPr/>
          <p:nvPr/>
        </p:nvSpPr>
        <p:spPr>
          <a:xfrm>
            <a:off x="8734601" y="4706593"/>
            <a:ext cx="374567" cy="377964"/>
          </a:xfrm>
          <a:custGeom>
            <a:avLst/>
            <a:gdLst/>
            <a:ahLst/>
            <a:cxnLst/>
            <a:rect l="l" t="t" r="r" b="b"/>
            <a:pathLst>
              <a:path w="475614" h="475615">
                <a:moveTo>
                  <a:pt x="237655" y="0"/>
                </a:moveTo>
                <a:lnTo>
                  <a:pt x="189769" y="4829"/>
                </a:lnTo>
                <a:lnTo>
                  <a:pt x="145164" y="18681"/>
                </a:lnTo>
                <a:lnTo>
                  <a:pt x="104796" y="40598"/>
                </a:lnTo>
                <a:lnTo>
                  <a:pt x="69621" y="69624"/>
                </a:lnTo>
                <a:lnTo>
                  <a:pt x="40597" y="104802"/>
                </a:lnTo>
                <a:lnTo>
                  <a:pt x="18681" y="145175"/>
                </a:lnTo>
                <a:lnTo>
                  <a:pt x="4829" y="189786"/>
                </a:lnTo>
                <a:lnTo>
                  <a:pt x="0" y="237680"/>
                </a:lnTo>
                <a:lnTo>
                  <a:pt x="4829" y="285566"/>
                </a:lnTo>
                <a:lnTo>
                  <a:pt x="18681" y="330174"/>
                </a:lnTo>
                <a:lnTo>
                  <a:pt x="40597" y="370547"/>
                </a:lnTo>
                <a:lnTo>
                  <a:pt x="69621" y="405726"/>
                </a:lnTo>
                <a:lnTo>
                  <a:pt x="104796" y="434755"/>
                </a:lnTo>
                <a:lnTo>
                  <a:pt x="145164" y="456675"/>
                </a:lnTo>
                <a:lnTo>
                  <a:pt x="189769" y="470530"/>
                </a:lnTo>
                <a:lnTo>
                  <a:pt x="237655" y="475360"/>
                </a:lnTo>
                <a:lnTo>
                  <a:pt x="285559" y="470530"/>
                </a:lnTo>
                <a:lnTo>
                  <a:pt x="330176" y="456675"/>
                </a:lnTo>
                <a:lnTo>
                  <a:pt x="355151" y="443115"/>
                </a:lnTo>
                <a:lnTo>
                  <a:pt x="237655" y="443115"/>
                </a:lnTo>
                <a:lnTo>
                  <a:pt x="190545" y="437692"/>
                </a:lnTo>
                <a:lnTo>
                  <a:pt x="147303" y="422244"/>
                </a:lnTo>
                <a:lnTo>
                  <a:pt x="109159" y="398000"/>
                </a:lnTo>
                <a:lnTo>
                  <a:pt x="77346" y="366192"/>
                </a:lnTo>
                <a:lnTo>
                  <a:pt x="53097" y="328049"/>
                </a:lnTo>
                <a:lnTo>
                  <a:pt x="37644" y="284801"/>
                </a:lnTo>
                <a:lnTo>
                  <a:pt x="32219" y="237680"/>
                </a:lnTo>
                <a:lnTo>
                  <a:pt x="33355" y="216013"/>
                </a:lnTo>
                <a:lnTo>
                  <a:pt x="36679" y="195011"/>
                </a:lnTo>
                <a:lnTo>
                  <a:pt x="42062" y="174776"/>
                </a:lnTo>
                <a:lnTo>
                  <a:pt x="49377" y="155409"/>
                </a:lnTo>
                <a:lnTo>
                  <a:pt x="118200" y="155409"/>
                </a:lnTo>
                <a:lnTo>
                  <a:pt x="137807" y="121551"/>
                </a:lnTo>
                <a:lnTo>
                  <a:pt x="68249" y="121500"/>
                </a:lnTo>
                <a:lnTo>
                  <a:pt x="100436" y="84812"/>
                </a:lnTo>
                <a:lnTo>
                  <a:pt x="140450" y="56648"/>
                </a:lnTo>
                <a:lnTo>
                  <a:pt x="186716" y="38590"/>
                </a:lnTo>
                <a:lnTo>
                  <a:pt x="237655" y="32219"/>
                </a:lnTo>
                <a:lnTo>
                  <a:pt x="355115" y="32219"/>
                </a:lnTo>
                <a:lnTo>
                  <a:pt x="330176" y="18681"/>
                </a:lnTo>
                <a:lnTo>
                  <a:pt x="285559" y="4829"/>
                </a:lnTo>
                <a:lnTo>
                  <a:pt x="237655" y="0"/>
                </a:lnTo>
                <a:close/>
              </a:path>
              <a:path w="475614" h="475615">
                <a:moveTo>
                  <a:pt x="137807" y="121551"/>
                </a:moveTo>
                <a:lnTo>
                  <a:pt x="118237" y="155435"/>
                </a:lnTo>
                <a:lnTo>
                  <a:pt x="140616" y="186570"/>
                </a:lnTo>
                <a:lnTo>
                  <a:pt x="166357" y="222135"/>
                </a:lnTo>
                <a:lnTo>
                  <a:pt x="77431" y="346176"/>
                </a:lnTo>
                <a:lnTo>
                  <a:pt x="412102" y="346176"/>
                </a:lnTo>
                <a:lnTo>
                  <a:pt x="379901" y="385883"/>
                </a:lnTo>
                <a:lnTo>
                  <a:pt x="338889" y="416477"/>
                </a:lnTo>
                <a:lnTo>
                  <a:pt x="290872" y="436155"/>
                </a:lnTo>
                <a:lnTo>
                  <a:pt x="237655" y="443115"/>
                </a:lnTo>
                <a:lnTo>
                  <a:pt x="355151" y="443115"/>
                </a:lnTo>
                <a:lnTo>
                  <a:pt x="405725" y="405726"/>
                </a:lnTo>
                <a:lnTo>
                  <a:pt x="434746" y="370547"/>
                </a:lnTo>
                <a:lnTo>
                  <a:pt x="456659" y="330174"/>
                </a:lnTo>
                <a:lnTo>
                  <a:pt x="461477" y="314655"/>
                </a:lnTo>
                <a:lnTo>
                  <a:pt x="146481" y="314655"/>
                </a:lnTo>
                <a:lnTo>
                  <a:pt x="189458" y="253974"/>
                </a:lnTo>
                <a:lnTo>
                  <a:pt x="406175" y="253974"/>
                </a:lnTo>
                <a:lnTo>
                  <a:pt x="408604" y="250380"/>
                </a:lnTo>
                <a:lnTo>
                  <a:pt x="230327" y="250380"/>
                </a:lnTo>
                <a:lnTo>
                  <a:pt x="210997" y="223469"/>
                </a:lnTo>
                <a:lnTo>
                  <a:pt x="233425" y="191769"/>
                </a:lnTo>
                <a:lnTo>
                  <a:pt x="188150" y="191769"/>
                </a:lnTo>
                <a:lnTo>
                  <a:pt x="137807" y="121551"/>
                </a:lnTo>
                <a:close/>
              </a:path>
              <a:path w="475614" h="475615">
                <a:moveTo>
                  <a:pt x="355115" y="32219"/>
                </a:moveTo>
                <a:lnTo>
                  <a:pt x="237655" y="32219"/>
                </a:lnTo>
                <a:lnTo>
                  <a:pt x="284771" y="37646"/>
                </a:lnTo>
                <a:lnTo>
                  <a:pt x="328022" y="53102"/>
                </a:lnTo>
                <a:lnTo>
                  <a:pt x="366176" y="77356"/>
                </a:lnTo>
                <a:lnTo>
                  <a:pt x="397998" y="109174"/>
                </a:lnTo>
                <a:lnTo>
                  <a:pt x="422255" y="147323"/>
                </a:lnTo>
                <a:lnTo>
                  <a:pt x="437714" y="190569"/>
                </a:lnTo>
                <a:lnTo>
                  <a:pt x="443141" y="237680"/>
                </a:lnTo>
                <a:lnTo>
                  <a:pt x="442151" y="257819"/>
                </a:lnTo>
                <a:lnTo>
                  <a:pt x="439256" y="277421"/>
                </a:lnTo>
                <a:lnTo>
                  <a:pt x="434563" y="296391"/>
                </a:lnTo>
                <a:lnTo>
                  <a:pt x="428180" y="314629"/>
                </a:lnTo>
                <a:lnTo>
                  <a:pt x="146481" y="314655"/>
                </a:lnTo>
                <a:lnTo>
                  <a:pt x="461477" y="314655"/>
                </a:lnTo>
                <a:lnTo>
                  <a:pt x="470507" y="285566"/>
                </a:lnTo>
                <a:lnTo>
                  <a:pt x="475335" y="237680"/>
                </a:lnTo>
                <a:lnTo>
                  <a:pt x="470507" y="189786"/>
                </a:lnTo>
                <a:lnTo>
                  <a:pt x="456659" y="145175"/>
                </a:lnTo>
                <a:lnTo>
                  <a:pt x="434746" y="104802"/>
                </a:lnTo>
                <a:lnTo>
                  <a:pt x="405725" y="69624"/>
                </a:lnTo>
                <a:lnTo>
                  <a:pt x="370550" y="40598"/>
                </a:lnTo>
                <a:lnTo>
                  <a:pt x="355115" y="32219"/>
                </a:lnTo>
                <a:close/>
              </a:path>
              <a:path w="475614" h="475615">
                <a:moveTo>
                  <a:pt x="406175" y="253974"/>
                </a:moveTo>
                <a:lnTo>
                  <a:pt x="189458" y="253974"/>
                </a:lnTo>
                <a:lnTo>
                  <a:pt x="209270" y="281431"/>
                </a:lnTo>
                <a:lnTo>
                  <a:pt x="353377" y="280987"/>
                </a:lnTo>
                <a:lnTo>
                  <a:pt x="379791" y="275620"/>
                </a:lnTo>
                <a:lnTo>
                  <a:pt x="401424" y="261005"/>
                </a:lnTo>
                <a:lnTo>
                  <a:pt x="406175" y="253974"/>
                </a:lnTo>
                <a:close/>
              </a:path>
              <a:path w="475614" h="475615">
                <a:moveTo>
                  <a:pt x="408628" y="175577"/>
                </a:moveTo>
                <a:lnTo>
                  <a:pt x="351764" y="175577"/>
                </a:lnTo>
                <a:lnTo>
                  <a:pt x="366266" y="178532"/>
                </a:lnTo>
                <a:lnTo>
                  <a:pt x="378147" y="186570"/>
                </a:lnTo>
                <a:lnTo>
                  <a:pt x="386177" y="198450"/>
                </a:lnTo>
                <a:lnTo>
                  <a:pt x="389122" y="212953"/>
                </a:lnTo>
                <a:lnTo>
                  <a:pt x="386177" y="227486"/>
                </a:lnTo>
                <a:lnTo>
                  <a:pt x="378147" y="239387"/>
                </a:lnTo>
                <a:lnTo>
                  <a:pt x="366266" y="247427"/>
                </a:lnTo>
                <a:lnTo>
                  <a:pt x="351764" y="250380"/>
                </a:lnTo>
                <a:lnTo>
                  <a:pt x="408604" y="250380"/>
                </a:lnTo>
                <a:lnTo>
                  <a:pt x="416042" y="239373"/>
                </a:lnTo>
                <a:lnTo>
                  <a:pt x="421406" y="212928"/>
                </a:lnTo>
                <a:lnTo>
                  <a:pt x="416042" y="186553"/>
                </a:lnTo>
                <a:lnTo>
                  <a:pt x="408628" y="175577"/>
                </a:lnTo>
                <a:close/>
              </a:path>
              <a:path w="475614" h="475615">
                <a:moveTo>
                  <a:pt x="353377" y="144906"/>
                </a:moveTo>
                <a:lnTo>
                  <a:pt x="221754" y="144906"/>
                </a:lnTo>
                <a:lnTo>
                  <a:pt x="188150" y="191769"/>
                </a:lnTo>
                <a:lnTo>
                  <a:pt x="233425" y="191769"/>
                </a:lnTo>
                <a:lnTo>
                  <a:pt x="244881" y="175577"/>
                </a:lnTo>
                <a:lnTo>
                  <a:pt x="408628" y="175577"/>
                </a:lnTo>
                <a:lnTo>
                  <a:pt x="401424" y="164914"/>
                </a:lnTo>
                <a:lnTo>
                  <a:pt x="379791" y="150283"/>
                </a:lnTo>
                <a:lnTo>
                  <a:pt x="353377" y="144906"/>
                </a:lnTo>
                <a:close/>
              </a:path>
              <a:path w="475614" h="475615">
                <a:moveTo>
                  <a:pt x="118200" y="155409"/>
                </a:moveTo>
                <a:lnTo>
                  <a:pt x="49377" y="155409"/>
                </a:lnTo>
                <a:lnTo>
                  <a:pt x="118186" y="15543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11E3676-5C41-456F-9042-F14A40C7ACC9}"/>
              </a:ext>
            </a:extLst>
          </p:cNvPr>
          <p:cNvSpPr txBox="1"/>
          <p:nvPr/>
        </p:nvSpPr>
        <p:spPr>
          <a:xfrm flipH="1">
            <a:off x="8388716" y="4741686"/>
            <a:ext cx="3745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b="1" dirty="0">
                <a:solidFill>
                  <a:schemeClr val="bg1"/>
                </a:solidFill>
              </a:rPr>
              <a:t>28</a:t>
            </a:r>
            <a:endParaRPr lang="ru-UA" sz="1400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F0CA604D-6820-4D56-A27F-C1E250299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9958129"/>
              </p:ext>
            </p:extLst>
          </p:nvPr>
        </p:nvGraphicFramePr>
        <p:xfrm>
          <a:off x="1043294" y="395473"/>
          <a:ext cx="4699010" cy="4632960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2032120">
                  <a:extLst>
                    <a:ext uri="{9D8B030D-6E8A-4147-A177-3AD203B41FA5}">
                      <a16:colId xmlns:a16="http://schemas.microsoft.com/office/drawing/2014/main" val="3306753253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862495478"/>
                    </a:ext>
                  </a:extLst>
                </a:gridCol>
                <a:gridCol w="1226730">
                  <a:extLst>
                    <a:ext uri="{9D8B030D-6E8A-4147-A177-3AD203B41FA5}">
                      <a16:colId xmlns:a16="http://schemas.microsoft.com/office/drawing/2014/main" val="1530050800"/>
                    </a:ext>
                  </a:extLst>
                </a:gridCol>
              </a:tblGrid>
              <a:tr h="35519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200" b="1" kern="1200" dirty="0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Керівний склад</a:t>
                      </a:r>
                      <a:endParaRPr lang="ru-UA" sz="1200" b="1" kern="1200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52126" marR="52126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200" b="1" kern="1200" dirty="0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2024 рік /з них жінок</a:t>
                      </a:r>
                      <a:endParaRPr lang="ru-UA" sz="1200" b="1" kern="1200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52126" marR="52126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200" b="1" kern="1200" dirty="0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202</a:t>
                      </a:r>
                      <a:r>
                        <a:rPr lang="ru-RU" sz="1200" b="1" kern="1200" dirty="0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5</a:t>
                      </a:r>
                      <a:r>
                        <a:rPr lang="uk-UA" sz="1200" b="1" kern="1200" dirty="0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 рік /з них жінок</a:t>
                      </a:r>
                      <a:endParaRPr lang="ru-UA" sz="1200" b="1" kern="1200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52126" marR="52126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3528437"/>
                  </a:ext>
                </a:extLst>
              </a:tr>
              <a:tr h="301532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Декани, директори центрів </a:t>
                      </a:r>
                      <a:b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</a:b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(ЦПО, ННЦЗФН, ЦОНІГ)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52126" marR="52126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9 /0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52126" marR="52126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3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solidFill>
                      <a:srgbClr val="D5F6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8688670"/>
                  </a:ext>
                </a:extLst>
              </a:tr>
              <a:tr h="298510">
                <a:tc>
                  <a:txBody>
                    <a:bodyPr/>
                    <a:lstStyle/>
                    <a:p>
                      <a:pPr marL="0" indent="57785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з них докторів наук, професорів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52126" marR="52126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3/0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52126" marR="52126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9/1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solidFill>
                      <a:srgbClr val="D5F6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5249208"/>
                  </a:ext>
                </a:extLst>
              </a:tr>
              <a:tr h="150766">
                <a:tc>
                  <a:txBody>
                    <a:bodyPr/>
                    <a:lstStyle/>
                    <a:p>
                      <a:pPr marL="0" indent="57785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кандидатів наук, доцентів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52126" marR="52126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6/0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52126" marR="52126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2/0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solidFill>
                      <a:srgbClr val="D5F6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2301283"/>
                  </a:ext>
                </a:extLst>
              </a:tr>
              <a:tr h="150766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За віком: 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52126" marR="52126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 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52126" marR="52126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7/1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solidFill>
                      <a:srgbClr val="D5F6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9746570"/>
                  </a:ext>
                </a:extLst>
              </a:tr>
              <a:tr h="150766">
                <a:tc>
                  <a:txBody>
                    <a:bodyPr/>
                    <a:lstStyle/>
                    <a:p>
                      <a:pPr marL="0" indent="58674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до 30 років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52126" marR="52126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0/0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52126" marR="52126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 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solidFill>
                      <a:srgbClr val="D5F6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2753719"/>
                  </a:ext>
                </a:extLst>
              </a:tr>
              <a:tr h="150766">
                <a:tc>
                  <a:txBody>
                    <a:bodyPr/>
                    <a:lstStyle/>
                    <a:p>
                      <a:pPr marL="0" indent="58674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30–39 років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52126" marR="52126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0/0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52126" marR="52126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0/0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solidFill>
                      <a:srgbClr val="D5F6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4743533"/>
                  </a:ext>
                </a:extLst>
              </a:tr>
              <a:tr h="150766">
                <a:tc>
                  <a:txBody>
                    <a:bodyPr/>
                    <a:lstStyle/>
                    <a:p>
                      <a:pPr marL="0" indent="58674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40–49 років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52126" marR="52126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1/0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52126" marR="52126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2/0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solidFill>
                      <a:srgbClr val="D5F6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9899765"/>
                  </a:ext>
                </a:extLst>
              </a:tr>
              <a:tr h="150766">
                <a:tc>
                  <a:txBody>
                    <a:bodyPr/>
                    <a:lstStyle/>
                    <a:p>
                      <a:pPr marL="0" indent="58674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50–59 років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52126" marR="52126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4/0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52126" marR="52126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2/0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solidFill>
                      <a:srgbClr val="D5F6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1188545"/>
                  </a:ext>
                </a:extLst>
              </a:tr>
              <a:tr h="150766">
                <a:tc>
                  <a:txBody>
                    <a:bodyPr/>
                    <a:lstStyle/>
                    <a:p>
                      <a:pPr marL="0" indent="58674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понад 60 років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52126" marR="52126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4/0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52126" marR="52126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3/1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solidFill>
                      <a:srgbClr val="D5F6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9311531"/>
                  </a:ext>
                </a:extLst>
              </a:tr>
              <a:tr h="150766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Пенсійного віку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52126" marR="52126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4/0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52126" marR="52126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2/0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solidFill>
                      <a:srgbClr val="D5F6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7878531"/>
                  </a:ext>
                </a:extLst>
              </a:tr>
              <a:tr h="150766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Середній вік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52126" marR="52126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58,89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52126" marR="52126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53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solidFill>
                      <a:srgbClr val="D5F6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5402946"/>
                  </a:ext>
                </a:extLst>
              </a:tr>
              <a:tr h="150766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Завідувачі кафедр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52126" marR="52126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29/10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52126" marR="52126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29/10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solidFill>
                      <a:srgbClr val="D5F6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21009"/>
                  </a:ext>
                </a:extLst>
              </a:tr>
              <a:tr h="150766">
                <a:tc>
                  <a:txBody>
                    <a:bodyPr/>
                    <a:lstStyle/>
                    <a:p>
                      <a:pPr marL="0" indent="18034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з них докторів наук, професорів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52126" marR="52126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19/5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52126" marR="52126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17/3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solidFill>
                      <a:srgbClr val="D5F6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8240227"/>
                  </a:ext>
                </a:extLst>
              </a:tr>
              <a:tr h="150766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середній вік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52126" marR="52126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62,42/60,4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52126" marR="52126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57,8/52,2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solidFill>
                      <a:srgbClr val="D5F6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7828784"/>
                  </a:ext>
                </a:extLst>
              </a:tr>
              <a:tr h="150766">
                <a:tc>
                  <a:txBody>
                    <a:bodyPr/>
                    <a:lstStyle/>
                    <a:p>
                      <a:pPr marL="0" indent="18034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кандидатів наук, доцентів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52126" marR="52126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10/5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52126" marR="52126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12/7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solidFill>
                      <a:srgbClr val="D5F6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5843577"/>
                  </a:ext>
                </a:extLst>
              </a:tr>
              <a:tr h="150766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середній вік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52126" marR="52126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52,7/50,0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52126" marR="52126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53,8/52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solidFill>
                      <a:srgbClr val="D5F6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7663541"/>
                  </a:ext>
                </a:extLst>
              </a:tr>
              <a:tr h="150766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За віком: 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52126" marR="52126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 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52126" marR="52126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 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solidFill>
                      <a:srgbClr val="D5F6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967038"/>
                  </a:ext>
                </a:extLst>
              </a:tr>
              <a:tr h="150766">
                <a:tc>
                  <a:txBody>
                    <a:bodyPr/>
                    <a:lstStyle/>
                    <a:p>
                      <a:pPr marL="0" indent="56896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до 30 років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52126" marR="52126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0/0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52126" marR="52126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0/0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solidFill>
                      <a:srgbClr val="D5F6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8269276"/>
                  </a:ext>
                </a:extLst>
              </a:tr>
              <a:tr h="150766">
                <a:tc>
                  <a:txBody>
                    <a:bodyPr/>
                    <a:lstStyle/>
                    <a:p>
                      <a:pPr marL="0" indent="56896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30–39 років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52126" marR="52126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2/1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52126" marR="52126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2/1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solidFill>
                      <a:srgbClr val="D5F6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2997485"/>
                  </a:ext>
                </a:extLst>
              </a:tr>
              <a:tr h="150766">
                <a:tc>
                  <a:txBody>
                    <a:bodyPr/>
                    <a:lstStyle/>
                    <a:p>
                      <a:pPr marL="0" indent="56896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40–49 років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52126" marR="52126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5/1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52126" marR="52126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6/1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solidFill>
                      <a:srgbClr val="D5F6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0272830"/>
                  </a:ext>
                </a:extLst>
              </a:tr>
              <a:tr h="150766">
                <a:tc>
                  <a:txBody>
                    <a:bodyPr/>
                    <a:lstStyle/>
                    <a:p>
                      <a:pPr marL="0" indent="56896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50–59 років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52126" marR="52126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9/5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52126" marR="52126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11/6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solidFill>
                      <a:srgbClr val="D5F6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3558493"/>
                  </a:ext>
                </a:extLst>
              </a:tr>
              <a:tr h="150766">
                <a:tc>
                  <a:txBody>
                    <a:bodyPr/>
                    <a:lstStyle/>
                    <a:p>
                      <a:pPr marL="0" indent="56896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понад 60 років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52126" marR="52126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13/3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52126" marR="52126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10/1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solidFill>
                      <a:srgbClr val="D5F6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508129"/>
                  </a:ext>
                </a:extLst>
              </a:tr>
              <a:tr h="150766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Пенсійного віку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52126" marR="52126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13/3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52126" marR="52126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10/1</a:t>
                      </a:r>
                      <a:endParaRPr lang="ru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solidFill>
                      <a:srgbClr val="D5F6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8876246"/>
                  </a:ext>
                </a:extLst>
              </a:tr>
              <a:tr h="150766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Середній вік</a:t>
                      </a:r>
                      <a:endParaRPr lang="ru-UA" sz="10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52126" marR="52126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59,07/55,2</a:t>
                      </a:r>
                      <a:endParaRPr lang="ru-UA" sz="10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52126" marR="52126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57,8/52,2</a:t>
                      </a:r>
                      <a:endParaRPr lang="ru-UA" sz="10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73025" marR="73025" marT="0" marB="0" anchor="ctr">
                    <a:solidFill>
                      <a:srgbClr val="D5F6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1479284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483B0FBA-BCCF-4E04-B05F-114C9DC9291D}"/>
              </a:ext>
            </a:extLst>
          </p:cNvPr>
          <p:cNvSpPr txBox="1"/>
          <p:nvPr/>
        </p:nvSpPr>
        <p:spPr>
          <a:xfrm>
            <a:off x="5839970" y="427614"/>
            <a:ext cx="329502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Науково-педагогічні працівники ХНУРЕ підвищують кваліфікацію у наукових і </a:t>
            </a:r>
            <a:r>
              <a:rPr lang="uk-UA" sz="1400" dirty="0" err="1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освітньо</a:t>
            </a:r>
            <a:r>
              <a:rPr lang="uk-UA" sz="14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-наукових установах як в Україні, так і за кордоном.</a:t>
            </a:r>
          </a:p>
          <a:p>
            <a:r>
              <a:rPr lang="uk-UA" sz="14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Звітного року підвищили кваліфікацію 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183 </a:t>
            </a:r>
            <a:r>
              <a:rPr lang="uk-UA" sz="14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працівники (минулого року – 174), у тому числі:</a:t>
            </a:r>
            <a:br>
              <a:rPr lang="uk-UA" sz="14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118</a:t>
            </a:r>
            <a:r>
              <a:rPr lang="uk-UA" sz="14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викладача пройшли стажування в інших університетах і науково-дослідних інститутах, на підприємствах Харкова та України; </a:t>
            </a:r>
          </a:p>
          <a:p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24</a:t>
            </a:r>
            <a:r>
              <a:rPr lang="uk-UA" sz="14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викладача – на кафедрах і підрозділах Університету;</a:t>
            </a:r>
            <a:r>
              <a:rPr lang="uk-UA" sz="1400" b="1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</a:p>
          <a:p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41</a:t>
            </a:r>
            <a:r>
              <a:rPr lang="uk-UA" sz="1400" b="1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uk-UA" sz="14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викладачів підвищили свою кваліфікацію за кордоном.</a:t>
            </a:r>
            <a:endParaRPr lang="ru-UA" sz="1400" dirty="0">
              <a:solidFill>
                <a:schemeClr val="tx2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891289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0068" y="0"/>
            <a:ext cx="6675161" cy="5133228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0" y="1"/>
            <a:ext cx="9122916" cy="5143500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797" y="46860"/>
            <a:ext cx="750161" cy="948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C71120B5-1F46-41FC-9AF3-58D2CEBF9C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1640" y="2065032"/>
            <a:ext cx="5760640" cy="1298805"/>
          </a:xfrm>
        </p:spPr>
        <p:txBody>
          <a:bodyPr>
            <a:normAutofit/>
          </a:bodyPr>
          <a:lstStyle/>
          <a:p>
            <a:r>
              <a:rPr lang="uk-UA" sz="2400" b="1" dirty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5. НАУКОВА, НАУКОВО-ТЕХНІЧНА ТА ІННОВАЦІЙНА </a:t>
            </a:r>
            <a:br>
              <a:rPr lang="uk-UA" sz="2400" b="1" dirty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</a:br>
            <a:r>
              <a:rPr lang="uk-UA" sz="2400" b="1" dirty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ДІЯЛЬНІСТЬ УНІВЕРСИТЕТУ</a:t>
            </a:r>
            <a:endParaRPr lang="ru-UA" sz="2400" b="1" dirty="0">
              <a:solidFill>
                <a:schemeClr val="accent1">
                  <a:lumMod val="50000"/>
                </a:schemeClr>
              </a:solidFill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9023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72A6C1-E701-4A0F-8567-055D95FEF6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576" y="206670"/>
            <a:ext cx="8243134" cy="4936830"/>
          </a:xfrm>
        </p:spPr>
        <p:txBody>
          <a:bodyPr>
            <a:noAutofit/>
          </a:bodyPr>
          <a:lstStyle/>
          <a:p>
            <a:pPr indent="450000" algn="l"/>
            <a:r>
              <a:rPr lang="uk-UA" sz="16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Станом на кінець 2025 року ХНУРЕ є одним з лише 10 університетів України, що входять одночасно до двох найвпливовіших та найавторитетніших світових рейтингів – ТНЕ та 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QS</a:t>
            </a:r>
            <a:r>
              <a:rPr lang="uk-UA" sz="16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.</a:t>
            </a:r>
            <a:br>
              <a:rPr lang="uk-UA" sz="16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</a:br>
            <a:br>
              <a:rPr lang="uk-UA" sz="1600" b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</a:br>
            <a:r>
              <a:rPr lang="uk-UA" sz="16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Університет в національних і світових рейтингах:</a:t>
            </a:r>
            <a:br>
              <a:rPr lang="uk-UA" sz="16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</a:br>
            <a:br>
              <a:rPr lang="uk-UA" sz="12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</a:br>
            <a:r>
              <a:rPr lang="en-US" sz="16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Times Higher Education World University Rankings 202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5</a:t>
            </a:r>
            <a:r>
              <a:rPr lang="uk-UA" sz="16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	</a:t>
            </a:r>
            <a:r>
              <a:rPr lang="en-US" sz="16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1</a:t>
            </a: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501+</a:t>
            </a:r>
            <a:r>
              <a:rPr lang="en-US" sz="16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 </a:t>
            </a:r>
            <a:br>
              <a:rPr lang="en-US" sz="16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</a:br>
            <a:r>
              <a:rPr lang="en-US" sz="16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Subject Ranking of Times Higher Education</a:t>
            </a:r>
            <a:r>
              <a:rPr lang="uk-UA" sz="16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:</a:t>
            </a:r>
            <a:br>
              <a:rPr lang="uk-UA" sz="16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</a:br>
            <a:r>
              <a:rPr lang="en-US" sz="16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      Computer Science</a:t>
            </a:r>
            <a:r>
              <a:rPr lang="uk-UA" sz="16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					</a:t>
            </a:r>
            <a:r>
              <a:rPr lang="uk-UA" sz="16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1</a:t>
            </a:r>
            <a:r>
              <a:rPr lang="en-US" sz="16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00</a:t>
            </a:r>
            <a:r>
              <a:rPr lang="uk-UA" sz="16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1+</a:t>
            </a:r>
            <a:br>
              <a:rPr lang="uk-UA" sz="16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</a:br>
            <a:r>
              <a:rPr lang="en-US" sz="16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      Engineering</a:t>
            </a:r>
            <a:r>
              <a:rPr lang="uk-UA" sz="16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					</a:t>
            </a:r>
            <a:r>
              <a:rPr lang="en-US" sz="16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1</a:t>
            </a:r>
            <a:r>
              <a:rPr lang="uk-UA" sz="16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25</a:t>
            </a:r>
            <a:r>
              <a:rPr lang="en-US" sz="16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1+</a:t>
            </a:r>
            <a:br>
              <a:rPr lang="en-US" sz="16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</a:br>
            <a:r>
              <a:rPr lang="en-US" sz="16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THE Impact Rankings 202</a:t>
            </a:r>
            <a:r>
              <a:rPr lang="uk-UA" sz="16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5				</a:t>
            </a:r>
            <a:r>
              <a:rPr lang="en-US" sz="16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1001-1</a:t>
            </a:r>
            <a:r>
              <a:rPr lang="uk-UA" sz="16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5</a:t>
            </a:r>
            <a:r>
              <a:rPr lang="en-US" sz="16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00</a:t>
            </a:r>
            <a:br>
              <a:rPr lang="en-US" sz="16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</a:br>
            <a:r>
              <a:rPr lang="en-US" sz="16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QS World University Rankings 202</a:t>
            </a:r>
            <a:r>
              <a:rPr lang="uk-UA" sz="16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6			</a:t>
            </a:r>
            <a:r>
              <a:rPr lang="en-US" sz="16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1201-1400</a:t>
            </a:r>
            <a:br>
              <a:rPr lang="en-US" sz="16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</a:br>
            <a:r>
              <a:rPr lang="en-US" sz="16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QS World University Rankings: Sustainability 202</a:t>
            </a:r>
            <a:r>
              <a:rPr lang="uk-UA" sz="16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5		</a:t>
            </a:r>
            <a:r>
              <a:rPr lang="en-US" sz="16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1</a:t>
            </a:r>
            <a:r>
              <a:rPr lang="uk-UA" sz="16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3</a:t>
            </a:r>
            <a:r>
              <a:rPr lang="en-US" sz="16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01</a:t>
            </a:r>
            <a:r>
              <a:rPr lang="uk-UA" sz="16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-1350</a:t>
            </a:r>
            <a:br>
              <a:rPr lang="en-US" sz="16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</a:br>
            <a:r>
              <a:rPr lang="en-US" sz="16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QS World University Rankings: Europe 2025</a:t>
            </a:r>
            <a:r>
              <a:rPr lang="uk-UA" sz="16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		</a:t>
            </a:r>
            <a:r>
              <a:rPr lang="uk-UA" sz="16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48</a:t>
            </a:r>
            <a:r>
              <a:rPr lang="en-US" sz="16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7</a:t>
            </a:r>
            <a:br>
              <a:rPr lang="en-US" sz="16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</a:br>
            <a:r>
              <a:rPr lang="en-US" sz="16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QS Ranking By Subject 202</a:t>
            </a:r>
            <a:r>
              <a:rPr lang="uk-UA" sz="16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5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 on Computer Science</a:t>
            </a:r>
            <a:r>
              <a:rPr lang="uk-UA" sz="16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		</a:t>
            </a:r>
            <a:r>
              <a:rPr lang="uk-UA" sz="16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601</a:t>
            </a:r>
            <a:r>
              <a:rPr lang="en-US" sz="16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-</a:t>
            </a:r>
            <a:r>
              <a:rPr lang="uk-UA" sz="16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6</a:t>
            </a:r>
            <a:r>
              <a:rPr lang="en-US" sz="16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50</a:t>
            </a:r>
            <a:br>
              <a:rPr lang="uk-UA" sz="16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</a:br>
            <a:br>
              <a:rPr lang="en-US" sz="16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</a:br>
            <a:r>
              <a:rPr lang="en-US" sz="16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Nature Index  </a:t>
            </a:r>
            <a:r>
              <a:rPr lang="uk-UA" sz="16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                     </a:t>
            </a:r>
            <a:r>
              <a:rPr lang="uk-UA" sz="16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з 11 на 6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uk-UA" sz="16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в Україні</a:t>
            </a:r>
            <a:br>
              <a:rPr lang="en-US" sz="16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</a:br>
            <a:r>
              <a:rPr lang="en-US" sz="16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Webometrics </a:t>
            </a:r>
            <a:r>
              <a:rPr lang="uk-UA" sz="16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                      </a:t>
            </a:r>
            <a:r>
              <a:rPr lang="uk-UA" sz="16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з </a:t>
            </a:r>
            <a:r>
              <a:rPr lang="en-US" sz="16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10</a:t>
            </a:r>
            <a:r>
              <a:rPr lang="uk-UA" sz="16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 на 19</a:t>
            </a:r>
            <a:r>
              <a:rPr lang="uk-UA" sz="16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 в Україні</a:t>
            </a:r>
            <a:br>
              <a:rPr lang="uk-UA" sz="16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</a:b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UniRank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                                 </a:t>
            </a:r>
            <a:r>
              <a:rPr lang="en-US" sz="16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14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uk-UA" sz="16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в Україні</a:t>
            </a:r>
            <a:br>
              <a:rPr lang="uk-UA" sz="16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</a:b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GreenMetrics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uk-UA" sz="16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                       </a:t>
            </a:r>
            <a:r>
              <a:rPr lang="uk-UA" sz="16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8</a:t>
            </a:r>
            <a:r>
              <a:rPr lang="uk-UA" sz="16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 в Україні</a:t>
            </a:r>
            <a:br>
              <a:rPr lang="uk-UA" sz="16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</a:br>
            <a:r>
              <a:rPr lang="uk-UA" sz="16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ТОП -200 Україна	         </a:t>
            </a:r>
            <a:r>
              <a:rPr lang="uk-UA" sz="16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24</a:t>
            </a:r>
            <a:r>
              <a:rPr lang="uk-UA" sz="16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 </a:t>
            </a:r>
            <a:br>
              <a:rPr lang="en-US" sz="16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</a:br>
            <a:endParaRPr lang="ru-UA" sz="1600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A6690078-38BD-4E59-B596-842C86996B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rot="10800000" flipV="1">
            <a:off x="10816284" y="6860598"/>
            <a:ext cx="617710" cy="45719"/>
          </a:xfrm>
        </p:spPr>
        <p:txBody>
          <a:bodyPr/>
          <a:lstStyle/>
          <a:p>
            <a:fld id="{8753F29D-B7DF-4612-99DF-003176F358FC}" type="slidenum">
              <a:rPr lang="ru-RU" smtClean="0"/>
              <a:pPr/>
              <a:t>4</a:t>
            </a:fld>
            <a:endParaRPr lang="ru-RU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06C177C9-18D1-4591-B641-EEDC65DB634F}"/>
              </a:ext>
            </a:extLst>
          </p:cNvPr>
          <p:cNvSpPr/>
          <p:nvPr/>
        </p:nvSpPr>
        <p:spPr>
          <a:xfrm>
            <a:off x="0" y="-20538"/>
            <a:ext cx="9122916" cy="5143500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65DD618-6BCC-4702-9E2F-060CB041C3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678" y="0"/>
            <a:ext cx="750161" cy="948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object 4">
            <a:extLst>
              <a:ext uri="{FF2B5EF4-FFF2-40B4-BE49-F238E27FC236}">
                <a16:creationId xmlns:a16="http://schemas.microsoft.com/office/drawing/2014/main" id="{27242B89-35F9-44FA-A2CD-8E1E4CAC3ED7}"/>
              </a:ext>
            </a:extLst>
          </p:cNvPr>
          <p:cNvSpPr/>
          <p:nvPr/>
        </p:nvSpPr>
        <p:spPr>
          <a:xfrm>
            <a:off x="8243134" y="4643277"/>
            <a:ext cx="878507" cy="4860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    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2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                </a:t>
            </a: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object 3">
            <a:extLst>
              <a:ext uri="{FF2B5EF4-FFF2-40B4-BE49-F238E27FC236}">
                <a16:creationId xmlns:a16="http://schemas.microsoft.com/office/drawing/2014/main" id="{1D20255B-F258-4BE2-B3FD-D80272F1E20F}"/>
              </a:ext>
            </a:extLst>
          </p:cNvPr>
          <p:cNvSpPr/>
          <p:nvPr/>
        </p:nvSpPr>
        <p:spPr>
          <a:xfrm>
            <a:off x="8670525" y="4681231"/>
            <a:ext cx="444175" cy="401863"/>
          </a:xfrm>
          <a:custGeom>
            <a:avLst/>
            <a:gdLst/>
            <a:ahLst/>
            <a:cxnLst/>
            <a:rect l="l" t="t" r="r" b="b"/>
            <a:pathLst>
              <a:path w="475614" h="475615">
                <a:moveTo>
                  <a:pt x="237655" y="0"/>
                </a:moveTo>
                <a:lnTo>
                  <a:pt x="189769" y="4829"/>
                </a:lnTo>
                <a:lnTo>
                  <a:pt x="145164" y="18681"/>
                </a:lnTo>
                <a:lnTo>
                  <a:pt x="104796" y="40598"/>
                </a:lnTo>
                <a:lnTo>
                  <a:pt x="69621" y="69624"/>
                </a:lnTo>
                <a:lnTo>
                  <a:pt x="40597" y="104802"/>
                </a:lnTo>
                <a:lnTo>
                  <a:pt x="18681" y="145175"/>
                </a:lnTo>
                <a:lnTo>
                  <a:pt x="4829" y="189786"/>
                </a:lnTo>
                <a:lnTo>
                  <a:pt x="0" y="237680"/>
                </a:lnTo>
                <a:lnTo>
                  <a:pt x="4829" y="285566"/>
                </a:lnTo>
                <a:lnTo>
                  <a:pt x="18681" y="330174"/>
                </a:lnTo>
                <a:lnTo>
                  <a:pt x="40597" y="370547"/>
                </a:lnTo>
                <a:lnTo>
                  <a:pt x="69621" y="405726"/>
                </a:lnTo>
                <a:lnTo>
                  <a:pt x="104796" y="434755"/>
                </a:lnTo>
                <a:lnTo>
                  <a:pt x="145164" y="456675"/>
                </a:lnTo>
                <a:lnTo>
                  <a:pt x="189769" y="470530"/>
                </a:lnTo>
                <a:lnTo>
                  <a:pt x="237655" y="475360"/>
                </a:lnTo>
                <a:lnTo>
                  <a:pt x="285559" y="470530"/>
                </a:lnTo>
                <a:lnTo>
                  <a:pt x="330176" y="456675"/>
                </a:lnTo>
                <a:lnTo>
                  <a:pt x="355151" y="443115"/>
                </a:lnTo>
                <a:lnTo>
                  <a:pt x="237655" y="443115"/>
                </a:lnTo>
                <a:lnTo>
                  <a:pt x="190545" y="437692"/>
                </a:lnTo>
                <a:lnTo>
                  <a:pt x="147303" y="422244"/>
                </a:lnTo>
                <a:lnTo>
                  <a:pt x="109159" y="398000"/>
                </a:lnTo>
                <a:lnTo>
                  <a:pt x="77346" y="366192"/>
                </a:lnTo>
                <a:lnTo>
                  <a:pt x="53097" y="328049"/>
                </a:lnTo>
                <a:lnTo>
                  <a:pt x="37644" y="284801"/>
                </a:lnTo>
                <a:lnTo>
                  <a:pt x="32219" y="237680"/>
                </a:lnTo>
                <a:lnTo>
                  <a:pt x="33355" y="216013"/>
                </a:lnTo>
                <a:lnTo>
                  <a:pt x="36679" y="195011"/>
                </a:lnTo>
                <a:lnTo>
                  <a:pt x="42062" y="174776"/>
                </a:lnTo>
                <a:lnTo>
                  <a:pt x="49377" y="155409"/>
                </a:lnTo>
                <a:lnTo>
                  <a:pt x="118200" y="155409"/>
                </a:lnTo>
                <a:lnTo>
                  <a:pt x="137807" y="121551"/>
                </a:lnTo>
                <a:lnTo>
                  <a:pt x="68249" y="121500"/>
                </a:lnTo>
                <a:lnTo>
                  <a:pt x="100436" y="84812"/>
                </a:lnTo>
                <a:lnTo>
                  <a:pt x="140450" y="56648"/>
                </a:lnTo>
                <a:lnTo>
                  <a:pt x="186716" y="38590"/>
                </a:lnTo>
                <a:lnTo>
                  <a:pt x="237655" y="32219"/>
                </a:lnTo>
                <a:lnTo>
                  <a:pt x="355115" y="32219"/>
                </a:lnTo>
                <a:lnTo>
                  <a:pt x="330176" y="18681"/>
                </a:lnTo>
                <a:lnTo>
                  <a:pt x="285559" y="4829"/>
                </a:lnTo>
                <a:lnTo>
                  <a:pt x="237655" y="0"/>
                </a:lnTo>
                <a:close/>
              </a:path>
              <a:path w="475614" h="475615">
                <a:moveTo>
                  <a:pt x="137807" y="121551"/>
                </a:moveTo>
                <a:lnTo>
                  <a:pt x="118237" y="155435"/>
                </a:lnTo>
                <a:lnTo>
                  <a:pt x="140616" y="186570"/>
                </a:lnTo>
                <a:lnTo>
                  <a:pt x="166357" y="222135"/>
                </a:lnTo>
                <a:lnTo>
                  <a:pt x="77431" y="346176"/>
                </a:lnTo>
                <a:lnTo>
                  <a:pt x="412102" y="346176"/>
                </a:lnTo>
                <a:lnTo>
                  <a:pt x="379901" y="385883"/>
                </a:lnTo>
                <a:lnTo>
                  <a:pt x="338889" y="416477"/>
                </a:lnTo>
                <a:lnTo>
                  <a:pt x="290872" y="436155"/>
                </a:lnTo>
                <a:lnTo>
                  <a:pt x="237655" y="443115"/>
                </a:lnTo>
                <a:lnTo>
                  <a:pt x="355151" y="443115"/>
                </a:lnTo>
                <a:lnTo>
                  <a:pt x="405725" y="405726"/>
                </a:lnTo>
                <a:lnTo>
                  <a:pt x="434746" y="370547"/>
                </a:lnTo>
                <a:lnTo>
                  <a:pt x="456659" y="330174"/>
                </a:lnTo>
                <a:lnTo>
                  <a:pt x="461477" y="314655"/>
                </a:lnTo>
                <a:lnTo>
                  <a:pt x="146481" y="314655"/>
                </a:lnTo>
                <a:lnTo>
                  <a:pt x="189458" y="253974"/>
                </a:lnTo>
                <a:lnTo>
                  <a:pt x="406175" y="253974"/>
                </a:lnTo>
                <a:lnTo>
                  <a:pt x="408604" y="250380"/>
                </a:lnTo>
                <a:lnTo>
                  <a:pt x="230327" y="250380"/>
                </a:lnTo>
                <a:lnTo>
                  <a:pt x="210997" y="223469"/>
                </a:lnTo>
                <a:lnTo>
                  <a:pt x="233425" y="191769"/>
                </a:lnTo>
                <a:lnTo>
                  <a:pt x="188150" y="191769"/>
                </a:lnTo>
                <a:lnTo>
                  <a:pt x="137807" y="121551"/>
                </a:lnTo>
                <a:close/>
              </a:path>
              <a:path w="475614" h="475615">
                <a:moveTo>
                  <a:pt x="355115" y="32219"/>
                </a:moveTo>
                <a:lnTo>
                  <a:pt x="237655" y="32219"/>
                </a:lnTo>
                <a:lnTo>
                  <a:pt x="284771" y="37646"/>
                </a:lnTo>
                <a:lnTo>
                  <a:pt x="328022" y="53102"/>
                </a:lnTo>
                <a:lnTo>
                  <a:pt x="366176" y="77356"/>
                </a:lnTo>
                <a:lnTo>
                  <a:pt x="397998" y="109174"/>
                </a:lnTo>
                <a:lnTo>
                  <a:pt x="422255" y="147323"/>
                </a:lnTo>
                <a:lnTo>
                  <a:pt x="437714" y="190569"/>
                </a:lnTo>
                <a:lnTo>
                  <a:pt x="443141" y="237680"/>
                </a:lnTo>
                <a:lnTo>
                  <a:pt x="442151" y="257819"/>
                </a:lnTo>
                <a:lnTo>
                  <a:pt x="439256" y="277421"/>
                </a:lnTo>
                <a:lnTo>
                  <a:pt x="434563" y="296391"/>
                </a:lnTo>
                <a:lnTo>
                  <a:pt x="428180" y="314629"/>
                </a:lnTo>
                <a:lnTo>
                  <a:pt x="146481" y="314655"/>
                </a:lnTo>
                <a:lnTo>
                  <a:pt x="461477" y="314655"/>
                </a:lnTo>
                <a:lnTo>
                  <a:pt x="470507" y="285566"/>
                </a:lnTo>
                <a:lnTo>
                  <a:pt x="475335" y="237680"/>
                </a:lnTo>
                <a:lnTo>
                  <a:pt x="470507" y="189786"/>
                </a:lnTo>
                <a:lnTo>
                  <a:pt x="456659" y="145175"/>
                </a:lnTo>
                <a:lnTo>
                  <a:pt x="434746" y="104802"/>
                </a:lnTo>
                <a:lnTo>
                  <a:pt x="405725" y="69624"/>
                </a:lnTo>
                <a:lnTo>
                  <a:pt x="370550" y="40598"/>
                </a:lnTo>
                <a:lnTo>
                  <a:pt x="355115" y="32219"/>
                </a:lnTo>
                <a:close/>
              </a:path>
              <a:path w="475614" h="475615">
                <a:moveTo>
                  <a:pt x="406175" y="253974"/>
                </a:moveTo>
                <a:lnTo>
                  <a:pt x="189458" y="253974"/>
                </a:lnTo>
                <a:lnTo>
                  <a:pt x="209270" y="281431"/>
                </a:lnTo>
                <a:lnTo>
                  <a:pt x="353377" y="280987"/>
                </a:lnTo>
                <a:lnTo>
                  <a:pt x="379791" y="275620"/>
                </a:lnTo>
                <a:lnTo>
                  <a:pt x="401424" y="261005"/>
                </a:lnTo>
                <a:lnTo>
                  <a:pt x="406175" y="253974"/>
                </a:lnTo>
                <a:close/>
              </a:path>
              <a:path w="475614" h="475615">
                <a:moveTo>
                  <a:pt x="408628" y="175577"/>
                </a:moveTo>
                <a:lnTo>
                  <a:pt x="351764" y="175577"/>
                </a:lnTo>
                <a:lnTo>
                  <a:pt x="366266" y="178532"/>
                </a:lnTo>
                <a:lnTo>
                  <a:pt x="378147" y="186570"/>
                </a:lnTo>
                <a:lnTo>
                  <a:pt x="386177" y="198450"/>
                </a:lnTo>
                <a:lnTo>
                  <a:pt x="389122" y="212953"/>
                </a:lnTo>
                <a:lnTo>
                  <a:pt x="386177" y="227486"/>
                </a:lnTo>
                <a:lnTo>
                  <a:pt x="378147" y="239387"/>
                </a:lnTo>
                <a:lnTo>
                  <a:pt x="366266" y="247427"/>
                </a:lnTo>
                <a:lnTo>
                  <a:pt x="351764" y="250380"/>
                </a:lnTo>
                <a:lnTo>
                  <a:pt x="408604" y="250380"/>
                </a:lnTo>
                <a:lnTo>
                  <a:pt x="416042" y="239373"/>
                </a:lnTo>
                <a:lnTo>
                  <a:pt x="421406" y="212928"/>
                </a:lnTo>
                <a:lnTo>
                  <a:pt x="416042" y="186553"/>
                </a:lnTo>
                <a:lnTo>
                  <a:pt x="408628" y="175577"/>
                </a:lnTo>
                <a:close/>
              </a:path>
              <a:path w="475614" h="475615">
                <a:moveTo>
                  <a:pt x="353377" y="144906"/>
                </a:moveTo>
                <a:lnTo>
                  <a:pt x="221754" y="144906"/>
                </a:lnTo>
                <a:lnTo>
                  <a:pt x="188150" y="191769"/>
                </a:lnTo>
                <a:lnTo>
                  <a:pt x="233425" y="191769"/>
                </a:lnTo>
                <a:lnTo>
                  <a:pt x="244881" y="175577"/>
                </a:lnTo>
                <a:lnTo>
                  <a:pt x="408628" y="175577"/>
                </a:lnTo>
                <a:lnTo>
                  <a:pt x="401424" y="164914"/>
                </a:lnTo>
                <a:lnTo>
                  <a:pt x="379791" y="150283"/>
                </a:lnTo>
                <a:lnTo>
                  <a:pt x="353377" y="144906"/>
                </a:lnTo>
                <a:close/>
              </a:path>
              <a:path w="475614" h="475615">
                <a:moveTo>
                  <a:pt x="118200" y="155409"/>
                </a:moveTo>
                <a:lnTo>
                  <a:pt x="49377" y="155409"/>
                </a:lnTo>
                <a:lnTo>
                  <a:pt x="118186" y="15543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227919E-3DBA-4B40-B943-EBE051B2BE0C}"/>
              </a:ext>
            </a:extLst>
          </p:cNvPr>
          <p:cNvSpPr txBox="1"/>
          <p:nvPr/>
        </p:nvSpPr>
        <p:spPr>
          <a:xfrm flipH="1">
            <a:off x="8426163" y="4732388"/>
            <a:ext cx="2500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b="1" dirty="0">
                <a:solidFill>
                  <a:schemeClr val="bg1"/>
                </a:solidFill>
              </a:rPr>
              <a:t>3</a:t>
            </a:r>
            <a:endParaRPr lang="ru-UA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092758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9325" y="98375"/>
            <a:ext cx="8341483" cy="293970"/>
          </a:xfrm>
        </p:spPr>
        <p:txBody>
          <a:bodyPr>
            <a:noAutofit/>
          </a:bodyPr>
          <a:lstStyle/>
          <a:p>
            <a:r>
              <a:rPr lang="uk-UA" sz="18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+mn-ea"/>
                <a:cs typeface="+mn-cs"/>
              </a:rPr>
              <a:t>Наукові дослідження та розробки</a:t>
            </a:r>
            <a:endParaRPr lang="ru-RU" sz="1800" b="1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1"/>
            <a:ext cx="9122916" cy="5143500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797" y="46860"/>
            <a:ext cx="750161" cy="948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421BA94-DAA8-478D-9601-3789D94B2311}"/>
              </a:ext>
            </a:extLst>
          </p:cNvPr>
          <p:cNvSpPr txBox="1"/>
          <p:nvPr/>
        </p:nvSpPr>
        <p:spPr>
          <a:xfrm>
            <a:off x="897195" y="441872"/>
            <a:ext cx="7465745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0000" algn="just"/>
            <a:r>
              <a:rPr lang="uk-UA" sz="12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Обсяги фінансування за статтями спецфонду перевищили минулорічні </a:t>
            </a:r>
            <a:br>
              <a:rPr lang="uk-UA" sz="12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uk-UA" sz="12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на </a:t>
            </a:r>
            <a:r>
              <a:rPr lang="uk-UA" sz="1200" b="1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37,7%</a:t>
            </a:r>
            <a:r>
              <a:rPr lang="uk-UA" sz="12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перш за все, завдяки суттєвому збільшенню </a:t>
            </a:r>
            <a:r>
              <a:rPr lang="uk-UA" sz="1200" dirty="0" err="1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госпдоговірних</a:t>
            </a:r>
            <a:r>
              <a:rPr lang="uk-UA" sz="12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робіт, кількість яких збільшилася з </a:t>
            </a:r>
            <a:r>
              <a:rPr lang="uk-UA" sz="1200" b="1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3 </a:t>
            </a:r>
            <a:r>
              <a:rPr lang="uk-UA" sz="12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робіт у 2024 році до </a:t>
            </a:r>
            <a:r>
              <a:rPr lang="uk-UA" sz="1200" b="1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10</a:t>
            </a:r>
            <a:r>
              <a:rPr lang="uk-UA" sz="12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робіт у </a:t>
            </a:r>
            <a:r>
              <a:rPr lang="uk-UA" sz="1200" b="1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2025</a:t>
            </a:r>
            <a:r>
              <a:rPr lang="uk-UA" sz="12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році, а обсяг залучених коштів збільшився більш ніж у </a:t>
            </a:r>
            <a:r>
              <a:rPr lang="uk-UA" sz="1200" b="1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8 разів</a:t>
            </a:r>
            <a:r>
              <a:rPr lang="uk-UA" sz="12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indent="450000" algn="just"/>
            <a:endParaRPr lang="uk-UA" sz="1100" dirty="0"/>
          </a:p>
          <a:p>
            <a:pPr indent="450000" algn="ctr"/>
            <a:r>
              <a:rPr lang="uk-UA" sz="11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Кількість виконаних робіт та обсяги їх фінансування за бюджетними програмами</a:t>
            </a:r>
            <a:endParaRPr lang="ru-UA" sz="1100" b="1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9D8B7F22-0223-46E0-B1F6-3371D0EF93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3354629"/>
              </p:ext>
            </p:extLst>
          </p:nvPr>
        </p:nvGraphicFramePr>
        <p:xfrm>
          <a:off x="865754" y="1461753"/>
          <a:ext cx="7445834" cy="3485236"/>
        </p:xfrm>
        <a:graphic>
          <a:graphicData uri="http://schemas.openxmlformats.org/drawingml/2006/table">
            <a:tbl>
              <a:tblPr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tableStyleId>{22838BEF-8BB2-4498-84A7-C5851F593DF1}</a:tableStyleId>
              </a:tblPr>
              <a:tblGrid>
                <a:gridCol w="3086348">
                  <a:extLst>
                    <a:ext uri="{9D8B030D-6E8A-4147-A177-3AD203B41FA5}">
                      <a16:colId xmlns:a16="http://schemas.microsoft.com/office/drawing/2014/main" val="2509160128"/>
                    </a:ext>
                  </a:extLst>
                </a:gridCol>
                <a:gridCol w="726581">
                  <a:extLst>
                    <a:ext uri="{9D8B030D-6E8A-4147-A177-3AD203B41FA5}">
                      <a16:colId xmlns:a16="http://schemas.microsoft.com/office/drawing/2014/main" val="2134640439"/>
                    </a:ext>
                  </a:extLst>
                </a:gridCol>
                <a:gridCol w="726581">
                  <a:extLst>
                    <a:ext uri="{9D8B030D-6E8A-4147-A177-3AD203B41FA5}">
                      <a16:colId xmlns:a16="http://schemas.microsoft.com/office/drawing/2014/main" val="3152058074"/>
                    </a:ext>
                  </a:extLst>
                </a:gridCol>
                <a:gridCol w="726581">
                  <a:extLst>
                    <a:ext uri="{9D8B030D-6E8A-4147-A177-3AD203B41FA5}">
                      <a16:colId xmlns:a16="http://schemas.microsoft.com/office/drawing/2014/main" val="3602317632"/>
                    </a:ext>
                  </a:extLst>
                </a:gridCol>
                <a:gridCol w="726581">
                  <a:extLst>
                    <a:ext uri="{9D8B030D-6E8A-4147-A177-3AD203B41FA5}">
                      <a16:colId xmlns:a16="http://schemas.microsoft.com/office/drawing/2014/main" val="1623749502"/>
                    </a:ext>
                  </a:extLst>
                </a:gridCol>
                <a:gridCol w="726581">
                  <a:extLst>
                    <a:ext uri="{9D8B030D-6E8A-4147-A177-3AD203B41FA5}">
                      <a16:colId xmlns:a16="http://schemas.microsoft.com/office/drawing/2014/main" val="3756507873"/>
                    </a:ext>
                  </a:extLst>
                </a:gridCol>
                <a:gridCol w="726581">
                  <a:extLst>
                    <a:ext uri="{9D8B030D-6E8A-4147-A177-3AD203B41FA5}">
                      <a16:colId xmlns:a16="http://schemas.microsoft.com/office/drawing/2014/main" val="676269306"/>
                    </a:ext>
                  </a:extLst>
                </a:gridCol>
              </a:tblGrid>
              <a:tr h="152206">
                <a:tc rowSpan="2"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1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Джерела фінансування та категорії робіт</a:t>
                      </a:r>
                      <a:endParaRPr lang="ru-UA" sz="10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8869" marR="8869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2023 рік</a:t>
                      </a:r>
                      <a:endParaRPr lang="ru-UA" sz="11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8869" marR="8869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2024 рік</a:t>
                      </a:r>
                      <a:endParaRPr lang="ru-UA" sz="11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8869" marR="8869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2025 рік</a:t>
                      </a:r>
                      <a:endParaRPr lang="ru-UA" sz="11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8869" marR="8869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615004"/>
                  </a:ext>
                </a:extLst>
              </a:tr>
              <a:tr h="173224">
                <a:tc v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1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к-сть од.</a:t>
                      </a:r>
                      <a:endParaRPr lang="ru-UA" sz="10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8869" marR="8869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1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тис. грн</a:t>
                      </a:r>
                      <a:endParaRPr lang="ru-UA" sz="10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8869" marR="8869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1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к-сть од.</a:t>
                      </a:r>
                      <a:endParaRPr lang="ru-UA" sz="10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8869" marR="8869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1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тис. грн</a:t>
                      </a:r>
                      <a:endParaRPr lang="ru-UA" sz="10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8869" marR="8869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1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к-сть од.</a:t>
                      </a:r>
                      <a:endParaRPr lang="ru-UA" sz="10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8869" marR="8869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1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тис. грн</a:t>
                      </a:r>
                      <a:endParaRPr lang="ru-UA" sz="10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8869" marR="8869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984188"/>
                  </a:ext>
                </a:extLst>
              </a:tr>
              <a:tr h="27673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 spc="-2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Загальний фонд (дослідження та розробки),</a:t>
                      </a: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зокрема:</a:t>
                      </a:r>
                      <a:endParaRPr lang="ru-UA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</a:t>
                      </a:r>
                      <a:endParaRPr lang="ru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9288,763</a:t>
                      </a:r>
                      <a:endParaRPr lang="ru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</a:t>
                      </a:r>
                      <a:endParaRPr lang="ru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8339,32</a:t>
                      </a:r>
                      <a:endParaRPr lang="ru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</a:t>
                      </a:r>
                      <a:endParaRPr lang="ru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5567,6</a:t>
                      </a:r>
                      <a:endParaRPr lang="ru-UA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3164001"/>
                  </a:ext>
                </a:extLst>
              </a:tr>
              <a:tr h="176298">
                <a:tc>
                  <a:txBody>
                    <a:bodyPr/>
                    <a:lstStyle/>
                    <a:p>
                      <a:pPr marL="180340"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– фундаментальні;</a:t>
                      </a:r>
                      <a:endParaRPr lang="ru-UA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  <a:endParaRPr lang="ru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938,923</a:t>
                      </a:r>
                      <a:endParaRPr lang="ru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ru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2479,65</a:t>
                      </a:r>
                      <a:endParaRPr lang="ru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ru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2417,5</a:t>
                      </a:r>
                      <a:endParaRPr lang="ru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1112711"/>
                  </a:ext>
                </a:extLst>
              </a:tr>
              <a:tr h="173224">
                <a:tc>
                  <a:txBody>
                    <a:bodyPr/>
                    <a:lstStyle/>
                    <a:p>
                      <a:pPr marL="180340"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– прикладні; </a:t>
                      </a:r>
                      <a:endParaRPr lang="ru-UA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endParaRPr lang="ru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6330,017</a:t>
                      </a:r>
                      <a:endParaRPr lang="ru-UA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endParaRPr lang="ru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2040,0</a:t>
                      </a:r>
                      <a:endParaRPr lang="ru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endParaRPr lang="ru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2100,0</a:t>
                      </a:r>
                      <a:endParaRPr lang="ru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7406870"/>
                  </a:ext>
                </a:extLst>
              </a:tr>
              <a:tr h="316570">
                <a:tc>
                  <a:txBody>
                    <a:bodyPr/>
                    <a:lstStyle/>
                    <a:p>
                      <a:pPr marL="180340"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– науково-технічні (експериментальні) розробки;</a:t>
                      </a:r>
                      <a:endParaRPr lang="ru-UA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endParaRPr lang="ru-UA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1569,823</a:t>
                      </a:r>
                      <a:endParaRPr lang="ru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ru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2780,0</a:t>
                      </a:r>
                      <a:endParaRPr lang="ru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–</a:t>
                      </a:r>
                      <a:endParaRPr lang="ru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–</a:t>
                      </a:r>
                      <a:endParaRPr lang="ru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2451496"/>
                  </a:ext>
                </a:extLst>
              </a:tr>
              <a:tr h="306417">
                <a:tc>
                  <a:txBody>
                    <a:bodyPr/>
                    <a:lstStyle/>
                    <a:p>
                      <a:pPr marL="180340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– збереження наукових об’єктів, </a:t>
                      </a:r>
                      <a:b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</a:b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що становлять національне надбання</a:t>
                      </a:r>
                      <a:endParaRPr lang="ru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  <a:endParaRPr lang="ru-UA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250,0</a:t>
                      </a:r>
                      <a:endParaRPr lang="ru-UA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  <a:endParaRPr lang="ru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200,0</a:t>
                      </a:r>
                      <a:endParaRPr lang="ru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  <a:endParaRPr lang="ru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211,6</a:t>
                      </a:r>
                      <a:endParaRPr lang="ru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7619306"/>
                  </a:ext>
                </a:extLst>
              </a:tr>
              <a:tr h="276739">
                <a:tc>
                  <a:txBody>
                    <a:bodyPr/>
                    <a:lstStyle/>
                    <a:p>
                      <a:pPr marL="180340">
                        <a:spcAft>
                          <a:spcPts val="0"/>
                        </a:spcAft>
                      </a:pPr>
                      <a:r>
                        <a:rPr lang="uk-UA" sz="1000" spc="-2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– базове фінансування </a:t>
                      </a:r>
                      <a:endParaRPr lang="ru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endParaRPr lang="ru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200,0</a:t>
                      </a:r>
                      <a:endParaRPr lang="ru-UA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  <a:endParaRPr lang="ru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839,67</a:t>
                      </a:r>
                      <a:endParaRPr lang="ru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  <a:endParaRPr lang="ru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838,5</a:t>
                      </a:r>
                      <a:endParaRPr lang="ru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3452069"/>
                  </a:ext>
                </a:extLst>
              </a:tr>
              <a:tr h="27673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Спеціальний фонд, зокрема:</a:t>
                      </a:r>
                      <a:endParaRPr lang="ru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22</a:t>
                      </a:r>
                      <a:endParaRPr lang="ru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8712,195</a:t>
                      </a:r>
                      <a:endParaRPr lang="ru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31</a:t>
                      </a:r>
                      <a:endParaRPr lang="ru-UA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12754,082</a:t>
                      </a:r>
                      <a:endParaRPr lang="ru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36</a:t>
                      </a:r>
                      <a:endParaRPr lang="ru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17559,78</a:t>
                      </a:r>
                      <a:endParaRPr lang="ru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6294794"/>
                  </a:ext>
                </a:extLst>
              </a:tr>
              <a:tr h="17629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– держзамовлення (РН);</a:t>
                      </a:r>
                      <a:endParaRPr lang="ru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  <a:endParaRPr lang="ru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5233,8</a:t>
                      </a:r>
                      <a:endParaRPr lang="ru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ru-UA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2720,17</a:t>
                      </a:r>
                      <a:endParaRPr lang="ru-UA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  <a:endParaRPr lang="ru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1213,17</a:t>
                      </a:r>
                      <a:endParaRPr lang="ru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1886290"/>
                  </a:ext>
                </a:extLst>
              </a:tr>
              <a:tr h="173224">
                <a:tc>
                  <a:txBody>
                    <a:bodyPr/>
                    <a:lstStyle/>
                    <a:p>
                      <a:pPr marL="180340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– проєкти Національного фонду досліджень;</a:t>
                      </a:r>
                      <a:endParaRPr lang="ru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  <a:endParaRPr lang="ru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–</a:t>
                      </a:r>
                      <a:endParaRPr lang="ru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–</a:t>
                      </a:r>
                      <a:endParaRPr lang="ru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–</a:t>
                      </a:r>
                      <a:endParaRPr lang="ru-UA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–</a:t>
                      </a:r>
                      <a:endParaRPr lang="ru-UA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–</a:t>
                      </a:r>
                      <a:endParaRPr lang="ru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4515161"/>
                  </a:ext>
                </a:extLst>
              </a:tr>
              <a:tr h="173224">
                <a:tc>
                  <a:txBody>
                    <a:bodyPr/>
                    <a:lstStyle/>
                    <a:p>
                      <a:pPr marL="180340">
                        <a:spcAft>
                          <a:spcPts val="0"/>
                        </a:spcAft>
                      </a:pPr>
                      <a:r>
                        <a:rPr lang="uk-UA" sz="1000" spc="-2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– проєкти міжнародного співробітництва;</a:t>
                      </a:r>
                      <a:endParaRPr lang="ru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–</a:t>
                      </a:r>
                      <a:endParaRPr lang="ru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–</a:t>
                      </a:r>
                      <a:endParaRPr lang="ru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–</a:t>
                      </a:r>
                      <a:endParaRPr lang="ru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–</a:t>
                      </a:r>
                      <a:endParaRPr lang="ru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–</a:t>
                      </a:r>
                      <a:endParaRPr lang="ru-UA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–</a:t>
                      </a:r>
                      <a:endParaRPr lang="ru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0435147"/>
                  </a:ext>
                </a:extLst>
              </a:tr>
              <a:tr h="201484">
                <a:tc>
                  <a:txBody>
                    <a:bodyPr/>
                    <a:lstStyle/>
                    <a:p>
                      <a:pPr marL="180340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– гранти;</a:t>
                      </a:r>
                      <a:endParaRPr lang="ru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</a:t>
                      </a:r>
                      <a:endParaRPr lang="ru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2162,184</a:t>
                      </a:r>
                      <a:endParaRPr lang="ru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</a:t>
                      </a:r>
                      <a:endParaRPr lang="ru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6955,446</a:t>
                      </a:r>
                      <a:endParaRPr lang="ru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19</a:t>
                      </a:r>
                      <a:endParaRPr lang="ru-UA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3034,8</a:t>
                      </a:r>
                      <a:endParaRPr lang="ru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9121935"/>
                  </a:ext>
                </a:extLst>
              </a:tr>
              <a:tr h="173224">
                <a:tc>
                  <a:txBody>
                    <a:bodyPr/>
                    <a:lstStyle/>
                    <a:p>
                      <a:pPr marL="180340">
                        <a:spcAft>
                          <a:spcPts val="0"/>
                        </a:spcAft>
                      </a:pPr>
                      <a:r>
                        <a:rPr lang="uk-UA" sz="1000" spc="-2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– госпдоговірні роботи, наукові послуги; </a:t>
                      </a:r>
                      <a:endParaRPr lang="ru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  <a:endParaRPr lang="ru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157,553</a:t>
                      </a:r>
                      <a:endParaRPr lang="ru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ru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303,3</a:t>
                      </a:r>
                      <a:endParaRPr lang="ru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</a:t>
                      </a:r>
                      <a:endParaRPr lang="ru-UA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2525,22</a:t>
                      </a:r>
                      <a:endParaRPr lang="ru-UA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2282262"/>
                  </a:ext>
                </a:extLst>
              </a:tr>
              <a:tr h="459626">
                <a:tc>
                  <a:txBody>
                    <a:bodyPr/>
                    <a:lstStyle/>
                    <a:p>
                      <a:pPr marL="180340"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– інше (стипендії молодим вченим, витрати на журнали, форуми, конференції, надходження у натур. формі, ЦККНО)</a:t>
                      </a:r>
                      <a:endParaRPr lang="ru-UA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  <a:endParaRPr lang="ru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1158,678</a:t>
                      </a:r>
                      <a:endParaRPr lang="ru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</a:t>
                      </a:r>
                      <a:endParaRPr lang="ru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2775,166</a:t>
                      </a:r>
                      <a:endParaRPr lang="ru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</a:t>
                      </a:r>
                      <a:endParaRPr lang="ru-UA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10786,59</a:t>
                      </a:r>
                      <a:endParaRPr lang="ru-UA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6574889"/>
                  </a:ext>
                </a:extLst>
              </a:tr>
            </a:tbl>
          </a:graphicData>
        </a:graphic>
      </p:graphicFrame>
      <p:sp>
        <p:nvSpPr>
          <p:cNvPr id="8" name="object 4">
            <a:extLst>
              <a:ext uri="{FF2B5EF4-FFF2-40B4-BE49-F238E27FC236}">
                <a16:creationId xmlns:a16="http://schemas.microsoft.com/office/drawing/2014/main" id="{39A87957-7032-4F85-94ED-F1CA608A04C3}"/>
              </a:ext>
            </a:extLst>
          </p:cNvPr>
          <p:cNvSpPr/>
          <p:nvPr/>
        </p:nvSpPr>
        <p:spPr>
          <a:xfrm>
            <a:off x="8291684" y="4659982"/>
            <a:ext cx="831081" cy="46646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    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2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                </a:t>
            </a: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9" name="object 3">
            <a:extLst>
              <a:ext uri="{FF2B5EF4-FFF2-40B4-BE49-F238E27FC236}">
                <a16:creationId xmlns:a16="http://schemas.microsoft.com/office/drawing/2014/main" id="{B0C0B1A6-3A6C-4A95-88AF-47B109C2137E}"/>
              </a:ext>
            </a:extLst>
          </p:cNvPr>
          <p:cNvSpPr/>
          <p:nvPr/>
        </p:nvSpPr>
        <p:spPr>
          <a:xfrm>
            <a:off x="8665011" y="4712952"/>
            <a:ext cx="414382" cy="381986"/>
          </a:xfrm>
          <a:custGeom>
            <a:avLst/>
            <a:gdLst/>
            <a:ahLst/>
            <a:cxnLst/>
            <a:rect l="l" t="t" r="r" b="b"/>
            <a:pathLst>
              <a:path w="475614" h="475615">
                <a:moveTo>
                  <a:pt x="237655" y="0"/>
                </a:moveTo>
                <a:lnTo>
                  <a:pt x="189769" y="4829"/>
                </a:lnTo>
                <a:lnTo>
                  <a:pt x="145164" y="18681"/>
                </a:lnTo>
                <a:lnTo>
                  <a:pt x="104796" y="40598"/>
                </a:lnTo>
                <a:lnTo>
                  <a:pt x="69621" y="69624"/>
                </a:lnTo>
                <a:lnTo>
                  <a:pt x="40597" y="104802"/>
                </a:lnTo>
                <a:lnTo>
                  <a:pt x="18681" y="145175"/>
                </a:lnTo>
                <a:lnTo>
                  <a:pt x="4829" y="189786"/>
                </a:lnTo>
                <a:lnTo>
                  <a:pt x="0" y="237680"/>
                </a:lnTo>
                <a:lnTo>
                  <a:pt x="4829" y="285566"/>
                </a:lnTo>
                <a:lnTo>
                  <a:pt x="18681" y="330174"/>
                </a:lnTo>
                <a:lnTo>
                  <a:pt x="40597" y="370547"/>
                </a:lnTo>
                <a:lnTo>
                  <a:pt x="69621" y="405726"/>
                </a:lnTo>
                <a:lnTo>
                  <a:pt x="104796" y="434755"/>
                </a:lnTo>
                <a:lnTo>
                  <a:pt x="145164" y="456675"/>
                </a:lnTo>
                <a:lnTo>
                  <a:pt x="189769" y="470530"/>
                </a:lnTo>
                <a:lnTo>
                  <a:pt x="237655" y="475360"/>
                </a:lnTo>
                <a:lnTo>
                  <a:pt x="285559" y="470530"/>
                </a:lnTo>
                <a:lnTo>
                  <a:pt x="330176" y="456675"/>
                </a:lnTo>
                <a:lnTo>
                  <a:pt x="355151" y="443115"/>
                </a:lnTo>
                <a:lnTo>
                  <a:pt x="237655" y="443115"/>
                </a:lnTo>
                <a:lnTo>
                  <a:pt x="190545" y="437692"/>
                </a:lnTo>
                <a:lnTo>
                  <a:pt x="147303" y="422244"/>
                </a:lnTo>
                <a:lnTo>
                  <a:pt x="109159" y="398000"/>
                </a:lnTo>
                <a:lnTo>
                  <a:pt x="77346" y="366192"/>
                </a:lnTo>
                <a:lnTo>
                  <a:pt x="53097" y="328049"/>
                </a:lnTo>
                <a:lnTo>
                  <a:pt x="37644" y="284801"/>
                </a:lnTo>
                <a:lnTo>
                  <a:pt x="32219" y="237680"/>
                </a:lnTo>
                <a:lnTo>
                  <a:pt x="33355" y="216013"/>
                </a:lnTo>
                <a:lnTo>
                  <a:pt x="36679" y="195011"/>
                </a:lnTo>
                <a:lnTo>
                  <a:pt x="42062" y="174776"/>
                </a:lnTo>
                <a:lnTo>
                  <a:pt x="49377" y="155409"/>
                </a:lnTo>
                <a:lnTo>
                  <a:pt x="118200" y="155409"/>
                </a:lnTo>
                <a:lnTo>
                  <a:pt x="137807" y="121551"/>
                </a:lnTo>
                <a:lnTo>
                  <a:pt x="68249" y="121500"/>
                </a:lnTo>
                <a:lnTo>
                  <a:pt x="100436" y="84812"/>
                </a:lnTo>
                <a:lnTo>
                  <a:pt x="140450" y="56648"/>
                </a:lnTo>
                <a:lnTo>
                  <a:pt x="186716" y="38590"/>
                </a:lnTo>
                <a:lnTo>
                  <a:pt x="237655" y="32219"/>
                </a:lnTo>
                <a:lnTo>
                  <a:pt x="355115" y="32219"/>
                </a:lnTo>
                <a:lnTo>
                  <a:pt x="330176" y="18681"/>
                </a:lnTo>
                <a:lnTo>
                  <a:pt x="285559" y="4829"/>
                </a:lnTo>
                <a:lnTo>
                  <a:pt x="237655" y="0"/>
                </a:lnTo>
                <a:close/>
              </a:path>
              <a:path w="475614" h="475615">
                <a:moveTo>
                  <a:pt x="137807" y="121551"/>
                </a:moveTo>
                <a:lnTo>
                  <a:pt x="118237" y="155435"/>
                </a:lnTo>
                <a:lnTo>
                  <a:pt x="140616" y="186570"/>
                </a:lnTo>
                <a:lnTo>
                  <a:pt x="166357" y="222135"/>
                </a:lnTo>
                <a:lnTo>
                  <a:pt x="77431" y="346176"/>
                </a:lnTo>
                <a:lnTo>
                  <a:pt x="412102" y="346176"/>
                </a:lnTo>
                <a:lnTo>
                  <a:pt x="379901" y="385883"/>
                </a:lnTo>
                <a:lnTo>
                  <a:pt x="338889" y="416477"/>
                </a:lnTo>
                <a:lnTo>
                  <a:pt x="290872" y="436155"/>
                </a:lnTo>
                <a:lnTo>
                  <a:pt x="237655" y="443115"/>
                </a:lnTo>
                <a:lnTo>
                  <a:pt x="355151" y="443115"/>
                </a:lnTo>
                <a:lnTo>
                  <a:pt x="405725" y="405726"/>
                </a:lnTo>
                <a:lnTo>
                  <a:pt x="434746" y="370547"/>
                </a:lnTo>
                <a:lnTo>
                  <a:pt x="456659" y="330174"/>
                </a:lnTo>
                <a:lnTo>
                  <a:pt x="461477" y="314655"/>
                </a:lnTo>
                <a:lnTo>
                  <a:pt x="146481" y="314655"/>
                </a:lnTo>
                <a:lnTo>
                  <a:pt x="189458" y="253974"/>
                </a:lnTo>
                <a:lnTo>
                  <a:pt x="406175" y="253974"/>
                </a:lnTo>
                <a:lnTo>
                  <a:pt x="408604" y="250380"/>
                </a:lnTo>
                <a:lnTo>
                  <a:pt x="230327" y="250380"/>
                </a:lnTo>
                <a:lnTo>
                  <a:pt x="210997" y="223469"/>
                </a:lnTo>
                <a:lnTo>
                  <a:pt x="233425" y="191769"/>
                </a:lnTo>
                <a:lnTo>
                  <a:pt x="188150" y="191769"/>
                </a:lnTo>
                <a:lnTo>
                  <a:pt x="137807" y="121551"/>
                </a:lnTo>
                <a:close/>
              </a:path>
              <a:path w="475614" h="475615">
                <a:moveTo>
                  <a:pt x="355115" y="32219"/>
                </a:moveTo>
                <a:lnTo>
                  <a:pt x="237655" y="32219"/>
                </a:lnTo>
                <a:lnTo>
                  <a:pt x="284771" y="37646"/>
                </a:lnTo>
                <a:lnTo>
                  <a:pt x="328022" y="53102"/>
                </a:lnTo>
                <a:lnTo>
                  <a:pt x="366176" y="77356"/>
                </a:lnTo>
                <a:lnTo>
                  <a:pt x="397998" y="109174"/>
                </a:lnTo>
                <a:lnTo>
                  <a:pt x="422255" y="147323"/>
                </a:lnTo>
                <a:lnTo>
                  <a:pt x="437714" y="190569"/>
                </a:lnTo>
                <a:lnTo>
                  <a:pt x="443141" y="237680"/>
                </a:lnTo>
                <a:lnTo>
                  <a:pt x="442151" y="257819"/>
                </a:lnTo>
                <a:lnTo>
                  <a:pt x="439256" y="277421"/>
                </a:lnTo>
                <a:lnTo>
                  <a:pt x="434563" y="296391"/>
                </a:lnTo>
                <a:lnTo>
                  <a:pt x="428180" y="314629"/>
                </a:lnTo>
                <a:lnTo>
                  <a:pt x="146481" y="314655"/>
                </a:lnTo>
                <a:lnTo>
                  <a:pt x="461477" y="314655"/>
                </a:lnTo>
                <a:lnTo>
                  <a:pt x="470507" y="285566"/>
                </a:lnTo>
                <a:lnTo>
                  <a:pt x="475335" y="237680"/>
                </a:lnTo>
                <a:lnTo>
                  <a:pt x="470507" y="189786"/>
                </a:lnTo>
                <a:lnTo>
                  <a:pt x="456659" y="145175"/>
                </a:lnTo>
                <a:lnTo>
                  <a:pt x="434746" y="104802"/>
                </a:lnTo>
                <a:lnTo>
                  <a:pt x="405725" y="69624"/>
                </a:lnTo>
                <a:lnTo>
                  <a:pt x="370550" y="40598"/>
                </a:lnTo>
                <a:lnTo>
                  <a:pt x="355115" y="32219"/>
                </a:lnTo>
                <a:close/>
              </a:path>
              <a:path w="475614" h="475615">
                <a:moveTo>
                  <a:pt x="406175" y="253974"/>
                </a:moveTo>
                <a:lnTo>
                  <a:pt x="189458" y="253974"/>
                </a:lnTo>
                <a:lnTo>
                  <a:pt x="209270" y="281431"/>
                </a:lnTo>
                <a:lnTo>
                  <a:pt x="353377" y="280987"/>
                </a:lnTo>
                <a:lnTo>
                  <a:pt x="379791" y="275620"/>
                </a:lnTo>
                <a:lnTo>
                  <a:pt x="401424" y="261005"/>
                </a:lnTo>
                <a:lnTo>
                  <a:pt x="406175" y="253974"/>
                </a:lnTo>
                <a:close/>
              </a:path>
              <a:path w="475614" h="475615">
                <a:moveTo>
                  <a:pt x="408628" y="175577"/>
                </a:moveTo>
                <a:lnTo>
                  <a:pt x="351764" y="175577"/>
                </a:lnTo>
                <a:lnTo>
                  <a:pt x="366266" y="178532"/>
                </a:lnTo>
                <a:lnTo>
                  <a:pt x="378147" y="186570"/>
                </a:lnTo>
                <a:lnTo>
                  <a:pt x="386177" y="198450"/>
                </a:lnTo>
                <a:lnTo>
                  <a:pt x="389122" y="212953"/>
                </a:lnTo>
                <a:lnTo>
                  <a:pt x="386177" y="227486"/>
                </a:lnTo>
                <a:lnTo>
                  <a:pt x="378147" y="239387"/>
                </a:lnTo>
                <a:lnTo>
                  <a:pt x="366266" y="247427"/>
                </a:lnTo>
                <a:lnTo>
                  <a:pt x="351764" y="250380"/>
                </a:lnTo>
                <a:lnTo>
                  <a:pt x="408604" y="250380"/>
                </a:lnTo>
                <a:lnTo>
                  <a:pt x="416042" y="239373"/>
                </a:lnTo>
                <a:lnTo>
                  <a:pt x="421406" y="212928"/>
                </a:lnTo>
                <a:lnTo>
                  <a:pt x="416042" y="186553"/>
                </a:lnTo>
                <a:lnTo>
                  <a:pt x="408628" y="175577"/>
                </a:lnTo>
                <a:close/>
              </a:path>
              <a:path w="475614" h="475615">
                <a:moveTo>
                  <a:pt x="353377" y="144906"/>
                </a:moveTo>
                <a:lnTo>
                  <a:pt x="221754" y="144906"/>
                </a:lnTo>
                <a:lnTo>
                  <a:pt x="188150" y="191769"/>
                </a:lnTo>
                <a:lnTo>
                  <a:pt x="233425" y="191769"/>
                </a:lnTo>
                <a:lnTo>
                  <a:pt x="244881" y="175577"/>
                </a:lnTo>
                <a:lnTo>
                  <a:pt x="408628" y="175577"/>
                </a:lnTo>
                <a:lnTo>
                  <a:pt x="401424" y="164914"/>
                </a:lnTo>
                <a:lnTo>
                  <a:pt x="379791" y="150283"/>
                </a:lnTo>
                <a:lnTo>
                  <a:pt x="353377" y="144906"/>
                </a:lnTo>
                <a:close/>
              </a:path>
              <a:path w="475614" h="475615">
                <a:moveTo>
                  <a:pt x="118200" y="155409"/>
                </a:moveTo>
                <a:lnTo>
                  <a:pt x="49377" y="155409"/>
                </a:lnTo>
                <a:lnTo>
                  <a:pt x="118186" y="15543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00BD615-B3F4-47B6-BA12-C8D9D1988D9E}"/>
              </a:ext>
            </a:extLst>
          </p:cNvPr>
          <p:cNvSpPr txBox="1"/>
          <p:nvPr/>
        </p:nvSpPr>
        <p:spPr>
          <a:xfrm flipH="1">
            <a:off x="8331500" y="4752165"/>
            <a:ext cx="3745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b="1" dirty="0">
                <a:solidFill>
                  <a:schemeClr val="bg1"/>
                </a:solidFill>
              </a:rPr>
              <a:t>30</a:t>
            </a:r>
            <a:endParaRPr lang="ru-UA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499538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1084" y="23883"/>
            <a:ext cx="9122916" cy="5143500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797" y="46860"/>
            <a:ext cx="750161" cy="948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object 4"/>
          <p:cNvSpPr/>
          <p:nvPr/>
        </p:nvSpPr>
        <p:spPr>
          <a:xfrm>
            <a:off x="8255148" y="4675182"/>
            <a:ext cx="867768" cy="47694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    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2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                </a:t>
            </a: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0" name="object 3"/>
          <p:cNvSpPr/>
          <p:nvPr/>
        </p:nvSpPr>
        <p:spPr>
          <a:xfrm>
            <a:off x="8662316" y="4707697"/>
            <a:ext cx="427014" cy="411920"/>
          </a:xfrm>
          <a:custGeom>
            <a:avLst/>
            <a:gdLst/>
            <a:ahLst/>
            <a:cxnLst/>
            <a:rect l="l" t="t" r="r" b="b"/>
            <a:pathLst>
              <a:path w="475614" h="475615">
                <a:moveTo>
                  <a:pt x="237655" y="0"/>
                </a:moveTo>
                <a:lnTo>
                  <a:pt x="189769" y="4829"/>
                </a:lnTo>
                <a:lnTo>
                  <a:pt x="145164" y="18681"/>
                </a:lnTo>
                <a:lnTo>
                  <a:pt x="104796" y="40598"/>
                </a:lnTo>
                <a:lnTo>
                  <a:pt x="69621" y="69624"/>
                </a:lnTo>
                <a:lnTo>
                  <a:pt x="40597" y="104802"/>
                </a:lnTo>
                <a:lnTo>
                  <a:pt x="18681" y="145175"/>
                </a:lnTo>
                <a:lnTo>
                  <a:pt x="4829" y="189786"/>
                </a:lnTo>
                <a:lnTo>
                  <a:pt x="0" y="237680"/>
                </a:lnTo>
                <a:lnTo>
                  <a:pt x="4829" y="285566"/>
                </a:lnTo>
                <a:lnTo>
                  <a:pt x="18681" y="330174"/>
                </a:lnTo>
                <a:lnTo>
                  <a:pt x="40597" y="370547"/>
                </a:lnTo>
                <a:lnTo>
                  <a:pt x="69621" y="405726"/>
                </a:lnTo>
                <a:lnTo>
                  <a:pt x="104796" y="434755"/>
                </a:lnTo>
                <a:lnTo>
                  <a:pt x="145164" y="456675"/>
                </a:lnTo>
                <a:lnTo>
                  <a:pt x="189769" y="470530"/>
                </a:lnTo>
                <a:lnTo>
                  <a:pt x="237655" y="475360"/>
                </a:lnTo>
                <a:lnTo>
                  <a:pt x="285559" y="470530"/>
                </a:lnTo>
                <a:lnTo>
                  <a:pt x="330176" y="456675"/>
                </a:lnTo>
                <a:lnTo>
                  <a:pt x="355151" y="443115"/>
                </a:lnTo>
                <a:lnTo>
                  <a:pt x="237655" y="443115"/>
                </a:lnTo>
                <a:lnTo>
                  <a:pt x="190545" y="437692"/>
                </a:lnTo>
                <a:lnTo>
                  <a:pt x="147303" y="422244"/>
                </a:lnTo>
                <a:lnTo>
                  <a:pt x="109159" y="398000"/>
                </a:lnTo>
                <a:lnTo>
                  <a:pt x="77346" y="366192"/>
                </a:lnTo>
                <a:lnTo>
                  <a:pt x="53097" y="328049"/>
                </a:lnTo>
                <a:lnTo>
                  <a:pt x="37644" y="284801"/>
                </a:lnTo>
                <a:lnTo>
                  <a:pt x="32219" y="237680"/>
                </a:lnTo>
                <a:lnTo>
                  <a:pt x="33355" y="216013"/>
                </a:lnTo>
                <a:lnTo>
                  <a:pt x="36679" y="195011"/>
                </a:lnTo>
                <a:lnTo>
                  <a:pt x="42062" y="174776"/>
                </a:lnTo>
                <a:lnTo>
                  <a:pt x="49377" y="155409"/>
                </a:lnTo>
                <a:lnTo>
                  <a:pt x="118200" y="155409"/>
                </a:lnTo>
                <a:lnTo>
                  <a:pt x="137807" y="121551"/>
                </a:lnTo>
                <a:lnTo>
                  <a:pt x="68249" y="121500"/>
                </a:lnTo>
                <a:lnTo>
                  <a:pt x="100436" y="84812"/>
                </a:lnTo>
                <a:lnTo>
                  <a:pt x="140450" y="56648"/>
                </a:lnTo>
                <a:lnTo>
                  <a:pt x="186716" y="38590"/>
                </a:lnTo>
                <a:lnTo>
                  <a:pt x="237655" y="32219"/>
                </a:lnTo>
                <a:lnTo>
                  <a:pt x="355115" y="32219"/>
                </a:lnTo>
                <a:lnTo>
                  <a:pt x="330176" y="18681"/>
                </a:lnTo>
                <a:lnTo>
                  <a:pt x="285559" y="4829"/>
                </a:lnTo>
                <a:lnTo>
                  <a:pt x="237655" y="0"/>
                </a:lnTo>
                <a:close/>
              </a:path>
              <a:path w="475614" h="475615">
                <a:moveTo>
                  <a:pt x="137807" y="121551"/>
                </a:moveTo>
                <a:lnTo>
                  <a:pt x="118237" y="155435"/>
                </a:lnTo>
                <a:lnTo>
                  <a:pt x="140616" y="186570"/>
                </a:lnTo>
                <a:lnTo>
                  <a:pt x="166357" y="222135"/>
                </a:lnTo>
                <a:lnTo>
                  <a:pt x="77431" y="346176"/>
                </a:lnTo>
                <a:lnTo>
                  <a:pt x="412102" y="346176"/>
                </a:lnTo>
                <a:lnTo>
                  <a:pt x="379901" y="385883"/>
                </a:lnTo>
                <a:lnTo>
                  <a:pt x="338889" y="416477"/>
                </a:lnTo>
                <a:lnTo>
                  <a:pt x="290872" y="436155"/>
                </a:lnTo>
                <a:lnTo>
                  <a:pt x="237655" y="443115"/>
                </a:lnTo>
                <a:lnTo>
                  <a:pt x="355151" y="443115"/>
                </a:lnTo>
                <a:lnTo>
                  <a:pt x="405725" y="405726"/>
                </a:lnTo>
                <a:lnTo>
                  <a:pt x="434746" y="370547"/>
                </a:lnTo>
                <a:lnTo>
                  <a:pt x="456659" y="330174"/>
                </a:lnTo>
                <a:lnTo>
                  <a:pt x="461477" y="314655"/>
                </a:lnTo>
                <a:lnTo>
                  <a:pt x="146481" y="314655"/>
                </a:lnTo>
                <a:lnTo>
                  <a:pt x="189458" y="253974"/>
                </a:lnTo>
                <a:lnTo>
                  <a:pt x="406175" y="253974"/>
                </a:lnTo>
                <a:lnTo>
                  <a:pt x="408604" y="250380"/>
                </a:lnTo>
                <a:lnTo>
                  <a:pt x="230327" y="250380"/>
                </a:lnTo>
                <a:lnTo>
                  <a:pt x="210997" y="223469"/>
                </a:lnTo>
                <a:lnTo>
                  <a:pt x="233425" y="191769"/>
                </a:lnTo>
                <a:lnTo>
                  <a:pt x="188150" y="191769"/>
                </a:lnTo>
                <a:lnTo>
                  <a:pt x="137807" y="121551"/>
                </a:lnTo>
                <a:close/>
              </a:path>
              <a:path w="475614" h="475615">
                <a:moveTo>
                  <a:pt x="355115" y="32219"/>
                </a:moveTo>
                <a:lnTo>
                  <a:pt x="237655" y="32219"/>
                </a:lnTo>
                <a:lnTo>
                  <a:pt x="284771" y="37646"/>
                </a:lnTo>
                <a:lnTo>
                  <a:pt x="328022" y="53102"/>
                </a:lnTo>
                <a:lnTo>
                  <a:pt x="366176" y="77356"/>
                </a:lnTo>
                <a:lnTo>
                  <a:pt x="397998" y="109174"/>
                </a:lnTo>
                <a:lnTo>
                  <a:pt x="422255" y="147323"/>
                </a:lnTo>
                <a:lnTo>
                  <a:pt x="437714" y="190569"/>
                </a:lnTo>
                <a:lnTo>
                  <a:pt x="443141" y="237680"/>
                </a:lnTo>
                <a:lnTo>
                  <a:pt x="442151" y="257819"/>
                </a:lnTo>
                <a:lnTo>
                  <a:pt x="439256" y="277421"/>
                </a:lnTo>
                <a:lnTo>
                  <a:pt x="434563" y="296391"/>
                </a:lnTo>
                <a:lnTo>
                  <a:pt x="428180" y="314629"/>
                </a:lnTo>
                <a:lnTo>
                  <a:pt x="146481" y="314655"/>
                </a:lnTo>
                <a:lnTo>
                  <a:pt x="461477" y="314655"/>
                </a:lnTo>
                <a:lnTo>
                  <a:pt x="470507" y="285566"/>
                </a:lnTo>
                <a:lnTo>
                  <a:pt x="475335" y="237680"/>
                </a:lnTo>
                <a:lnTo>
                  <a:pt x="470507" y="189786"/>
                </a:lnTo>
                <a:lnTo>
                  <a:pt x="456659" y="145175"/>
                </a:lnTo>
                <a:lnTo>
                  <a:pt x="434746" y="104802"/>
                </a:lnTo>
                <a:lnTo>
                  <a:pt x="405725" y="69624"/>
                </a:lnTo>
                <a:lnTo>
                  <a:pt x="370550" y="40598"/>
                </a:lnTo>
                <a:lnTo>
                  <a:pt x="355115" y="32219"/>
                </a:lnTo>
                <a:close/>
              </a:path>
              <a:path w="475614" h="475615">
                <a:moveTo>
                  <a:pt x="406175" y="253974"/>
                </a:moveTo>
                <a:lnTo>
                  <a:pt x="189458" y="253974"/>
                </a:lnTo>
                <a:lnTo>
                  <a:pt x="209270" y="281431"/>
                </a:lnTo>
                <a:lnTo>
                  <a:pt x="353377" y="280987"/>
                </a:lnTo>
                <a:lnTo>
                  <a:pt x="379791" y="275620"/>
                </a:lnTo>
                <a:lnTo>
                  <a:pt x="401424" y="261005"/>
                </a:lnTo>
                <a:lnTo>
                  <a:pt x="406175" y="253974"/>
                </a:lnTo>
                <a:close/>
              </a:path>
              <a:path w="475614" h="475615">
                <a:moveTo>
                  <a:pt x="408628" y="175577"/>
                </a:moveTo>
                <a:lnTo>
                  <a:pt x="351764" y="175577"/>
                </a:lnTo>
                <a:lnTo>
                  <a:pt x="366266" y="178532"/>
                </a:lnTo>
                <a:lnTo>
                  <a:pt x="378147" y="186570"/>
                </a:lnTo>
                <a:lnTo>
                  <a:pt x="386177" y="198450"/>
                </a:lnTo>
                <a:lnTo>
                  <a:pt x="389122" y="212953"/>
                </a:lnTo>
                <a:lnTo>
                  <a:pt x="386177" y="227486"/>
                </a:lnTo>
                <a:lnTo>
                  <a:pt x="378147" y="239387"/>
                </a:lnTo>
                <a:lnTo>
                  <a:pt x="366266" y="247427"/>
                </a:lnTo>
                <a:lnTo>
                  <a:pt x="351764" y="250380"/>
                </a:lnTo>
                <a:lnTo>
                  <a:pt x="408604" y="250380"/>
                </a:lnTo>
                <a:lnTo>
                  <a:pt x="416042" y="239373"/>
                </a:lnTo>
                <a:lnTo>
                  <a:pt x="421406" y="212928"/>
                </a:lnTo>
                <a:lnTo>
                  <a:pt x="416042" y="186553"/>
                </a:lnTo>
                <a:lnTo>
                  <a:pt x="408628" y="175577"/>
                </a:lnTo>
                <a:close/>
              </a:path>
              <a:path w="475614" h="475615">
                <a:moveTo>
                  <a:pt x="353377" y="144906"/>
                </a:moveTo>
                <a:lnTo>
                  <a:pt x="221754" y="144906"/>
                </a:lnTo>
                <a:lnTo>
                  <a:pt x="188150" y="191769"/>
                </a:lnTo>
                <a:lnTo>
                  <a:pt x="233425" y="191769"/>
                </a:lnTo>
                <a:lnTo>
                  <a:pt x="244881" y="175577"/>
                </a:lnTo>
                <a:lnTo>
                  <a:pt x="408628" y="175577"/>
                </a:lnTo>
                <a:lnTo>
                  <a:pt x="401424" y="164914"/>
                </a:lnTo>
                <a:lnTo>
                  <a:pt x="379791" y="150283"/>
                </a:lnTo>
                <a:lnTo>
                  <a:pt x="353377" y="144906"/>
                </a:lnTo>
                <a:close/>
              </a:path>
              <a:path w="475614" h="475615">
                <a:moveTo>
                  <a:pt x="118200" y="155409"/>
                </a:moveTo>
                <a:lnTo>
                  <a:pt x="49377" y="155409"/>
                </a:lnTo>
                <a:lnTo>
                  <a:pt x="118186" y="15543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BCEC20BB-5630-4C99-9D20-9761C2718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9230" y="210381"/>
            <a:ext cx="8229600" cy="857250"/>
          </a:xfrm>
        </p:spPr>
        <p:txBody>
          <a:bodyPr>
            <a:normAutofit fontScale="90000"/>
          </a:bodyPr>
          <a:lstStyle/>
          <a:p>
            <a:r>
              <a:rPr lang="uk-UA" sz="20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+mn-ea"/>
                <a:cs typeface="+mn-cs"/>
              </a:rPr>
              <a:t>Динаміка надходжень за грантовими угодами за 2020 – 202</a:t>
            </a:r>
            <a:r>
              <a:rPr lang="en-US" sz="20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+mn-ea"/>
                <a:cs typeface="+mn-cs"/>
              </a:rPr>
              <a:t>5</a:t>
            </a:r>
            <a:r>
              <a:rPr lang="uk-UA" sz="20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+mn-ea"/>
                <a:cs typeface="+mn-cs"/>
              </a:rPr>
              <a:t> роки</a:t>
            </a:r>
            <a:br>
              <a:rPr lang="ru-UA" dirty="0">
                <a:latin typeface="Cambria" panose="02040503050406030204" pitchFamily="18" charset="0"/>
                <a:ea typeface="Cambria" panose="02040503050406030204" pitchFamily="18" charset="0"/>
              </a:rPr>
            </a:br>
            <a:endParaRPr lang="ru-UA" dirty="0"/>
          </a:p>
        </p:txBody>
      </p:sp>
      <p:graphicFrame>
        <p:nvGraphicFramePr>
          <p:cNvPr id="18" name="Диаграмма 17">
            <a:extLst>
              <a:ext uri="{FF2B5EF4-FFF2-40B4-BE49-F238E27FC236}">
                <a16:creationId xmlns:a16="http://schemas.microsoft.com/office/drawing/2014/main" id="{C5877791-2BD9-4125-9BB0-F3AE20E5D6B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67067655"/>
              </p:ext>
            </p:extLst>
          </p:nvPr>
        </p:nvGraphicFramePr>
        <p:xfrm>
          <a:off x="539552" y="817589"/>
          <a:ext cx="3888432" cy="22240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0" name="Диаграмма 29">
            <a:extLst>
              <a:ext uri="{FF2B5EF4-FFF2-40B4-BE49-F238E27FC236}">
                <a16:creationId xmlns:a16="http://schemas.microsoft.com/office/drawing/2014/main" id="{DEB5108A-A89D-4B88-87C7-811F477920D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08419626"/>
              </p:ext>
            </p:extLst>
          </p:nvPr>
        </p:nvGraphicFramePr>
        <p:xfrm>
          <a:off x="3995936" y="667934"/>
          <a:ext cx="4752798" cy="21236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3" name="Диаграмма 32">
            <a:extLst>
              <a:ext uri="{FF2B5EF4-FFF2-40B4-BE49-F238E27FC236}">
                <a16:creationId xmlns:a16="http://schemas.microsoft.com/office/drawing/2014/main" id="{38A1E686-946D-4242-8AF6-9B8203ED32A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36367413"/>
              </p:ext>
            </p:extLst>
          </p:nvPr>
        </p:nvGraphicFramePr>
        <p:xfrm>
          <a:off x="1547664" y="2861305"/>
          <a:ext cx="5460522" cy="21236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0CA1F7FA-3344-4867-B38F-715443248729}"/>
              </a:ext>
            </a:extLst>
          </p:cNvPr>
          <p:cNvSpPr txBox="1"/>
          <p:nvPr/>
        </p:nvSpPr>
        <p:spPr>
          <a:xfrm>
            <a:off x="7008186" y="3317862"/>
            <a:ext cx="21147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(отримано фінансування з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5</a:t>
            </a:r>
            <a:r>
              <a:rPr lang="uk-UA" sz="12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грантів, у 2026 р. очікуються кошти ще з 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14</a:t>
            </a:r>
            <a:r>
              <a:rPr lang="uk-UA" sz="12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грантів)</a:t>
            </a:r>
            <a:endParaRPr lang="ru-UA" sz="1200" dirty="0">
              <a:solidFill>
                <a:schemeClr val="tx2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F524B3C-FA90-48B9-A9E5-CFDD7F867DE5}"/>
              </a:ext>
            </a:extLst>
          </p:cNvPr>
          <p:cNvSpPr txBox="1"/>
          <p:nvPr/>
        </p:nvSpPr>
        <p:spPr>
          <a:xfrm flipH="1">
            <a:off x="8321441" y="4759768"/>
            <a:ext cx="3745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b="1" dirty="0">
                <a:solidFill>
                  <a:schemeClr val="bg1"/>
                </a:solidFill>
              </a:rPr>
              <a:t>31</a:t>
            </a:r>
            <a:endParaRPr lang="ru-UA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737123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07958" y="390084"/>
            <a:ext cx="8229600" cy="473668"/>
          </a:xfrm>
        </p:spPr>
        <p:txBody>
          <a:bodyPr>
            <a:noAutofit/>
          </a:bodyPr>
          <a:lstStyle/>
          <a:p>
            <a:r>
              <a:rPr lang="uk-UA" sz="18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+mn-ea"/>
                <a:cs typeface="+mn-cs"/>
              </a:rPr>
              <a:t>Наукові публікації та видання</a:t>
            </a:r>
            <a:endParaRPr lang="ru-RU" sz="1800" b="1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65" y="20538"/>
            <a:ext cx="9122916" cy="5143500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797" y="46860"/>
            <a:ext cx="750161" cy="948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AF8472A-9BE1-4F2C-B0AF-DDD42E2305F4}"/>
              </a:ext>
            </a:extLst>
          </p:cNvPr>
          <p:cNvSpPr txBox="1"/>
          <p:nvPr/>
        </p:nvSpPr>
        <p:spPr>
          <a:xfrm>
            <a:off x="609356" y="1047928"/>
            <a:ext cx="21303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Наукові видання ХНУРЕ</a:t>
            </a:r>
            <a:endParaRPr lang="ru-UA" sz="1400" dirty="0">
              <a:solidFill>
                <a:schemeClr val="tx2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F6E3E86-73B8-4876-877B-685E187398BD}"/>
              </a:ext>
            </a:extLst>
          </p:cNvPr>
          <p:cNvSpPr txBox="1"/>
          <p:nvPr/>
        </p:nvSpPr>
        <p:spPr>
          <a:xfrm>
            <a:off x="3650415" y="1017150"/>
            <a:ext cx="165481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4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Публікації</a:t>
            </a:r>
            <a:r>
              <a:rPr lang="uk-UA" sz="14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uk-UA" sz="14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статей </a:t>
            </a:r>
            <a:endParaRPr lang="ru-UA" sz="1400" dirty="0">
              <a:solidFill>
                <a:schemeClr val="tx2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82230A3-01C1-4768-8178-A122F8760D7E}"/>
              </a:ext>
            </a:extLst>
          </p:cNvPr>
          <p:cNvSpPr txBox="1"/>
          <p:nvPr/>
        </p:nvSpPr>
        <p:spPr>
          <a:xfrm>
            <a:off x="6585833" y="1047928"/>
            <a:ext cx="22030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Публікації</a:t>
            </a:r>
            <a:r>
              <a:rPr lang="uk-UA" sz="1400" dirty="0"/>
              <a:t> </a:t>
            </a:r>
            <a:r>
              <a:rPr lang="uk-UA" sz="1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тез </a:t>
            </a:r>
            <a:r>
              <a:rPr lang="uk-UA" sz="14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доповідей</a:t>
            </a:r>
            <a:endParaRPr lang="ru-UA" sz="1400" dirty="0">
              <a:solidFill>
                <a:schemeClr val="tx2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105C780B-E7C5-40FE-B4A3-FBACC54BB015}"/>
              </a:ext>
            </a:extLst>
          </p:cNvPr>
          <p:cNvSpPr/>
          <p:nvPr/>
        </p:nvSpPr>
        <p:spPr>
          <a:xfrm>
            <a:off x="8261151" y="4679961"/>
            <a:ext cx="863230" cy="47366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    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2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                </a:t>
            </a: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6" name="object 3">
            <a:extLst>
              <a:ext uri="{FF2B5EF4-FFF2-40B4-BE49-F238E27FC236}">
                <a16:creationId xmlns:a16="http://schemas.microsoft.com/office/drawing/2014/main" id="{81C4C9DB-2E0E-4FE9-8B6D-BCF995C989A7}"/>
              </a:ext>
            </a:extLst>
          </p:cNvPr>
          <p:cNvSpPr/>
          <p:nvPr/>
        </p:nvSpPr>
        <p:spPr>
          <a:xfrm>
            <a:off x="8632801" y="4712246"/>
            <a:ext cx="437348" cy="410716"/>
          </a:xfrm>
          <a:custGeom>
            <a:avLst/>
            <a:gdLst/>
            <a:ahLst/>
            <a:cxnLst/>
            <a:rect l="l" t="t" r="r" b="b"/>
            <a:pathLst>
              <a:path w="475614" h="475615">
                <a:moveTo>
                  <a:pt x="237655" y="0"/>
                </a:moveTo>
                <a:lnTo>
                  <a:pt x="189769" y="4829"/>
                </a:lnTo>
                <a:lnTo>
                  <a:pt x="145164" y="18681"/>
                </a:lnTo>
                <a:lnTo>
                  <a:pt x="104796" y="40598"/>
                </a:lnTo>
                <a:lnTo>
                  <a:pt x="69621" y="69624"/>
                </a:lnTo>
                <a:lnTo>
                  <a:pt x="40597" y="104802"/>
                </a:lnTo>
                <a:lnTo>
                  <a:pt x="18681" y="145175"/>
                </a:lnTo>
                <a:lnTo>
                  <a:pt x="4829" y="189786"/>
                </a:lnTo>
                <a:lnTo>
                  <a:pt x="0" y="237680"/>
                </a:lnTo>
                <a:lnTo>
                  <a:pt x="4829" y="285566"/>
                </a:lnTo>
                <a:lnTo>
                  <a:pt x="18681" y="330174"/>
                </a:lnTo>
                <a:lnTo>
                  <a:pt x="40597" y="370547"/>
                </a:lnTo>
                <a:lnTo>
                  <a:pt x="69621" y="405726"/>
                </a:lnTo>
                <a:lnTo>
                  <a:pt x="104796" y="434755"/>
                </a:lnTo>
                <a:lnTo>
                  <a:pt x="145164" y="456675"/>
                </a:lnTo>
                <a:lnTo>
                  <a:pt x="189769" y="470530"/>
                </a:lnTo>
                <a:lnTo>
                  <a:pt x="237655" y="475360"/>
                </a:lnTo>
                <a:lnTo>
                  <a:pt x="285559" y="470530"/>
                </a:lnTo>
                <a:lnTo>
                  <a:pt x="330176" y="456675"/>
                </a:lnTo>
                <a:lnTo>
                  <a:pt x="355151" y="443115"/>
                </a:lnTo>
                <a:lnTo>
                  <a:pt x="237655" y="443115"/>
                </a:lnTo>
                <a:lnTo>
                  <a:pt x="190545" y="437692"/>
                </a:lnTo>
                <a:lnTo>
                  <a:pt x="147303" y="422244"/>
                </a:lnTo>
                <a:lnTo>
                  <a:pt x="109159" y="398000"/>
                </a:lnTo>
                <a:lnTo>
                  <a:pt x="77346" y="366192"/>
                </a:lnTo>
                <a:lnTo>
                  <a:pt x="53097" y="328049"/>
                </a:lnTo>
                <a:lnTo>
                  <a:pt x="37644" y="284801"/>
                </a:lnTo>
                <a:lnTo>
                  <a:pt x="32219" y="237680"/>
                </a:lnTo>
                <a:lnTo>
                  <a:pt x="33355" y="216013"/>
                </a:lnTo>
                <a:lnTo>
                  <a:pt x="36679" y="195011"/>
                </a:lnTo>
                <a:lnTo>
                  <a:pt x="42062" y="174776"/>
                </a:lnTo>
                <a:lnTo>
                  <a:pt x="49377" y="155409"/>
                </a:lnTo>
                <a:lnTo>
                  <a:pt x="118200" y="155409"/>
                </a:lnTo>
                <a:lnTo>
                  <a:pt x="137807" y="121551"/>
                </a:lnTo>
                <a:lnTo>
                  <a:pt x="68249" y="121500"/>
                </a:lnTo>
                <a:lnTo>
                  <a:pt x="100436" y="84812"/>
                </a:lnTo>
                <a:lnTo>
                  <a:pt x="140450" y="56648"/>
                </a:lnTo>
                <a:lnTo>
                  <a:pt x="186716" y="38590"/>
                </a:lnTo>
                <a:lnTo>
                  <a:pt x="237655" y="32219"/>
                </a:lnTo>
                <a:lnTo>
                  <a:pt x="355115" y="32219"/>
                </a:lnTo>
                <a:lnTo>
                  <a:pt x="330176" y="18681"/>
                </a:lnTo>
                <a:lnTo>
                  <a:pt x="285559" y="4829"/>
                </a:lnTo>
                <a:lnTo>
                  <a:pt x="237655" y="0"/>
                </a:lnTo>
                <a:close/>
              </a:path>
              <a:path w="475614" h="475615">
                <a:moveTo>
                  <a:pt x="137807" y="121551"/>
                </a:moveTo>
                <a:lnTo>
                  <a:pt x="118237" y="155435"/>
                </a:lnTo>
                <a:lnTo>
                  <a:pt x="140616" y="186570"/>
                </a:lnTo>
                <a:lnTo>
                  <a:pt x="166357" y="222135"/>
                </a:lnTo>
                <a:lnTo>
                  <a:pt x="77431" y="346176"/>
                </a:lnTo>
                <a:lnTo>
                  <a:pt x="412102" y="346176"/>
                </a:lnTo>
                <a:lnTo>
                  <a:pt x="379901" y="385883"/>
                </a:lnTo>
                <a:lnTo>
                  <a:pt x="338889" y="416477"/>
                </a:lnTo>
                <a:lnTo>
                  <a:pt x="290872" y="436155"/>
                </a:lnTo>
                <a:lnTo>
                  <a:pt x="237655" y="443115"/>
                </a:lnTo>
                <a:lnTo>
                  <a:pt x="355151" y="443115"/>
                </a:lnTo>
                <a:lnTo>
                  <a:pt x="405725" y="405726"/>
                </a:lnTo>
                <a:lnTo>
                  <a:pt x="434746" y="370547"/>
                </a:lnTo>
                <a:lnTo>
                  <a:pt x="456659" y="330174"/>
                </a:lnTo>
                <a:lnTo>
                  <a:pt x="461477" y="314655"/>
                </a:lnTo>
                <a:lnTo>
                  <a:pt x="146481" y="314655"/>
                </a:lnTo>
                <a:lnTo>
                  <a:pt x="189458" y="253974"/>
                </a:lnTo>
                <a:lnTo>
                  <a:pt x="406175" y="253974"/>
                </a:lnTo>
                <a:lnTo>
                  <a:pt x="408604" y="250380"/>
                </a:lnTo>
                <a:lnTo>
                  <a:pt x="230327" y="250380"/>
                </a:lnTo>
                <a:lnTo>
                  <a:pt x="210997" y="223469"/>
                </a:lnTo>
                <a:lnTo>
                  <a:pt x="233425" y="191769"/>
                </a:lnTo>
                <a:lnTo>
                  <a:pt x="188150" y="191769"/>
                </a:lnTo>
                <a:lnTo>
                  <a:pt x="137807" y="121551"/>
                </a:lnTo>
                <a:close/>
              </a:path>
              <a:path w="475614" h="475615">
                <a:moveTo>
                  <a:pt x="355115" y="32219"/>
                </a:moveTo>
                <a:lnTo>
                  <a:pt x="237655" y="32219"/>
                </a:lnTo>
                <a:lnTo>
                  <a:pt x="284771" y="37646"/>
                </a:lnTo>
                <a:lnTo>
                  <a:pt x="328022" y="53102"/>
                </a:lnTo>
                <a:lnTo>
                  <a:pt x="366176" y="77356"/>
                </a:lnTo>
                <a:lnTo>
                  <a:pt x="397998" y="109174"/>
                </a:lnTo>
                <a:lnTo>
                  <a:pt x="422255" y="147323"/>
                </a:lnTo>
                <a:lnTo>
                  <a:pt x="437714" y="190569"/>
                </a:lnTo>
                <a:lnTo>
                  <a:pt x="443141" y="237680"/>
                </a:lnTo>
                <a:lnTo>
                  <a:pt x="442151" y="257819"/>
                </a:lnTo>
                <a:lnTo>
                  <a:pt x="439256" y="277421"/>
                </a:lnTo>
                <a:lnTo>
                  <a:pt x="434563" y="296391"/>
                </a:lnTo>
                <a:lnTo>
                  <a:pt x="428180" y="314629"/>
                </a:lnTo>
                <a:lnTo>
                  <a:pt x="146481" y="314655"/>
                </a:lnTo>
                <a:lnTo>
                  <a:pt x="461477" y="314655"/>
                </a:lnTo>
                <a:lnTo>
                  <a:pt x="470507" y="285566"/>
                </a:lnTo>
                <a:lnTo>
                  <a:pt x="475335" y="237680"/>
                </a:lnTo>
                <a:lnTo>
                  <a:pt x="470507" y="189786"/>
                </a:lnTo>
                <a:lnTo>
                  <a:pt x="456659" y="145175"/>
                </a:lnTo>
                <a:lnTo>
                  <a:pt x="434746" y="104802"/>
                </a:lnTo>
                <a:lnTo>
                  <a:pt x="405725" y="69624"/>
                </a:lnTo>
                <a:lnTo>
                  <a:pt x="370550" y="40598"/>
                </a:lnTo>
                <a:lnTo>
                  <a:pt x="355115" y="32219"/>
                </a:lnTo>
                <a:close/>
              </a:path>
              <a:path w="475614" h="475615">
                <a:moveTo>
                  <a:pt x="406175" y="253974"/>
                </a:moveTo>
                <a:lnTo>
                  <a:pt x="189458" y="253974"/>
                </a:lnTo>
                <a:lnTo>
                  <a:pt x="209270" y="281431"/>
                </a:lnTo>
                <a:lnTo>
                  <a:pt x="353377" y="280987"/>
                </a:lnTo>
                <a:lnTo>
                  <a:pt x="379791" y="275620"/>
                </a:lnTo>
                <a:lnTo>
                  <a:pt x="401424" y="261005"/>
                </a:lnTo>
                <a:lnTo>
                  <a:pt x="406175" y="253974"/>
                </a:lnTo>
                <a:close/>
              </a:path>
              <a:path w="475614" h="475615">
                <a:moveTo>
                  <a:pt x="408628" y="175577"/>
                </a:moveTo>
                <a:lnTo>
                  <a:pt x="351764" y="175577"/>
                </a:lnTo>
                <a:lnTo>
                  <a:pt x="366266" y="178532"/>
                </a:lnTo>
                <a:lnTo>
                  <a:pt x="378147" y="186570"/>
                </a:lnTo>
                <a:lnTo>
                  <a:pt x="386177" y="198450"/>
                </a:lnTo>
                <a:lnTo>
                  <a:pt x="389122" y="212953"/>
                </a:lnTo>
                <a:lnTo>
                  <a:pt x="386177" y="227486"/>
                </a:lnTo>
                <a:lnTo>
                  <a:pt x="378147" y="239387"/>
                </a:lnTo>
                <a:lnTo>
                  <a:pt x="366266" y="247427"/>
                </a:lnTo>
                <a:lnTo>
                  <a:pt x="351764" y="250380"/>
                </a:lnTo>
                <a:lnTo>
                  <a:pt x="408604" y="250380"/>
                </a:lnTo>
                <a:lnTo>
                  <a:pt x="416042" y="239373"/>
                </a:lnTo>
                <a:lnTo>
                  <a:pt x="421406" y="212928"/>
                </a:lnTo>
                <a:lnTo>
                  <a:pt x="416042" y="186553"/>
                </a:lnTo>
                <a:lnTo>
                  <a:pt x="408628" y="175577"/>
                </a:lnTo>
                <a:close/>
              </a:path>
              <a:path w="475614" h="475615">
                <a:moveTo>
                  <a:pt x="353377" y="144906"/>
                </a:moveTo>
                <a:lnTo>
                  <a:pt x="221754" y="144906"/>
                </a:lnTo>
                <a:lnTo>
                  <a:pt x="188150" y="191769"/>
                </a:lnTo>
                <a:lnTo>
                  <a:pt x="233425" y="191769"/>
                </a:lnTo>
                <a:lnTo>
                  <a:pt x="244881" y="175577"/>
                </a:lnTo>
                <a:lnTo>
                  <a:pt x="408628" y="175577"/>
                </a:lnTo>
                <a:lnTo>
                  <a:pt x="401424" y="164914"/>
                </a:lnTo>
                <a:lnTo>
                  <a:pt x="379791" y="150283"/>
                </a:lnTo>
                <a:lnTo>
                  <a:pt x="353377" y="144906"/>
                </a:lnTo>
                <a:close/>
              </a:path>
              <a:path w="475614" h="475615">
                <a:moveTo>
                  <a:pt x="118200" y="155409"/>
                </a:moveTo>
                <a:lnTo>
                  <a:pt x="49377" y="155409"/>
                </a:lnTo>
                <a:lnTo>
                  <a:pt x="118186" y="15543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FF5BF1D1-226D-448A-9FBA-C44A2895B9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8543155"/>
              </p:ext>
            </p:extLst>
          </p:nvPr>
        </p:nvGraphicFramePr>
        <p:xfrm>
          <a:off x="75760" y="1364149"/>
          <a:ext cx="2744240" cy="3086022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1303978">
                  <a:extLst>
                    <a:ext uri="{9D8B030D-6E8A-4147-A177-3AD203B41FA5}">
                      <a16:colId xmlns:a16="http://schemas.microsoft.com/office/drawing/2014/main" val="4247275415"/>
                    </a:ext>
                  </a:extLst>
                </a:gridCol>
                <a:gridCol w="705691">
                  <a:extLst>
                    <a:ext uri="{9D8B030D-6E8A-4147-A177-3AD203B41FA5}">
                      <a16:colId xmlns:a16="http://schemas.microsoft.com/office/drawing/2014/main" val="447765650"/>
                    </a:ext>
                  </a:extLst>
                </a:gridCol>
                <a:gridCol w="734571">
                  <a:extLst>
                    <a:ext uri="{9D8B030D-6E8A-4147-A177-3AD203B41FA5}">
                      <a16:colId xmlns:a16="http://schemas.microsoft.com/office/drawing/2014/main" val="1881670514"/>
                    </a:ext>
                  </a:extLst>
                </a:gridCol>
              </a:tblGrid>
              <a:tr h="6901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 b="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Назва збірників (журналів)</a:t>
                      </a:r>
                      <a:endParaRPr lang="ru-UA" sz="900" b="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 b="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Кількість випусків,</a:t>
                      </a:r>
                      <a:endParaRPr lang="ru-UA" sz="900" b="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 b="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202</a:t>
                      </a:r>
                      <a:r>
                        <a:rPr lang="en-US" sz="900" b="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  <a:r>
                        <a:rPr lang="uk-UA" sz="900" b="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рік</a:t>
                      </a:r>
                      <a:endParaRPr lang="ru-UA" sz="900" b="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 b="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Кількість випусків,</a:t>
                      </a:r>
                      <a:endParaRPr lang="ru-UA" sz="900" b="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 b="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202</a:t>
                      </a:r>
                      <a:r>
                        <a:rPr lang="en-US" sz="900" b="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</a:t>
                      </a:r>
                      <a:r>
                        <a:rPr lang="uk-UA" sz="900" b="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рік</a:t>
                      </a:r>
                      <a:endParaRPr lang="ru-UA" sz="900" b="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7942101"/>
                  </a:ext>
                </a:extLst>
              </a:tr>
              <a:tr h="147962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9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Радіотехніка</a:t>
                      </a:r>
                      <a:endParaRPr lang="ru-UA" sz="900" b="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9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4</a:t>
                      </a:r>
                      <a:endParaRPr lang="ru-RU" sz="9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9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4</a:t>
                      </a:r>
                      <a:endParaRPr lang="ru-RU" sz="9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57754939"/>
                  </a:ext>
                </a:extLst>
              </a:tr>
              <a:tr h="276066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9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АСУ та прилади автоматики</a:t>
                      </a:r>
                      <a:endParaRPr lang="ru-UA" sz="900" b="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9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4</a:t>
                      </a:r>
                      <a:endParaRPr lang="ru-RU" sz="9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9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4</a:t>
                      </a:r>
                      <a:endParaRPr lang="ru-RU" sz="9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32001449"/>
                  </a:ext>
                </a:extLst>
              </a:tr>
              <a:tr h="145341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900" kern="120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Біоніка інтелекту</a:t>
                      </a:r>
                      <a:endParaRPr lang="ru-UA" sz="900" b="0" kern="120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9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2</a:t>
                      </a:r>
                      <a:endParaRPr lang="ru-RU" sz="9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9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2</a:t>
                      </a:r>
                      <a:endParaRPr lang="ru-RU" sz="9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79863312"/>
                  </a:ext>
                </a:extLst>
              </a:tr>
              <a:tr h="552133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9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Проблеми телекомунікацій </a:t>
                      </a:r>
                      <a:br>
                        <a:rPr lang="uk-UA" sz="9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</a:br>
                      <a:r>
                        <a:rPr lang="uk-UA" sz="9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(електронне фахове видання)</a:t>
                      </a:r>
                      <a:endParaRPr lang="ru-UA" sz="900" b="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9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2</a:t>
                      </a:r>
                      <a:endParaRPr lang="ru-RU" sz="9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9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2</a:t>
                      </a:r>
                      <a:endParaRPr lang="ru-RU" sz="9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74260300"/>
                  </a:ext>
                </a:extLst>
              </a:tr>
              <a:tr h="15210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900" kern="120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Новий колегіум</a:t>
                      </a:r>
                      <a:endParaRPr lang="ru-UA" sz="900" b="0" kern="120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9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4</a:t>
                      </a:r>
                      <a:endParaRPr lang="ru-RU" sz="9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9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0</a:t>
                      </a:r>
                      <a:endParaRPr lang="ru-RU" sz="9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88344569"/>
                  </a:ext>
                </a:extLst>
              </a:tr>
              <a:tr h="604464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9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Сучасний стан наукових досліджень і технологій в промисловості</a:t>
                      </a:r>
                      <a:endParaRPr lang="ru-UA" sz="900" b="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9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2</a:t>
                      </a:r>
                      <a:endParaRPr lang="ru-RU" sz="9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9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2</a:t>
                      </a:r>
                      <a:endParaRPr lang="ru-RU" sz="9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12503396"/>
                  </a:ext>
                </a:extLst>
              </a:tr>
              <a:tr h="276066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900" kern="120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Метрологія та прилади</a:t>
                      </a:r>
                      <a:endParaRPr lang="ru-UA" sz="900" b="0" kern="120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9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2</a:t>
                      </a:r>
                      <a:endParaRPr lang="ru-RU" sz="9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9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2</a:t>
                      </a:r>
                      <a:endParaRPr lang="ru-RU" sz="9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60361425"/>
                  </a:ext>
                </a:extLst>
              </a:tr>
              <a:tr h="241787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9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Загальна кількість</a:t>
                      </a:r>
                      <a:endParaRPr lang="ru-UA" sz="9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9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 20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9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16</a:t>
                      </a:r>
                      <a:endParaRPr lang="ru-RU" sz="9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0699486"/>
                  </a:ext>
                </a:extLst>
              </a:tr>
            </a:tbl>
          </a:graphicData>
        </a:graphic>
      </p:graphicFrame>
      <p:graphicFrame>
        <p:nvGraphicFramePr>
          <p:cNvPr id="9" name="Таблица 8">
            <a:extLst>
              <a:ext uri="{FF2B5EF4-FFF2-40B4-BE49-F238E27FC236}">
                <a16:creationId xmlns:a16="http://schemas.microsoft.com/office/drawing/2014/main" id="{5F0B7260-B2EC-435D-BAB4-F00B102CC1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539543"/>
              </p:ext>
            </p:extLst>
          </p:nvPr>
        </p:nvGraphicFramePr>
        <p:xfrm>
          <a:off x="2910278" y="1364149"/>
          <a:ext cx="2934647" cy="3090000"/>
        </p:xfrm>
        <a:graphic>
          <a:graphicData uri="http://schemas.openxmlformats.org/drawingml/2006/table">
            <a:tbl>
              <a:tblPr>
                <a:tableStyleId>{22838BEF-8BB2-4498-84A7-C5851F593DF1}</a:tableStyleId>
              </a:tblPr>
              <a:tblGrid>
                <a:gridCol w="677412">
                  <a:extLst>
                    <a:ext uri="{9D8B030D-6E8A-4147-A177-3AD203B41FA5}">
                      <a16:colId xmlns:a16="http://schemas.microsoft.com/office/drawing/2014/main" val="695499487"/>
                    </a:ext>
                  </a:extLst>
                </a:gridCol>
                <a:gridCol w="477139">
                  <a:extLst>
                    <a:ext uri="{9D8B030D-6E8A-4147-A177-3AD203B41FA5}">
                      <a16:colId xmlns:a16="http://schemas.microsoft.com/office/drawing/2014/main" val="1460858807"/>
                    </a:ext>
                  </a:extLst>
                </a:gridCol>
                <a:gridCol w="642303">
                  <a:extLst>
                    <a:ext uri="{9D8B030D-6E8A-4147-A177-3AD203B41FA5}">
                      <a16:colId xmlns:a16="http://schemas.microsoft.com/office/drawing/2014/main" val="1536092687"/>
                    </a:ext>
                  </a:extLst>
                </a:gridCol>
                <a:gridCol w="477139">
                  <a:extLst>
                    <a:ext uri="{9D8B030D-6E8A-4147-A177-3AD203B41FA5}">
                      <a16:colId xmlns:a16="http://schemas.microsoft.com/office/drawing/2014/main" val="2557898162"/>
                    </a:ext>
                  </a:extLst>
                </a:gridCol>
                <a:gridCol w="660654">
                  <a:extLst>
                    <a:ext uri="{9D8B030D-6E8A-4147-A177-3AD203B41FA5}">
                      <a16:colId xmlns:a16="http://schemas.microsoft.com/office/drawing/2014/main" val="2592151378"/>
                    </a:ext>
                  </a:extLst>
                </a:gridCol>
              </a:tblGrid>
              <a:tr h="191547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 b="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Факультет, науковий підрозділ</a:t>
                      </a:r>
                      <a:endParaRPr lang="ru-UA" sz="900" b="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25034" marR="25034" marT="0" marB="0" anchor="ctr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 b="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Статті</a:t>
                      </a:r>
                      <a:endParaRPr lang="ru-UA" sz="900" b="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25034" marR="25034" marT="0" marB="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4831738"/>
                  </a:ext>
                </a:extLst>
              </a:tr>
              <a:tr h="166007">
                <a:tc v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 b="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202</a:t>
                      </a:r>
                      <a:r>
                        <a:rPr lang="en-US" sz="900" b="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  <a:r>
                        <a:rPr lang="uk-UA" sz="900" b="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рік</a:t>
                      </a:r>
                      <a:endParaRPr lang="ru-UA" sz="900" b="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25034" marR="25034" marT="0" marB="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 b="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202</a:t>
                      </a:r>
                      <a:r>
                        <a:rPr lang="en-US" sz="900" b="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</a:t>
                      </a:r>
                      <a:r>
                        <a:rPr lang="uk-UA" sz="900" b="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рік</a:t>
                      </a:r>
                      <a:endParaRPr lang="ru-UA" sz="900" b="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25034" marR="25034" marT="0" marB="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0185771"/>
                  </a:ext>
                </a:extLst>
              </a:tr>
              <a:tr h="470803">
                <a:tc v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 b="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загалом</a:t>
                      </a:r>
                      <a:endParaRPr lang="ru-UA" sz="900" b="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25034" marR="25034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 b="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у зарубіжних виданнях</a:t>
                      </a:r>
                      <a:endParaRPr lang="ru-UA" sz="900" b="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25034" marR="25034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 b="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загалом</a:t>
                      </a:r>
                      <a:endParaRPr lang="ru-UA" sz="900" b="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25034" marR="25034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 b="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у зарубіжних виданнях</a:t>
                      </a:r>
                      <a:endParaRPr lang="ru-UA" sz="900" b="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25034" marR="25034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2670697"/>
                  </a:ext>
                </a:extLst>
              </a:tr>
              <a:tr h="30566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9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ІРТЗІ</a:t>
                      </a:r>
                    </a:p>
                  </a:txBody>
                  <a:tcPr marL="25034" marR="25034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33</a:t>
                      </a:r>
                      <a:endParaRPr lang="ru-UA" sz="9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25034" marR="25034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</a:t>
                      </a:r>
                      <a:endParaRPr lang="ru-UA" sz="9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25034" marR="25034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9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34</a:t>
                      </a:r>
                      <a:endParaRPr lang="ru-RU" sz="90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9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7</a:t>
                      </a:r>
                      <a:endParaRPr lang="ru-RU" sz="9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3729171"/>
                  </a:ext>
                </a:extLst>
              </a:tr>
              <a:tr h="1660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9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ІК</a:t>
                      </a:r>
                      <a:endParaRPr lang="ru-UA" sz="9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25034" marR="25034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50</a:t>
                      </a:r>
                      <a:endParaRPr lang="ru-UA" sz="9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25034" marR="25034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18</a:t>
                      </a:r>
                      <a:endParaRPr lang="ru-UA" sz="9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25034" marR="25034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9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56</a:t>
                      </a:r>
                      <a:endParaRPr lang="ru-RU" sz="90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9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20</a:t>
                      </a:r>
                      <a:endParaRPr lang="ru-RU" sz="90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9122021"/>
                  </a:ext>
                </a:extLst>
              </a:tr>
              <a:tr h="1660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9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АКТ</a:t>
                      </a:r>
                      <a:endParaRPr lang="ru-UA" sz="9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25034" marR="25034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94</a:t>
                      </a:r>
                      <a:endParaRPr lang="ru-UA" sz="9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25034" marR="25034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67</a:t>
                      </a:r>
                      <a:endParaRPr lang="ru-UA" sz="9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25034" marR="25034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9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139</a:t>
                      </a:r>
                      <a:endParaRPr lang="ru-RU" sz="90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9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34</a:t>
                      </a:r>
                      <a:endParaRPr lang="ru-RU" sz="9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9882116"/>
                  </a:ext>
                </a:extLst>
              </a:tr>
              <a:tr h="1660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9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ЕЛБІ</a:t>
                      </a:r>
                      <a:endParaRPr lang="ru-UA" sz="9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25034" marR="25034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37</a:t>
                      </a:r>
                      <a:endParaRPr lang="ru-UA" sz="9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25034" marR="25034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18</a:t>
                      </a:r>
                      <a:endParaRPr lang="ru-UA" sz="9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25034" marR="25034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9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50</a:t>
                      </a:r>
                      <a:endParaRPr lang="ru-RU" sz="90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9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9</a:t>
                      </a:r>
                      <a:endParaRPr lang="ru-RU" sz="9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3239849"/>
                  </a:ext>
                </a:extLst>
              </a:tr>
              <a:tr h="1825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9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КН</a:t>
                      </a:r>
                      <a:endParaRPr lang="ru-UA" sz="9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25034" marR="25034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146</a:t>
                      </a:r>
                      <a:endParaRPr lang="ru-UA" sz="9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25034" marR="25034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74</a:t>
                      </a:r>
                      <a:endParaRPr lang="ru-UA" sz="9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25034" marR="25034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9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172</a:t>
                      </a:r>
                      <a:endParaRPr lang="ru-RU" sz="90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9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78</a:t>
                      </a:r>
                      <a:endParaRPr lang="ru-RU" sz="90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7057857"/>
                  </a:ext>
                </a:extLst>
              </a:tr>
              <a:tr h="30566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9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ІТМ</a:t>
                      </a:r>
                      <a:endParaRPr lang="ru-UA" sz="9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25034" marR="25034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89</a:t>
                      </a:r>
                      <a:endParaRPr lang="ru-UA" sz="9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25034" marR="25034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28</a:t>
                      </a:r>
                      <a:endParaRPr lang="ru-UA" sz="9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25034" marR="25034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9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111</a:t>
                      </a:r>
                      <a:endParaRPr lang="ru-RU" sz="9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9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36</a:t>
                      </a:r>
                      <a:endParaRPr lang="ru-RU" sz="90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8003305"/>
                  </a:ext>
                </a:extLst>
              </a:tr>
              <a:tr h="30566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9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КІУ</a:t>
                      </a:r>
                      <a:endParaRPr lang="ru-UA" sz="9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25034" marR="25034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     </a:t>
                      </a:r>
                      <a:r>
                        <a:rPr lang="en-US" sz="9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125</a:t>
                      </a:r>
                      <a:endParaRPr lang="ru-UA" sz="9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25034" marR="25034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17</a:t>
                      </a:r>
                      <a:endParaRPr lang="ru-UA" sz="9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25034" marR="25034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9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141</a:t>
                      </a:r>
                      <a:endParaRPr lang="ru-RU" sz="9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9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14</a:t>
                      </a:r>
                      <a:endParaRPr lang="ru-RU" sz="90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9809321"/>
                  </a:ext>
                </a:extLst>
              </a:tr>
              <a:tr h="3320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9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Інші підрозділи</a:t>
                      </a:r>
                      <a:endParaRPr lang="ru-UA" sz="9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25034" marR="25034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</a:t>
                      </a:r>
                      <a:endParaRPr lang="ru-UA" sz="9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25034" marR="25034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ru-UA" sz="9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25034" marR="25034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9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4</a:t>
                      </a:r>
                      <a:endParaRPr lang="ru-RU" sz="9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9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2</a:t>
                      </a:r>
                      <a:endParaRPr lang="ru-RU" sz="90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0812505"/>
                  </a:ext>
                </a:extLst>
              </a:tr>
              <a:tr h="3320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9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Загальна кількість</a:t>
                      </a:r>
                      <a:endParaRPr lang="ru-UA" sz="9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25034" marR="25034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579</a:t>
                      </a:r>
                      <a:endParaRPr lang="ru-UA" sz="9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25034" marR="25034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235</a:t>
                      </a:r>
                      <a:endParaRPr lang="ru-UA" sz="9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25034" marR="25034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9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707</a:t>
                      </a:r>
                      <a:endParaRPr lang="ru-RU" sz="9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9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200</a:t>
                      </a:r>
                      <a:endParaRPr lang="ru-RU" sz="9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9923645"/>
                  </a:ext>
                </a:extLst>
              </a:tr>
            </a:tbl>
          </a:graphicData>
        </a:graphic>
      </p:graphicFrame>
      <p:graphicFrame>
        <p:nvGraphicFramePr>
          <p:cNvPr id="11" name="Таблица 10">
            <a:extLst>
              <a:ext uri="{FF2B5EF4-FFF2-40B4-BE49-F238E27FC236}">
                <a16:creationId xmlns:a16="http://schemas.microsoft.com/office/drawing/2014/main" id="{10D8C07F-731B-439A-A015-9E6CDDB5AD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3219867"/>
              </p:ext>
            </p:extLst>
          </p:nvPr>
        </p:nvGraphicFramePr>
        <p:xfrm>
          <a:off x="5946814" y="1364149"/>
          <a:ext cx="3075678" cy="3090000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679824">
                  <a:extLst>
                    <a:ext uri="{9D8B030D-6E8A-4147-A177-3AD203B41FA5}">
                      <a16:colId xmlns:a16="http://schemas.microsoft.com/office/drawing/2014/main" val="2790126581"/>
                    </a:ext>
                  </a:extLst>
                </a:gridCol>
                <a:gridCol w="524093">
                  <a:extLst>
                    <a:ext uri="{9D8B030D-6E8A-4147-A177-3AD203B41FA5}">
                      <a16:colId xmlns:a16="http://schemas.microsoft.com/office/drawing/2014/main" val="2124019127"/>
                    </a:ext>
                  </a:extLst>
                </a:gridCol>
                <a:gridCol w="673834">
                  <a:extLst>
                    <a:ext uri="{9D8B030D-6E8A-4147-A177-3AD203B41FA5}">
                      <a16:colId xmlns:a16="http://schemas.microsoft.com/office/drawing/2014/main" val="502628113"/>
                    </a:ext>
                  </a:extLst>
                </a:gridCol>
                <a:gridCol w="524093">
                  <a:extLst>
                    <a:ext uri="{9D8B030D-6E8A-4147-A177-3AD203B41FA5}">
                      <a16:colId xmlns:a16="http://schemas.microsoft.com/office/drawing/2014/main" val="222758516"/>
                    </a:ext>
                  </a:extLst>
                </a:gridCol>
                <a:gridCol w="673834">
                  <a:extLst>
                    <a:ext uri="{9D8B030D-6E8A-4147-A177-3AD203B41FA5}">
                      <a16:colId xmlns:a16="http://schemas.microsoft.com/office/drawing/2014/main" val="227606609"/>
                    </a:ext>
                  </a:extLst>
                </a:gridCol>
              </a:tblGrid>
              <a:tr h="168521">
                <a:tc rowSpan="3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800" b="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Факультет, науковий підрозділ</a:t>
                      </a:r>
                      <a:endParaRPr lang="ru-UA" sz="800" b="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27325" marR="2732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800" b="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Тези доповідей</a:t>
                      </a:r>
                      <a:endParaRPr lang="ru-UA" sz="800" b="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27325" marR="2732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1619410"/>
                  </a:ext>
                </a:extLst>
              </a:tr>
              <a:tr h="139630">
                <a:tc v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800" b="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202</a:t>
                      </a:r>
                      <a:r>
                        <a:rPr lang="en-US" sz="800" b="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4</a:t>
                      </a:r>
                      <a:r>
                        <a:rPr lang="uk-UA" sz="800" b="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 рік</a:t>
                      </a:r>
                      <a:endParaRPr lang="ru-UA" sz="800" b="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27325" marR="2732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800" b="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202</a:t>
                      </a:r>
                      <a:r>
                        <a:rPr lang="en-US" sz="800" b="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5</a:t>
                      </a:r>
                      <a:r>
                        <a:rPr lang="uk-UA" sz="800" b="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 рік</a:t>
                      </a:r>
                      <a:endParaRPr lang="ru-UA" sz="800" b="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27325" marR="2732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4640802"/>
                  </a:ext>
                </a:extLst>
              </a:tr>
              <a:tr h="518082">
                <a:tc v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800" b="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загалом</a:t>
                      </a:r>
                      <a:endParaRPr lang="ru-UA" sz="800" b="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27325" marR="2732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800" b="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у зарубіжних виданнях</a:t>
                      </a:r>
                      <a:endParaRPr lang="ru-UA" sz="800" b="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27325" marR="2732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800" b="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загалом</a:t>
                      </a:r>
                      <a:endParaRPr lang="ru-UA" sz="800" b="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27325" marR="2732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800" b="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у зарубіжних виданнях</a:t>
                      </a:r>
                      <a:endParaRPr lang="ru-UA" sz="800" b="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27325" marR="2732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0601389"/>
                  </a:ext>
                </a:extLst>
              </a:tr>
              <a:tr h="337456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9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ІРТЗІ</a:t>
                      </a:r>
                    </a:p>
                  </a:txBody>
                  <a:tcPr marL="25034" marR="25034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9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344</a:t>
                      </a:r>
                      <a:endParaRPr lang="ru-UA" sz="90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27325" marR="273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9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29</a:t>
                      </a:r>
                      <a:endParaRPr lang="ru-UA" sz="90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27325" marR="273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9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313</a:t>
                      </a:r>
                      <a:endParaRPr lang="ru-RU" sz="90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9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6</a:t>
                      </a:r>
                      <a:endParaRPr lang="ru-RU" sz="9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/>
                </a:tc>
                <a:extLst>
                  <a:ext uri="{0D108BD9-81ED-4DB2-BD59-A6C34878D82A}">
                    <a16:rowId xmlns:a16="http://schemas.microsoft.com/office/drawing/2014/main" val="2807169493"/>
                  </a:ext>
                </a:extLst>
              </a:tr>
              <a:tr h="13963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9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ІК</a:t>
                      </a:r>
                      <a:endParaRPr lang="ru-UA" sz="90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25034" marR="25034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9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106</a:t>
                      </a:r>
                      <a:endParaRPr lang="ru-UA" sz="90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27325" marR="273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9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13</a:t>
                      </a:r>
                      <a:endParaRPr lang="ru-UA" sz="90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27325" marR="273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9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96</a:t>
                      </a:r>
                      <a:endParaRPr lang="ru-RU" sz="90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9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8</a:t>
                      </a:r>
                      <a:endParaRPr lang="ru-RU" sz="90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/>
                </a:tc>
                <a:extLst>
                  <a:ext uri="{0D108BD9-81ED-4DB2-BD59-A6C34878D82A}">
                    <a16:rowId xmlns:a16="http://schemas.microsoft.com/office/drawing/2014/main" val="4203177763"/>
                  </a:ext>
                </a:extLst>
              </a:tr>
              <a:tr h="346783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9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АКТ</a:t>
                      </a:r>
                      <a:endParaRPr lang="ru-UA" sz="90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25034" marR="25034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9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184</a:t>
                      </a:r>
                      <a:endParaRPr lang="ru-UA" sz="90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27325" marR="273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9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50</a:t>
                      </a:r>
                      <a:endParaRPr lang="ru-UA" sz="90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27325" marR="273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9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147</a:t>
                      </a:r>
                      <a:endParaRPr lang="ru-RU" sz="9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9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18</a:t>
                      </a:r>
                      <a:endParaRPr lang="ru-RU" sz="90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/>
                </a:tc>
                <a:extLst>
                  <a:ext uri="{0D108BD9-81ED-4DB2-BD59-A6C34878D82A}">
                    <a16:rowId xmlns:a16="http://schemas.microsoft.com/office/drawing/2014/main" val="3615720794"/>
                  </a:ext>
                </a:extLst>
              </a:tr>
              <a:tr h="231188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9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ЕЛБІ</a:t>
                      </a:r>
                      <a:endParaRPr lang="ru-UA" sz="90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25034" marR="25034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9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159</a:t>
                      </a:r>
                      <a:endParaRPr lang="ru-UA" sz="90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27325" marR="273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9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18</a:t>
                      </a:r>
                      <a:endParaRPr lang="ru-UA" sz="90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27325" marR="273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9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126</a:t>
                      </a:r>
                      <a:endParaRPr lang="ru-RU" sz="9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9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14</a:t>
                      </a:r>
                      <a:endParaRPr lang="ru-RU" sz="90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/>
                </a:tc>
                <a:extLst>
                  <a:ext uri="{0D108BD9-81ED-4DB2-BD59-A6C34878D82A}">
                    <a16:rowId xmlns:a16="http://schemas.microsoft.com/office/drawing/2014/main" val="1120140777"/>
                  </a:ext>
                </a:extLst>
              </a:tr>
              <a:tr h="13963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9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КН</a:t>
                      </a:r>
                      <a:endParaRPr lang="ru-UA" sz="90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25034" marR="25034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9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334</a:t>
                      </a:r>
                      <a:endParaRPr lang="ru-UA" sz="90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27325" marR="273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9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73</a:t>
                      </a:r>
                      <a:endParaRPr lang="ru-UA" sz="90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27325" marR="273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9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479</a:t>
                      </a:r>
                      <a:endParaRPr lang="ru-RU" sz="9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9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78</a:t>
                      </a:r>
                      <a:endParaRPr lang="ru-RU" sz="9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/>
                </a:tc>
                <a:extLst>
                  <a:ext uri="{0D108BD9-81ED-4DB2-BD59-A6C34878D82A}">
                    <a16:rowId xmlns:a16="http://schemas.microsoft.com/office/drawing/2014/main" val="3763369239"/>
                  </a:ext>
                </a:extLst>
              </a:tr>
              <a:tr h="254868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9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ІТМ</a:t>
                      </a:r>
                      <a:endParaRPr lang="ru-UA" sz="90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25034" marR="25034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9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316</a:t>
                      </a:r>
                      <a:endParaRPr lang="ru-UA" sz="90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27325" marR="273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9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65</a:t>
                      </a:r>
                      <a:endParaRPr lang="ru-UA" sz="90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27325" marR="273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9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311</a:t>
                      </a:r>
                      <a:endParaRPr lang="ru-RU" sz="90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9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62</a:t>
                      </a:r>
                      <a:endParaRPr lang="ru-RU" sz="90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/>
                </a:tc>
                <a:extLst>
                  <a:ext uri="{0D108BD9-81ED-4DB2-BD59-A6C34878D82A}">
                    <a16:rowId xmlns:a16="http://schemas.microsoft.com/office/drawing/2014/main" val="2267771508"/>
                  </a:ext>
                </a:extLst>
              </a:tr>
              <a:tr h="247406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9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КІУ</a:t>
                      </a:r>
                      <a:endParaRPr lang="ru-UA" sz="90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25034" marR="25034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9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331</a:t>
                      </a:r>
                      <a:endParaRPr lang="ru-UA" sz="90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27325" marR="273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9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32</a:t>
                      </a:r>
                      <a:endParaRPr lang="ru-UA" sz="90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27325" marR="273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9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315</a:t>
                      </a:r>
                      <a:endParaRPr lang="ru-RU" sz="90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9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38</a:t>
                      </a:r>
                      <a:endParaRPr lang="ru-RU" sz="90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/>
                </a:tc>
                <a:extLst>
                  <a:ext uri="{0D108BD9-81ED-4DB2-BD59-A6C34878D82A}">
                    <a16:rowId xmlns:a16="http://schemas.microsoft.com/office/drawing/2014/main" val="4136727855"/>
                  </a:ext>
                </a:extLst>
              </a:tr>
              <a:tr h="287544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9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Інші підрозділи</a:t>
                      </a:r>
                      <a:endParaRPr lang="ru-UA" sz="9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27325" marR="273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9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20</a:t>
                      </a:r>
                      <a:endParaRPr lang="ru-UA" sz="90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27325" marR="273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9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11</a:t>
                      </a:r>
                      <a:endParaRPr lang="ru-UA" sz="90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27325" marR="273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900" kern="12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7</a:t>
                      </a:r>
                      <a:endParaRPr lang="ru-RU" sz="900" kern="12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9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2</a:t>
                      </a:r>
                      <a:endParaRPr lang="ru-RU" sz="900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/>
                </a:tc>
                <a:extLst>
                  <a:ext uri="{0D108BD9-81ED-4DB2-BD59-A6C34878D82A}">
                    <a16:rowId xmlns:a16="http://schemas.microsoft.com/office/drawing/2014/main" val="507096942"/>
                  </a:ext>
                </a:extLst>
              </a:tr>
              <a:tr h="279262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9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Загальна кількість</a:t>
                      </a:r>
                      <a:endParaRPr lang="ru-UA" sz="9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27325" marR="273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9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1794</a:t>
                      </a:r>
                      <a:endParaRPr lang="ru-UA" sz="9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27325" marR="273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9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291</a:t>
                      </a:r>
                      <a:endParaRPr lang="ru-UA" sz="9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27325" marR="273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9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1794</a:t>
                      </a:r>
                      <a:endParaRPr lang="ru-RU" sz="9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9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226</a:t>
                      </a:r>
                      <a:endParaRPr lang="ru-RU" sz="9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/>
                </a:tc>
                <a:extLst>
                  <a:ext uri="{0D108BD9-81ED-4DB2-BD59-A6C34878D82A}">
                    <a16:rowId xmlns:a16="http://schemas.microsoft.com/office/drawing/2014/main" val="794260985"/>
                  </a:ext>
                </a:extLst>
              </a:tr>
            </a:tbl>
          </a:graphicData>
        </a:graphic>
      </p:graphicFrame>
      <p:sp>
        <p:nvSpPr>
          <p:cNvPr id="18" name="TextBox 17">
            <a:extLst>
              <a:ext uri="{FF2B5EF4-FFF2-40B4-BE49-F238E27FC236}">
                <a16:creationId xmlns:a16="http://schemas.microsoft.com/office/drawing/2014/main" id="{F18D63F1-A644-4C12-A78A-1C8DFC4DF161}"/>
              </a:ext>
            </a:extLst>
          </p:cNvPr>
          <p:cNvSpPr txBox="1"/>
          <p:nvPr/>
        </p:nvSpPr>
        <p:spPr>
          <a:xfrm flipH="1">
            <a:off x="8337042" y="4768473"/>
            <a:ext cx="3745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b="1" dirty="0">
                <a:solidFill>
                  <a:schemeClr val="bg1"/>
                </a:solidFill>
              </a:rPr>
              <a:t>32</a:t>
            </a:r>
            <a:endParaRPr lang="ru-UA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471882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465" y="20538"/>
            <a:ext cx="9122916" cy="5143500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797" y="46860"/>
            <a:ext cx="750161" cy="948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" name="object 4">
            <a:extLst>
              <a:ext uri="{FF2B5EF4-FFF2-40B4-BE49-F238E27FC236}">
                <a16:creationId xmlns:a16="http://schemas.microsoft.com/office/drawing/2014/main" id="{105C780B-E7C5-40FE-B4A3-FBACC54BB015}"/>
              </a:ext>
            </a:extLst>
          </p:cNvPr>
          <p:cNvSpPr/>
          <p:nvPr/>
        </p:nvSpPr>
        <p:spPr>
          <a:xfrm>
            <a:off x="8261151" y="4679961"/>
            <a:ext cx="863230" cy="47366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    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2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                </a:t>
            </a: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6" name="object 3">
            <a:extLst>
              <a:ext uri="{FF2B5EF4-FFF2-40B4-BE49-F238E27FC236}">
                <a16:creationId xmlns:a16="http://schemas.microsoft.com/office/drawing/2014/main" id="{81C4C9DB-2E0E-4FE9-8B6D-BCF995C989A7}"/>
              </a:ext>
            </a:extLst>
          </p:cNvPr>
          <p:cNvSpPr/>
          <p:nvPr/>
        </p:nvSpPr>
        <p:spPr>
          <a:xfrm>
            <a:off x="8632801" y="4712246"/>
            <a:ext cx="437348" cy="410716"/>
          </a:xfrm>
          <a:custGeom>
            <a:avLst/>
            <a:gdLst/>
            <a:ahLst/>
            <a:cxnLst/>
            <a:rect l="l" t="t" r="r" b="b"/>
            <a:pathLst>
              <a:path w="475614" h="475615">
                <a:moveTo>
                  <a:pt x="237655" y="0"/>
                </a:moveTo>
                <a:lnTo>
                  <a:pt x="189769" y="4829"/>
                </a:lnTo>
                <a:lnTo>
                  <a:pt x="145164" y="18681"/>
                </a:lnTo>
                <a:lnTo>
                  <a:pt x="104796" y="40598"/>
                </a:lnTo>
                <a:lnTo>
                  <a:pt x="69621" y="69624"/>
                </a:lnTo>
                <a:lnTo>
                  <a:pt x="40597" y="104802"/>
                </a:lnTo>
                <a:lnTo>
                  <a:pt x="18681" y="145175"/>
                </a:lnTo>
                <a:lnTo>
                  <a:pt x="4829" y="189786"/>
                </a:lnTo>
                <a:lnTo>
                  <a:pt x="0" y="237680"/>
                </a:lnTo>
                <a:lnTo>
                  <a:pt x="4829" y="285566"/>
                </a:lnTo>
                <a:lnTo>
                  <a:pt x="18681" y="330174"/>
                </a:lnTo>
                <a:lnTo>
                  <a:pt x="40597" y="370547"/>
                </a:lnTo>
                <a:lnTo>
                  <a:pt x="69621" y="405726"/>
                </a:lnTo>
                <a:lnTo>
                  <a:pt x="104796" y="434755"/>
                </a:lnTo>
                <a:lnTo>
                  <a:pt x="145164" y="456675"/>
                </a:lnTo>
                <a:lnTo>
                  <a:pt x="189769" y="470530"/>
                </a:lnTo>
                <a:lnTo>
                  <a:pt x="237655" y="475360"/>
                </a:lnTo>
                <a:lnTo>
                  <a:pt x="285559" y="470530"/>
                </a:lnTo>
                <a:lnTo>
                  <a:pt x="330176" y="456675"/>
                </a:lnTo>
                <a:lnTo>
                  <a:pt x="355151" y="443115"/>
                </a:lnTo>
                <a:lnTo>
                  <a:pt x="237655" y="443115"/>
                </a:lnTo>
                <a:lnTo>
                  <a:pt x="190545" y="437692"/>
                </a:lnTo>
                <a:lnTo>
                  <a:pt x="147303" y="422244"/>
                </a:lnTo>
                <a:lnTo>
                  <a:pt x="109159" y="398000"/>
                </a:lnTo>
                <a:lnTo>
                  <a:pt x="77346" y="366192"/>
                </a:lnTo>
                <a:lnTo>
                  <a:pt x="53097" y="328049"/>
                </a:lnTo>
                <a:lnTo>
                  <a:pt x="37644" y="284801"/>
                </a:lnTo>
                <a:lnTo>
                  <a:pt x="32219" y="237680"/>
                </a:lnTo>
                <a:lnTo>
                  <a:pt x="33355" y="216013"/>
                </a:lnTo>
                <a:lnTo>
                  <a:pt x="36679" y="195011"/>
                </a:lnTo>
                <a:lnTo>
                  <a:pt x="42062" y="174776"/>
                </a:lnTo>
                <a:lnTo>
                  <a:pt x="49377" y="155409"/>
                </a:lnTo>
                <a:lnTo>
                  <a:pt x="118200" y="155409"/>
                </a:lnTo>
                <a:lnTo>
                  <a:pt x="137807" y="121551"/>
                </a:lnTo>
                <a:lnTo>
                  <a:pt x="68249" y="121500"/>
                </a:lnTo>
                <a:lnTo>
                  <a:pt x="100436" y="84812"/>
                </a:lnTo>
                <a:lnTo>
                  <a:pt x="140450" y="56648"/>
                </a:lnTo>
                <a:lnTo>
                  <a:pt x="186716" y="38590"/>
                </a:lnTo>
                <a:lnTo>
                  <a:pt x="237655" y="32219"/>
                </a:lnTo>
                <a:lnTo>
                  <a:pt x="355115" y="32219"/>
                </a:lnTo>
                <a:lnTo>
                  <a:pt x="330176" y="18681"/>
                </a:lnTo>
                <a:lnTo>
                  <a:pt x="285559" y="4829"/>
                </a:lnTo>
                <a:lnTo>
                  <a:pt x="237655" y="0"/>
                </a:lnTo>
                <a:close/>
              </a:path>
              <a:path w="475614" h="475615">
                <a:moveTo>
                  <a:pt x="137807" y="121551"/>
                </a:moveTo>
                <a:lnTo>
                  <a:pt x="118237" y="155435"/>
                </a:lnTo>
                <a:lnTo>
                  <a:pt x="140616" y="186570"/>
                </a:lnTo>
                <a:lnTo>
                  <a:pt x="166357" y="222135"/>
                </a:lnTo>
                <a:lnTo>
                  <a:pt x="77431" y="346176"/>
                </a:lnTo>
                <a:lnTo>
                  <a:pt x="412102" y="346176"/>
                </a:lnTo>
                <a:lnTo>
                  <a:pt x="379901" y="385883"/>
                </a:lnTo>
                <a:lnTo>
                  <a:pt x="338889" y="416477"/>
                </a:lnTo>
                <a:lnTo>
                  <a:pt x="290872" y="436155"/>
                </a:lnTo>
                <a:lnTo>
                  <a:pt x="237655" y="443115"/>
                </a:lnTo>
                <a:lnTo>
                  <a:pt x="355151" y="443115"/>
                </a:lnTo>
                <a:lnTo>
                  <a:pt x="405725" y="405726"/>
                </a:lnTo>
                <a:lnTo>
                  <a:pt x="434746" y="370547"/>
                </a:lnTo>
                <a:lnTo>
                  <a:pt x="456659" y="330174"/>
                </a:lnTo>
                <a:lnTo>
                  <a:pt x="461477" y="314655"/>
                </a:lnTo>
                <a:lnTo>
                  <a:pt x="146481" y="314655"/>
                </a:lnTo>
                <a:lnTo>
                  <a:pt x="189458" y="253974"/>
                </a:lnTo>
                <a:lnTo>
                  <a:pt x="406175" y="253974"/>
                </a:lnTo>
                <a:lnTo>
                  <a:pt x="408604" y="250380"/>
                </a:lnTo>
                <a:lnTo>
                  <a:pt x="230327" y="250380"/>
                </a:lnTo>
                <a:lnTo>
                  <a:pt x="210997" y="223469"/>
                </a:lnTo>
                <a:lnTo>
                  <a:pt x="233425" y="191769"/>
                </a:lnTo>
                <a:lnTo>
                  <a:pt x="188150" y="191769"/>
                </a:lnTo>
                <a:lnTo>
                  <a:pt x="137807" y="121551"/>
                </a:lnTo>
                <a:close/>
              </a:path>
              <a:path w="475614" h="475615">
                <a:moveTo>
                  <a:pt x="355115" y="32219"/>
                </a:moveTo>
                <a:lnTo>
                  <a:pt x="237655" y="32219"/>
                </a:lnTo>
                <a:lnTo>
                  <a:pt x="284771" y="37646"/>
                </a:lnTo>
                <a:lnTo>
                  <a:pt x="328022" y="53102"/>
                </a:lnTo>
                <a:lnTo>
                  <a:pt x="366176" y="77356"/>
                </a:lnTo>
                <a:lnTo>
                  <a:pt x="397998" y="109174"/>
                </a:lnTo>
                <a:lnTo>
                  <a:pt x="422255" y="147323"/>
                </a:lnTo>
                <a:lnTo>
                  <a:pt x="437714" y="190569"/>
                </a:lnTo>
                <a:lnTo>
                  <a:pt x="443141" y="237680"/>
                </a:lnTo>
                <a:lnTo>
                  <a:pt x="442151" y="257819"/>
                </a:lnTo>
                <a:lnTo>
                  <a:pt x="439256" y="277421"/>
                </a:lnTo>
                <a:lnTo>
                  <a:pt x="434563" y="296391"/>
                </a:lnTo>
                <a:lnTo>
                  <a:pt x="428180" y="314629"/>
                </a:lnTo>
                <a:lnTo>
                  <a:pt x="146481" y="314655"/>
                </a:lnTo>
                <a:lnTo>
                  <a:pt x="461477" y="314655"/>
                </a:lnTo>
                <a:lnTo>
                  <a:pt x="470507" y="285566"/>
                </a:lnTo>
                <a:lnTo>
                  <a:pt x="475335" y="237680"/>
                </a:lnTo>
                <a:lnTo>
                  <a:pt x="470507" y="189786"/>
                </a:lnTo>
                <a:lnTo>
                  <a:pt x="456659" y="145175"/>
                </a:lnTo>
                <a:lnTo>
                  <a:pt x="434746" y="104802"/>
                </a:lnTo>
                <a:lnTo>
                  <a:pt x="405725" y="69624"/>
                </a:lnTo>
                <a:lnTo>
                  <a:pt x="370550" y="40598"/>
                </a:lnTo>
                <a:lnTo>
                  <a:pt x="355115" y="32219"/>
                </a:lnTo>
                <a:close/>
              </a:path>
              <a:path w="475614" h="475615">
                <a:moveTo>
                  <a:pt x="406175" y="253974"/>
                </a:moveTo>
                <a:lnTo>
                  <a:pt x="189458" y="253974"/>
                </a:lnTo>
                <a:lnTo>
                  <a:pt x="209270" y="281431"/>
                </a:lnTo>
                <a:lnTo>
                  <a:pt x="353377" y="280987"/>
                </a:lnTo>
                <a:lnTo>
                  <a:pt x="379791" y="275620"/>
                </a:lnTo>
                <a:lnTo>
                  <a:pt x="401424" y="261005"/>
                </a:lnTo>
                <a:lnTo>
                  <a:pt x="406175" y="253974"/>
                </a:lnTo>
                <a:close/>
              </a:path>
              <a:path w="475614" h="475615">
                <a:moveTo>
                  <a:pt x="408628" y="175577"/>
                </a:moveTo>
                <a:lnTo>
                  <a:pt x="351764" y="175577"/>
                </a:lnTo>
                <a:lnTo>
                  <a:pt x="366266" y="178532"/>
                </a:lnTo>
                <a:lnTo>
                  <a:pt x="378147" y="186570"/>
                </a:lnTo>
                <a:lnTo>
                  <a:pt x="386177" y="198450"/>
                </a:lnTo>
                <a:lnTo>
                  <a:pt x="389122" y="212953"/>
                </a:lnTo>
                <a:lnTo>
                  <a:pt x="386177" y="227486"/>
                </a:lnTo>
                <a:lnTo>
                  <a:pt x="378147" y="239387"/>
                </a:lnTo>
                <a:lnTo>
                  <a:pt x="366266" y="247427"/>
                </a:lnTo>
                <a:lnTo>
                  <a:pt x="351764" y="250380"/>
                </a:lnTo>
                <a:lnTo>
                  <a:pt x="408604" y="250380"/>
                </a:lnTo>
                <a:lnTo>
                  <a:pt x="416042" y="239373"/>
                </a:lnTo>
                <a:lnTo>
                  <a:pt x="421406" y="212928"/>
                </a:lnTo>
                <a:lnTo>
                  <a:pt x="416042" y="186553"/>
                </a:lnTo>
                <a:lnTo>
                  <a:pt x="408628" y="175577"/>
                </a:lnTo>
                <a:close/>
              </a:path>
              <a:path w="475614" h="475615">
                <a:moveTo>
                  <a:pt x="353377" y="144906"/>
                </a:moveTo>
                <a:lnTo>
                  <a:pt x="221754" y="144906"/>
                </a:lnTo>
                <a:lnTo>
                  <a:pt x="188150" y="191769"/>
                </a:lnTo>
                <a:lnTo>
                  <a:pt x="233425" y="191769"/>
                </a:lnTo>
                <a:lnTo>
                  <a:pt x="244881" y="175577"/>
                </a:lnTo>
                <a:lnTo>
                  <a:pt x="408628" y="175577"/>
                </a:lnTo>
                <a:lnTo>
                  <a:pt x="401424" y="164914"/>
                </a:lnTo>
                <a:lnTo>
                  <a:pt x="379791" y="150283"/>
                </a:lnTo>
                <a:lnTo>
                  <a:pt x="353377" y="144906"/>
                </a:lnTo>
                <a:close/>
              </a:path>
              <a:path w="475614" h="475615">
                <a:moveTo>
                  <a:pt x="118200" y="155409"/>
                </a:moveTo>
                <a:lnTo>
                  <a:pt x="49377" y="155409"/>
                </a:lnTo>
                <a:lnTo>
                  <a:pt x="118186" y="15543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18D63F1-A644-4C12-A78A-1C8DFC4DF161}"/>
              </a:ext>
            </a:extLst>
          </p:cNvPr>
          <p:cNvSpPr txBox="1"/>
          <p:nvPr/>
        </p:nvSpPr>
        <p:spPr>
          <a:xfrm flipH="1">
            <a:off x="8337042" y="4768473"/>
            <a:ext cx="3745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b="1" dirty="0">
                <a:solidFill>
                  <a:schemeClr val="bg1"/>
                </a:solidFill>
              </a:rPr>
              <a:t>33</a:t>
            </a:r>
            <a:endParaRPr lang="ru-UA" sz="1400" b="1" dirty="0">
              <a:solidFill>
                <a:schemeClr val="bg1"/>
              </a:solidFill>
            </a:endParaRP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0C2CCD31-25EC-4A98-B5D2-3D30F2841520}"/>
              </a:ext>
            </a:extLst>
          </p:cNvPr>
          <p:cNvSpPr/>
          <p:nvPr/>
        </p:nvSpPr>
        <p:spPr>
          <a:xfrm>
            <a:off x="807958" y="170004"/>
            <a:ext cx="7733209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Цільові показники діяльності Університету</a:t>
            </a:r>
          </a:p>
          <a:p>
            <a:pPr algn="ctr"/>
            <a:r>
              <a:rPr lang="uk-UA" sz="12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(Публікації у зарубіжних періодичних виданнях та кількість проіндексованих публікацій НПП)</a:t>
            </a:r>
          </a:p>
        </p:txBody>
      </p:sp>
      <p:graphicFrame>
        <p:nvGraphicFramePr>
          <p:cNvPr id="20" name="Таблица 19">
            <a:extLst>
              <a:ext uri="{FF2B5EF4-FFF2-40B4-BE49-F238E27FC236}">
                <a16:creationId xmlns:a16="http://schemas.microsoft.com/office/drawing/2014/main" id="{67C7089B-34CA-4064-A887-8F8F9DE9D0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3871251"/>
              </p:ext>
            </p:extLst>
          </p:nvPr>
        </p:nvGraphicFramePr>
        <p:xfrm>
          <a:off x="1363124" y="724102"/>
          <a:ext cx="6665260" cy="3985564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450348">
                  <a:extLst>
                    <a:ext uri="{9D8B030D-6E8A-4147-A177-3AD203B41FA5}">
                      <a16:colId xmlns:a16="http://schemas.microsoft.com/office/drawing/2014/main" val="1142162332"/>
                    </a:ext>
                  </a:extLst>
                </a:gridCol>
                <a:gridCol w="4214912">
                  <a:extLst>
                    <a:ext uri="{9D8B030D-6E8A-4147-A177-3AD203B41FA5}">
                      <a16:colId xmlns:a16="http://schemas.microsoft.com/office/drawing/2014/main" val="150749486"/>
                    </a:ext>
                  </a:extLst>
                </a:gridCol>
              </a:tblGrid>
              <a:tr h="297540">
                <a:tc>
                  <a:txBody>
                    <a:bodyPr/>
                    <a:lstStyle/>
                    <a:p>
                      <a:pPr algn="ctr"/>
                      <a:r>
                        <a:rPr lang="uk-UA" sz="1400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Показник </a:t>
                      </a:r>
                      <a:endParaRPr lang="ru-UA" sz="1400" dirty="0">
                        <a:solidFill>
                          <a:schemeClr val="bg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Досягнення</a:t>
                      </a:r>
                      <a:endParaRPr lang="ru-UA" sz="1400" dirty="0">
                        <a:solidFill>
                          <a:schemeClr val="bg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9501588"/>
                  </a:ext>
                </a:extLst>
              </a:tr>
              <a:tr h="127069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0" i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Публікації у зарубіжних періодичних виданнях країн ОЕСР у порівнянні з попереднім роком: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Symbol" panose="05050102010706020507" pitchFamily="18" charset="2"/>
                        <a:buChar char=""/>
                      </a:pPr>
                      <a:endParaRPr lang="uk-UA" sz="14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marL="171450" indent="-171450">
                        <a:buFont typeface="Symbol" panose="05050102010706020507" pitchFamily="18" charset="2"/>
                        <a:buChar char=""/>
                      </a:pPr>
                      <a:r>
                        <a:rPr lang="uk-UA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у 2024 році (з 01.01.24 до 31.12.24) –</a:t>
                      </a:r>
                      <a:r>
                        <a:rPr lang="uk-UA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235</a:t>
                      </a:r>
                      <a:r>
                        <a:rPr lang="uk-UA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;</a:t>
                      </a:r>
                      <a:endParaRPr lang="ru-UA" sz="14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marL="171450" indent="-171450">
                        <a:buFont typeface="Symbol" panose="05050102010706020507" pitchFamily="18" charset="2"/>
                        <a:buChar char=""/>
                      </a:pPr>
                      <a:r>
                        <a:rPr lang="uk-UA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у 2025році (з 01.01.25 до 31.12.25) </a:t>
                      </a:r>
                      <a:r>
                        <a:rPr lang="uk-UA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–200.</a:t>
                      </a:r>
                      <a:endParaRPr lang="ru-UA" sz="1400" b="1" i="0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6602636"/>
                  </a:ext>
                </a:extLst>
              </a:tr>
              <a:tr h="2410073">
                <a:tc>
                  <a:txBody>
                    <a:bodyPr/>
                    <a:lstStyle/>
                    <a:p>
                      <a:r>
                        <a:rPr lang="uk-UA" sz="1400" b="0" i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Кількість проіндексованих публікацій</a:t>
                      </a:r>
                    </a:p>
                    <a:p>
                      <a:r>
                        <a:rPr lang="uk-UA" sz="1400" b="0" i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науково-педагогічних працівників у виданнях:</a:t>
                      </a:r>
                    </a:p>
                    <a:p>
                      <a:endParaRPr lang="ru-UA" sz="1400" b="0" i="0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У </a:t>
                      </a:r>
                      <a:r>
                        <a:rPr lang="uk-UA" sz="1400" b="0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Scopus</a:t>
                      </a:r>
                      <a:r>
                        <a:rPr lang="uk-UA" sz="14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:</a:t>
                      </a:r>
                      <a:endParaRPr lang="ru-UA" sz="1400" b="0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r>
                        <a:rPr lang="uk-UA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у 2024 році – </a:t>
                      </a:r>
                      <a:r>
                        <a:rPr lang="uk-UA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200</a:t>
                      </a:r>
                      <a:r>
                        <a:rPr lang="uk-UA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;</a:t>
                      </a:r>
                      <a:endParaRPr lang="ru-UA" sz="14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r>
                        <a:rPr lang="uk-UA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у 2025 році – </a:t>
                      </a:r>
                      <a:r>
                        <a:rPr lang="uk-UA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266</a:t>
                      </a:r>
                      <a:r>
                        <a:rPr lang="uk-UA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.</a:t>
                      </a:r>
                    </a:p>
                    <a:p>
                      <a:endParaRPr lang="ru-UA" sz="10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r>
                        <a:rPr lang="uk-UA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Збільшення на 33%.</a:t>
                      </a:r>
                    </a:p>
                    <a:p>
                      <a:endParaRPr lang="uk-UA" sz="10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r>
                        <a:rPr lang="uk-UA" sz="14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У </a:t>
                      </a:r>
                      <a:r>
                        <a:rPr lang="uk-UA" sz="1400" b="0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Web</a:t>
                      </a:r>
                      <a:r>
                        <a:rPr lang="uk-UA" sz="14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uk-UA" sz="1400" b="0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of</a:t>
                      </a:r>
                      <a:r>
                        <a:rPr lang="uk-UA" sz="14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uk-UA" sz="1400" b="0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Sience</a:t>
                      </a:r>
                      <a:r>
                        <a:rPr lang="uk-UA" sz="14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:</a:t>
                      </a:r>
                      <a:endParaRPr lang="ru-UA" sz="1400" b="0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r>
                        <a:rPr lang="uk-UA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у 2024 році – </a:t>
                      </a:r>
                      <a:r>
                        <a:rPr lang="uk-UA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78</a:t>
                      </a:r>
                      <a:r>
                        <a:rPr lang="uk-UA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;</a:t>
                      </a:r>
                      <a:endParaRPr lang="ru-UA" sz="14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r>
                        <a:rPr lang="uk-UA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у 2025 році – </a:t>
                      </a:r>
                      <a:r>
                        <a:rPr lang="uk-UA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92</a:t>
                      </a:r>
                      <a:r>
                        <a:rPr lang="uk-UA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.</a:t>
                      </a:r>
                    </a:p>
                    <a:p>
                      <a:endParaRPr lang="ru-UA" sz="10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r>
                        <a:rPr lang="uk-UA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Збільшення на 18%.</a:t>
                      </a:r>
                      <a:endParaRPr lang="ru-UA" sz="14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34833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431061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46860"/>
            <a:ext cx="8017195" cy="427234"/>
          </a:xfrm>
        </p:spPr>
        <p:txBody>
          <a:bodyPr>
            <a:noAutofit/>
          </a:bodyPr>
          <a:lstStyle/>
          <a:p>
            <a:r>
              <a:rPr lang="uk-UA" sz="18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+mn-ea"/>
                <a:cs typeface="+mn-cs"/>
              </a:rPr>
              <a:t>Науково-дослідна робота здобувачів вищої освіти</a:t>
            </a:r>
            <a:endParaRPr lang="ru-RU" sz="1800" b="1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1"/>
            <a:ext cx="9122916" cy="5143500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797" y="46860"/>
            <a:ext cx="750161" cy="948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object 4"/>
          <p:cNvSpPr/>
          <p:nvPr/>
        </p:nvSpPr>
        <p:spPr>
          <a:xfrm>
            <a:off x="8336042" y="4663681"/>
            <a:ext cx="786874" cy="47946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    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2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                </a:t>
            </a: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0" name="object 3"/>
          <p:cNvSpPr/>
          <p:nvPr/>
        </p:nvSpPr>
        <p:spPr>
          <a:xfrm>
            <a:off x="8687280" y="4697836"/>
            <a:ext cx="432047" cy="411509"/>
          </a:xfrm>
          <a:custGeom>
            <a:avLst/>
            <a:gdLst/>
            <a:ahLst/>
            <a:cxnLst/>
            <a:rect l="l" t="t" r="r" b="b"/>
            <a:pathLst>
              <a:path w="475614" h="475615">
                <a:moveTo>
                  <a:pt x="237655" y="0"/>
                </a:moveTo>
                <a:lnTo>
                  <a:pt x="189769" y="4829"/>
                </a:lnTo>
                <a:lnTo>
                  <a:pt x="145164" y="18681"/>
                </a:lnTo>
                <a:lnTo>
                  <a:pt x="104796" y="40598"/>
                </a:lnTo>
                <a:lnTo>
                  <a:pt x="69621" y="69624"/>
                </a:lnTo>
                <a:lnTo>
                  <a:pt x="40597" y="104802"/>
                </a:lnTo>
                <a:lnTo>
                  <a:pt x="18681" y="145175"/>
                </a:lnTo>
                <a:lnTo>
                  <a:pt x="4829" y="189786"/>
                </a:lnTo>
                <a:lnTo>
                  <a:pt x="0" y="237680"/>
                </a:lnTo>
                <a:lnTo>
                  <a:pt x="4829" y="285566"/>
                </a:lnTo>
                <a:lnTo>
                  <a:pt x="18681" y="330174"/>
                </a:lnTo>
                <a:lnTo>
                  <a:pt x="40597" y="370547"/>
                </a:lnTo>
                <a:lnTo>
                  <a:pt x="69621" y="405726"/>
                </a:lnTo>
                <a:lnTo>
                  <a:pt x="104796" y="434755"/>
                </a:lnTo>
                <a:lnTo>
                  <a:pt x="145164" y="456675"/>
                </a:lnTo>
                <a:lnTo>
                  <a:pt x="189769" y="470530"/>
                </a:lnTo>
                <a:lnTo>
                  <a:pt x="237655" y="475360"/>
                </a:lnTo>
                <a:lnTo>
                  <a:pt x="285559" y="470530"/>
                </a:lnTo>
                <a:lnTo>
                  <a:pt x="330176" y="456675"/>
                </a:lnTo>
                <a:lnTo>
                  <a:pt x="355151" y="443115"/>
                </a:lnTo>
                <a:lnTo>
                  <a:pt x="237655" y="443115"/>
                </a:lnTo>
                <a:lnTo>
                  <a:pt x="190545" y="437692"/>
                </a:lnTo>
                <a:lnTo>
                  <a:pt x="147303" y="422244"/>
                </a:lnTo>
                <a:lnTo>
                  <a:pt x="109159" y="398000"/>
                </a:lnTo>
                <a:lnTo>
                  <a:pt x="77346" y="366192"/>
                </a:lnTo>
                <a:lnTo>
                  <a:pt x="53097" y="328049"/>
                </a:lnTo>
                <a:lnTo>
                  <a:pt x="37644" y="284801"/>
                </a:lnTo>
                <a:lnTo>
                  <a:pt x="32219" y="237680"/>
                </a:lnTo>
                <a:lnTo>
                  <a:pt x="33355" y="216013"/>
                </a:lnTo>
                <a:lnTo>
                  <a:pt x="36679" y="195011"/>
                </a:lnTo>
                <a:lnTo>
                  <a:pt x="42062" y="174776"/>
                </a:lnTo>
                <a:lnTo>
                  <a:pt x="49377" y="155409"/>
                </a:lnTo>
                <a:lnTo>
                  <a:pt x="118200" y="155409"/>
                </a:lnTo>
                <a:lnTo>
                  <a:pt x="137807" y="121551"/>
                </a:lnTo>
                <a:lnTo>
                  <a:pt x="68249" y="121500"/>
                </a:lnTo>
                <a:lnTo>
                  <a:pt x="100436" y="84812"/>
                </a:lnTo>
                <a:lnTo>
                  <a:pt x="140450" y="56648"/>
                </a:lnTo>
                <a:lnTo>
                  <a:pt x="186716" y="38590"/>
                </a:lnTo>
                <a:lnTo>
                  <a:pt x="237655" y="32219"/>
                </a:lnTo>
                <a:lnTo>
                  <a:pt x="355115" y="32219"/>
                </a:lnTo>
                <a:lnTo>
                  <a:pt x="330176" y="18681"/>
                </a:lnTo>
                <a:lnTo>
                  <a:pt x="285559" y="4829"/>
                </a:lnTo>
                <a:lnTo>
                  <a:pt x="237655" y="0"/>
                </a:lnTo>
                <a:close/>
              </a:path>
              <a:path w="475614" h="475615">
                <a:moveTo>
                  <a:pt x="137807" y="121551"/>
                </a:moveTo>
                <a:lnTo>
                  <a:pt x="118237" y="155435"/>
                </a:lnTo>
                <a:lnTo>
                  <a:pt x="140616" y="186570"/>
                </a:lnTo>
                <a:lnTo>
                  <a:pt x="166357" y="222135"/>
                </a:lnTo>
                <a:lnTo>
                  <a:pt x="77431" y="346176"/>
                </a:lnTo>
                <a:lnTo>
                  <a:pt x="412102" y="346176"/>
                </a:lnTo>
                <a:lnTo>
                  <a:pt x="379901" y="385883"/>
                </a:lnTo>
                <a:lnTo>
                  <a:pt x="338889" y="416477"/>
                </a:lnTo>
                <a:lnTo>
                  <a:pt x="290872" y="436155"/>
                </a:lnTo>
                <a:lnTo>
                  <a:pt x="237655" y="443115"/>
                </a:lnTo>
                <a:lnTo>
                  <a:pt x="355151" y="443115"/>
                </a:lnTo>
                <a:lnTo>
                  <a:pt x="405725" y="405726"/>
                </a:lnTo>
                <a:lnTo>
                  <a:pt x="434746" y="370547"/>
                </a:lnTo>
                <a:lnTo>
                  <a:pt x="456659" y="330174"/>
                </a:lnTo>
                <a:lnTo>
                  <a:pt x="461477" y="314655"/>
                </a:lnTo>
                <a:lnTo>
                  <a:pt x="146481" y="314655"/>
                </a:lnTo>
                <a:lnTo>
                  <a:pt x="189458" y="253974"/>
                </a:lnTo>
                <a:lnTo>
                  <a:pt x="406175" y="253974"/>
                </a:lnTo>
                <a:lnTo>
                  <a:pt x="408604" y="250380"/>
                </a:lnTo>
                <a:lnTo>
                  <a:pt x="230327" y="250380"/>
                </a:lnTo>
                <a:lnTo>
                  <a:pt x="210997" y="223469"/>
                </a:lnTo>
                <a:lnTo>
                  <a:pt x="233425" y="191769"/>
                </a:lnTo>
                <a:lnTo>
                  <a:pt x="188150" y="191769"/>
                </a:lnTo>
                <a:lnTo>
                  <a:pt x="137807" y="121551"/>
                </a:lnTo>
                <a:close/>
              </a:path>
              <a:path w="475614" h="475615">
                <a:moveTo>
                  <a:pt x="355115" y="32219"/>
                </a:moveTo>
                <a:lnTo>
                  <a:pt x="237655" y="32219"/>
                </a:lnTo>
                <a:lnTo>
                  <a:pt x="284771" y="37646"/>
                </a:lnTo>
                <a:lnTo>
                  <a:pt x="328022" y="53102"/>
                </a:lnTo>
                <a:lnTo>
                  <a:pt x="366176" y="77356"/>
                </a:lnTo>
                <a:lnTo>
                  <a:pt x="397998" y="109174"/>
                </a:lnTo>
                <a:lnTo>
                  <a:pt x="422255" y="147323"/>
                </a:lnTo>
                <a:lnTo>
                  <a:pt x="437714" y="190569"/>
                </a:lnTo>
                <a:lnTo>
                  <a:pt x="443141" y="237680"/>
                </a:lnTo>
                <a:lnTo>
                  <a:pt x="442151" y="257819"/>
                </a:lnTo>
                <a:lnTo>
                  <a:pt x="439256" y="277421"/>
                </a:lnTo>
                <a:lnTo>
                  <a:pt x="434563" y="296391"/>
                </a:lnTo>
                <a:lnTo>
                  <a:pt x="428180" y="314629"/>
                </a:lnTo>
                <a:lnTo>
                  <a:pt x="146481" y="314655"/>
                </a:lnTo>
                <a:lnTo>
                  <a:pt x="461477" y="314655"/>
                </a:lnTo>
                <a:lnTo>
                  <a:pt x="470507" y="285566"/>
                </a:lnTo>
                <a:lnTo>
                  <a:pt x="475335" y="237680"/>
                </a:lnTo>
                <a:lnTo>
                  <a:pt x="470507" y="189786"/>
                </a:lnTo>
                <a:lnTo>
                  <a:pt x="456659" y="145175"/>
                </a:lnTo>
                <a:lnTo>
                  <a:pt x="434746" y="104802"/>
                </a:lnTo>
                <a:lnTo>
                  <a:pt x="405725" y="69624"/>
                </a:lnTo>
                <a:lnTo>
                  <a:pt x="370550" y="40598"/>
                </a:lnTo>
                <a:lnTo>
                  <a:pt x="355115" y="32219"/>
                </a:lnTo>
                <a:close/>
              </a:path>
              <a:path w="475614" h="475615">
                <a:moveTo>
                  <a:pt x="406175" y="253974"/>
                </a:moveTo>
                <a:lnTo>
                  <a:pt x="189458" y="253974"/>
                </a:lnTo>
                <a:lnTo>
                  <a:pt x="209270" y="281431"/>
                </a:lnTo>
                <a:lnTo>
                  <a:pt x="353377" y="280987"/>
                </a:lnTo>
                <a:lnTo>
                  <a:pt x="379791" y="275620"/>
                </a:lnTo>
                <a:lnTo>
                  <a:pt x="401424" y="261005"/>
                </a:lnTo>
                <a:lnTo>
                  <a:pt x="406175" y="253974"/>
                </a:lnTo>
                <a:close/>
              </a:path>
              <a:path w="475614" h="475615">
                <a:moveTo>
                  <a:pt x="408628" y="175577"/>
                </a:moveTo>
                <a:lnTo>
                  <a:pt x="351764" y="175577"/>
                </a:lnTo>
                <a:lnTo>
                  <a:pt x="366266" y="178532"/>
                </a:lnTo>
                <a:lnTo>
                  <a:pt x="378147" y="186570"/>
                </a:lnTo>
                <a:lnTo>
                  <a:pt x="386177" y="198450"/>
                </a:lnTo>
                <a:lnTo>
                  <a:pt x="389122" y="212953"/>
                </a:lnTo>
                <a:lnTo>
                  <a:pt x="386177" y="227486"/>
                </a:lnTo>
                <a:lnTo>
                  <a:pt x="378147" y="239387"/>
                </a:lnTo>
                <a:lnTo>
                  <a:pt x="366266" y="247427"/>
                </a:lnTo>
                <a:lnTo>
                  <a:pt x="351764" y="250380"/>
                </a:lnTo>
                <a:lnTo>
                  <a:pt x="408604" y="250380"/>
                </a:lnTo>
                <a:lnTo>
                  <a:pt x="416042" y="239373"/>
                </a:lnTo>
                <a:lnTo>
                  <a:pt x="421406" y="212928"/>
                </a:lnTo>
                <a:lnTo>
                  <a:pt x="416042" y="186553"/>
                </a:lnTo>
                <a:lnTo>
                  <a:pt x="408628" y="175577"/>
                </a:lnTo>
                <a:close/>
              </a:path>
              <a:path w="475614" h="475615">
                <a:moveTo>
                  <a:pt x="353377" y="144906"/>
                </a:moveTo>
                <a:lnTo>
                  <a:pt x="221754" y="144906"/>
                </a:lnTo>
                <a:lnTo>
                  <a:pt x="188150" y="191769"/>
                </a:lnTo>
                <a:lnTo>
                  <a:pt x="233425" y="191769"/>
                </a:lnTo>
                <a:lnTo>
                  <a:pt x="244881" y="175577"/>
                </a:lnTo>
                <a:lnTo>
                  <a:pt x="408628" y="175577"/>
                </a:lnTo>
                <a:lnTo>
                  <a:pt x="401424" y="164914"/>
                </a:lnTo>
                <a:lnTo>
                  <a:pt x="379791" y="150283"/>
                </a:lnTo>
                <a:lnTo>
                  <a:pt x="353377" y="144906"/>
                </a:lnTo>
                <a:close/>
              </a:path>
              <a:path w="475614" h="475615">
                <a:moveTo>
                  <a:pt x="118200" y="155409"/>
                </a:moveTo>
                <a:lnTo>
                  <a:pt x="49377" y="155409"/>
                </a:lnTo>
                <a:lnTo>
                  <a:pt x="118186" y="15543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ABBE72F-8F88-4941-A868-85E98939EA5A}"/>
              </a:ext>
            </a:extLst>
          </p:cNvPr>
          <p:cNvSpPr txBox="1"/>
          <p:nvPr/>
        </p:nvSpPr>
        <p:spPr>
          <a:xfrm>
            <a:off x="859187" y="2376323"/>
            <a:ext cx="7506629" cy="24996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0000" algn="just"/>
            <a:r>
              <a:rPr lang="uk-UA" sz="11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Протягом 2025 року </a:t>
            </a:r>
            <a:r>
              <a:rPr lang="uk-UA" sz="11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131</a:t>
            </a:r>
            <a:r>
              <a:rPr lang="uk-UA" sz="11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здобувач вищої освіти ХНУРЕ були учасниками Міжнародних олімпіад і </a:t>
            </a:r>
            <a:r>
              <a:rPr lang="uk-UA" sz="11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58 </a:t>
            </a:r>
            <a:r>
              <a:rPr lang="uk-UA" sz="11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здобувачів – учасниками всеукраїнських змагань з програмування. </a:t>
            </a:r>
          </a:p>
          <a:p>
            <a:pPr indent="450000" algn="just"/>
            <a:r>
              <a:rPr lang="uk-UA" sz="11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Цього року у всеукраїнських змаганнях наші команди гідно представляли наш </a:t>
            </a:r>
            <a:r>
              <a:rPr lang="ru-RU" sz="11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У</a:t>
            </a:r>
            <a:r>
              <a:rPr lang="uk-UA" sz="1100" dirty="0" err="1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ніверситет</a:t>
            </a:r>
            <a:r>
              <a:rPr lang="uk-UA" sz="11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де посідали перші, другі та треті місця, у деяких випадках четверті. Так, у змаганні Кубку Університетів, що тривав з 22 лютого по 29 березня, всі дипломи 1-го, 2-го і 3-го ступенів у трьох номінаціях (F1, F2, F3)– у наших здобувачів вищої освіти.</a:t>
            </a:r>
          </a:p>
          <a:p>
            <a:pPr indent="450000" algn="just"/>
            <a:r>
              <a:rPr lang="uk-UA" sz="11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У міжнародних змаганнях, що відбулися за межами України, наші здобувачі гідно представляли наш Університет і брали участь у таких змаганнях:</a:t>
            </a:r>
            <a:endParaRPr lang="ru-RU" sz="1100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uk-UA" sz="11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– ICPC </a:t>
            </a:r>
            <a:r>
              <a:rPr lang="en-US" sz="11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Europe</a:t>
            </a:r>
            <a:r>
              <a:rPr lang="uk-UA" sz="11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2025 (28 лютого – 2 березня 2025 р., </a:t>
            </a:r>
            <a:r>
              <a:rPr lang="uk-UA" sz="1100" dirty="0" err="1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офлайн</a:t>
            </a:r>
            <a:r>
              <a:rPr lang="uk-UA" sz="11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м. Порту (Португалія)), де наші програмісти виступили найкраще серед усіх українських команд;</a:t>
            </a:r>
            <a:endParaRPr lang="ru-RU" sz="1100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uk-UA" sz="11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– </a:t>
            </a:r>
            <a:r>
              <a:rPr lang="en-US" sz="11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Reply Hack the Code Challenge</a:t>
            </a:r>
            <a:r>
              <a:rPr lang="uk-UA" sz="11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2025 (12 березня 2025 р., онлайн);</a:t>
            </a:r>
            <a:endParaRPr lang="ru-RU" sz="1100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uk-UA" sz="11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– </a:t>
            </a:r>
            <a:r>
              <a:rPr lang="en-US" sz="1100" dirty="0" err="1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ProggyBuggy</a:t>
            </a:r>
            <a:r>
              <a:rPr lang="uk-UA" sz="11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(25.05.2025, (онлайн));</a:t>
            </a:r>
            <a:endParaRPr lang="ru-RU" sz="1100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uk-UA" sz="11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– 2025 ІCPC </a:t>
            </a:r>
            <a:r>
              <a:rPr lang="en-US" sz="11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Training Camp powered by Huawei</a:t>
            </a:r>
            <a:r>
              <a:rPr lang="ru-RU" sz="11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;</a:t>
            </a:r>
          </a:p>
          <a:p>
            <a:r>
              <a:rPr lang="uk-UA" sz="11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– Турнір чемпіонів Європейських країн 2025 р.</a:t>
            </a:r>
            <a:endParaRPr lang="ru-RU" sz="1100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C2220E6-7DEC-4564-96EC-DC01DA2C0E47}"/>
              </a:ext>
            </a:extLst>
          </p:cNvPr>
          <p:cNvSpPr txBox="1"/>
          <p:nvPr/>
        </p:nvSpPr>
        <p:spPr>
          <a:xfrm flipH="1">
            <a:off x="8369405" y="4766779"/>
            <a:ext cx="3745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b="1" dirty="0">
                <a:solidFill>
                  <a:schemeClr val="bg1"/>
                </a:solidFill>
              </a:rPr>
              <a:t>34</a:t>
            </a:r>
            <a:endParaRPr lang="ru-UA" sz="1400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5132AC10-00D1-415A-B7BF-2954B842A6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8079019"/>
              </p:ext>
            </p:extLst>
          </p:nvPr>
        </p:nvGraphicFramePr>
        <p:xfrm>
          <a:off x="899592" y="511342"/>
          <a:ext cx="4786366" cy="1848652"/>
        </p:xfrm>
        <a:graphic>
          <a:graphicData uri="http://schemas.openxmlformats.org/drawingml/2006/table">
            <a:tbl>
              <a:tblPr firstRow="1" firstCol="1" bandRow="1" bandCol="1">
                <a:tableStyleId>{5FD0F851-EC5A-4D38-B0AD-8093EC10F338}</a:tableStyleId>
              </a:tblPr>
              <a:tblGrid>
                <a:gridCol w="3329396">
                  <a:extLst>
                    <a:ext uri="{9D8B030D-6E8A-4147-A177-3AD203B41FA5}">
                      <a16:colId xmlns:a16="http://schemas.microsoft.com/office/drawing/2014/main" val="1538337621"/>
                    </a:ext>
                  </a:extLst>
                </a:gridCol>
                <a:gridCol w="728485">
                  <a:extLst>
                    <a:ext uri="{9D8B030D-6E8A-4147-A177-3AD203B41FA5}">
                      <a16:colId xmlns:a16="http://schemas.microsoft.com/office/drawing/2014/main" val="443007869"/>
                    </a:ext>
                  </a:extLst>
                </a:gridCol>
                <a:gridCol w="728485">
                  <a:extLst>
                    <a:ext uri="{9D8B030D-6E8A-4147-A177-3AD203B41FA5}">
                      <a16:colId xmlns:a16="http://schemas.microsoft.com/office/drawing/2014/main" val="945672954"/>
                    </a:ext>
                  </a:extLst>
                </a:gridCol>
              </a:tblGrid>
              <a:tr h="154385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Факультети</a:t>
                      </a:r>
                      <a:endParaRPr lang="ru-UA" sz="10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Кількість публікацій</a:t>
                      </a:r>
                      <a:endParaRPr lang="ru-UA" sz="10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1508742"/>
                  </a:ext>
                </a:extLst>
              </a:tr>
              <a:tr h="154385">
                <a:tc v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2024 рік</a:t>
                      </a:r>
                      <a:endParaRPr lang="ru-UA" sz="10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202</a:t>
                      </a:r>
                      <a:r>
                        <a:rPr lang="ru-RU" sz="10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 </a:t>
                      </a:r>
                      <a:r>
                        <a:rPr lang="uk-UA" sz="10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рік</a:t>
                      </a:r>
                      <a:endParaRPr lang="ru-UA" sz="10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71499166"/>
                  </a:ext>
                </a:extLst>
              </a:tr>
              <a:tr h="1543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Комп’ютерних наук</a:t>
                      </a:r>
                      <a:endParaRPr lang="ru-UA" sz="1000" b="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kern="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696</a:t>
                      </a:r>
                      <a:endParaRPr lang="ru-UA" sz="10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464</a:t>
                      </a:r>
                      <a:endParaRPr lang="ru-RU" sz="1000" kern="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83556139"/>
                  </a:ext>
                </a:extLst>
              </a:tr>
              <a:tr h="1543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Комп’ютерної інженерії та управління</a:t>
                      </a:r>
                      <a:endParaRPr lang="ru-UA" sz="1000" b="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kern="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302</a:t>
                      </a:r>
                      <a:endParaRPr lang="ru-UA" sz="10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409</a:t>
                      </a:r>
                      <a:endParaRPr lang="ru-RU" sz="1000" kern="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98911832"/>
                  </a:ext>
                </a:extLst>
              </a:tr>
              <a:tr h="1543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Інформаційно-аналітичних технологій та менеджменту</a:t>
                      </a:r>
                      <a:endParaRPr lang="ru-UA" sz="1000" b="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kern="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270</a:t>
                      </a:r>
                      <a:endParaRPr lang="ru-UA" sz="10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305</a:t>
                      </a:r>
                      <a:endParaRPr lang="ru-RU" sz="1000" kern="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01163413"/>
                  </a:ext>
                </a:extLst>
              </a:tr>
              <a:tr h="30877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Інформаційних радіотехнологій і технічного </a:t>
                      </a:r>
                      <a:br>
                        <a:rPr lang="uk-UA" sz="10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</a:br>
                      <a:r>
                        <a:rPr lang="uk-UA" sz="10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захисту інформації</a:t>
                      </a:r>
                      <a:endParaRPr lang="ru-UA" sz="1000" b="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kern="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279</a:t>
                      </a:r>
                      <a:endParaRPr lang="ru-UA" sz="10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291</a:t>
                      </a:r>
                      <a:endParaRPr lang="ru-RU" sz="1000" kern="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94341810"/>
                  </a:ext>
                </a:extLst>
              </a:tr>
              <a:tr h="1543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 b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Інфокомунікацій</a:t>
                      </a:r>
                      <a:endParaRPr lang="ru-UA" sz="1000" b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kern="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261</a:t>
                      </a:r>
                      <a:endParaRPr lang="ru-UA" sz="10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144</a:t>
                      </a:r>
                      <a:endParaRPr lang="ru-RU" sz="1000" kern="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28130659"/>
                  </a:ext>
                </a:extLst>
              </a:tr>
              <a:tr h="1543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 b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Автоматики і комп’ютеризованих технологій</a:t>
                      </a:r>
                      <a:endParaRPr lang="ru-UA" sz="1000" b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kern="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176</a:t>
                      </a:r>
                      <a:endParaRPr lang="ru-UA" sz="10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146</a:t>
                      </a:r>
                      <a:endParaRPr lang="ru-RU" sz="1000" kern="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44325795"/>
                  </a:ext>
                </a:extLst>
              </a:tr>
              <a:tr h="1543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Електронної та біомедичної інженерії</a:t>
                      </a:r>
                      <a:endParaRPr lang="ru-UA" sz="1000" b="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kern="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58</a:t>
                      </a:r>
                      <a:endParaRPr lang="ru-UA" sz="10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89</a:t>
                      </a:r>
                      <a:endParaRPr lang="ru-RU" sz="1000" kern="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75768604"/>
                  </a:ext>
                </a:extLst>
              </a:tr>
              <a:tr h="1543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Загальна кількість по Університету</a:t>
                      </a:r>
                      <a:endParaRPr lang="ru-UA" sz="10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b="1" kern="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2042</a:t>
                      </a:r>
                      <a:endParaRPr lang="ru-UA" sz="10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b="1" kern="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1848</a:t>
                      </a:r>
                      <a:endParaRPr lang="ru-RU" sz="1000" b="1" kern="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15786342"/>
                  </a:ext>
                </a:extLst>
              </a:tr>
            </a:tbl>
          </a:graphicData>
        </a:graphic>
      </p:graphicFrame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3C2EF666-3522-4EA1-BC42-507934DB19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6772863"/>
              </p:ext>
            </p:extLst>
          </p:nvPr>
        </p:nvGraphicFramePr>
        <p:xfrm>
          <a:off x="5868144" y="511342"/>
          <a:ext cx="2915941" cy="1302866"/>
        </p:xfrm>
        <a:graphic>
          <a:graphicData uri="http://schemas.openxmlformats.org/drawingml/2006/table">
            <a:tbl>
              <a:tblPr firstRow="1" firstCol="1" bandRow="1" bandCol="1">
                <a:tableStyleId>{5FD0F851-EC5A-4D38-B0AD-8093EC10F338}</a:tableStyleId>
              </a:tblPr>
              <a:tblGrid>
                <a:gridCol w="1162733">
                  <a:extLst>
                    <a:ext uri="{9D8B030D-6E8A-4147-A177-3AD203B41FA5}">
                      <a16:colId xmlns:a16="http://schemas.microsoft.com/office/drawing/2014/main" val="167475593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640961994"/>
                    </a:ext>
                  </a:extLst>
                </a:gridCol>
                <a:gridCol w="817104">
                  <a:extLst>
                    <a:ext uri="{9D8B030D-6E8A-4147-A177-3AD203B41FA5}">
                      <a16:colId xmlns:a16="http://schemas.microsoft.com/office/drawing/2014/main" val="1256516466"/>
                    </a:ext>
                  </a:extLst>
                </a:gridCol>
              </a:tblGrid>
              <a:tr h="3751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Публікації / рік</a:t>
                      </a:r>
                      <a:endParaRPr lang="ru-UA" sz="10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202</a:t>
                      </a:r>
                      <a:r>
                        <a:rPr lang="ru-RU" sz="10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  <a:r>
                        <a:rPr lang="uk-UA" sz="10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рік</a:t>
                      </a:r>
                      <a:endParaRPr lang="ru-UA" sz="10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202</a:t>
                      </a:r>
                      <a:r>
                        <a:rPr lang="ru-RU" sz="10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</a:t>
                      </a:r>
                      <a:r>
                        <a:rPr lang="uk-UA" sz="10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рік</a:t>
                      </a:r>
                      <a:endParaRPr lang="ru-UA" sz="10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6361687"/>
                  </a:ext>
                </a:extLst>
              </a:tr>
              <a:tr h="25522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Тези</a:t>
                      </a:r>
                      <a:endParaRPr lang="ru-UA" sz="1000" b="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kern="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1899</a:t>
                      </a:r>
                      <a:endParaRPr lang="ru-UA" sz="10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kern="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1529</a:t>
                      </a:r>
                      <a:endParaRPr lang="ru-RU" sz="1000" kern="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/>
                </a:tc>
                <a:extLst>
                  <a:ext uri="{0D108BD9-81ED-4DB2-BD59-A6C34878D82A}">
                    <a16:rowId xmlns:a16="http://schemas.microsoft.com/office/drawing/2014/main" val="3238910712"/>
                  </a:ext>
                </a:extLst>
              </a:tr>
              <a:tr h="25522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Статті</a:t>
                      </a:r>
                      <a:endParaRPr lang="ru-UA" sz="1000" b="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kern="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143</a:t>
                      </a:r>
                      <a:endParaRPr lang="ru-UA" sz="10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kern="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319</a:t>
                      </a:r>
                      <a:endParaRPr lang="ru-RU" sz="1000" kern="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/>
                </a:tc>
                <a:extLst>
                  <a:ext uri="{0D108BD9-81ED-4DB2-BD59-A6C34878D82A}">
                    <a16:rowId xmlns:a16="http://schemas.microsoft.com/office/drawing/2014/main" val="2526591598"/>
                  </a:ext>
                </a:extLst>
              </a:tr>
              <a:tr h="4172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Загальна кількість</a:t>
                      </a:r>
                      <a:endParaRPr lang="ru-UA" sz="10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b="1" kern="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2042</a:t>
                      </a:r>
                      <a:endParaRPr lang="ru-UA" sz="10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b="1" kern="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1848</a:t>
                      </a:r>
                      <a:endParaRPr lang="ru-RU" sz="1000" b="1" kern="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/>
                </a:tc>
                <a:extLst>
                  <a:ext uri="{0D108BD9-81ED-4DB2-BD59-A6C34878D82A}">
                    <a16:rowId xmlns:a16="http://schemas.microsoft.com/office/drawing/2014/main" val="2274767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380850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7755" y="20700"/>
            <a:ext cx="6675161" cy="5133228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0" y="1"/>
            <a:ext cx="9122916" cy="5143500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611560" y="1711765"/>
            <a:ext cx="7004142" cy="1719970"/>
          </a:xfrm>
        </p:spPr>
        <p:txBody>
          <a:bodyPr>
            <a:noAutofit/>
          </a:bodyPr>
          <a:lstStyle/>
          <a:p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6. </a:t>
            </a:r>
            <a:r>
              <a:rPr lang="uk-UA" sz="2400" b="1" dirty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МІЖНАРОДНА НАУКОВА Й ОСВІТНЯ ДІЯЛЬНІСТЬ</a:t>
            </a:r>
          </a:p>
        </p:txBody>
      </p:sp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797" y="46860"/>
            <a:ext cx="750161" cy="948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70635261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2189" y="328993"/>
            <a:ext cx="7615967" cy="948937"/>
          </a:xfrm>
        </p:spPr>
        <p:txBody>
          <a:bodyPr>
            <a:noAutofit/>
          </a:bodyPr>
          <a:lstStyle/>
          <a:p>
            <a:pPr indent="450000" algn="just"/>
            <a:r>
              <a:rPr lang="uk-UA" sz="13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У 2025 році в ХНУРЕ велика увага приділяється міжнародній науковій та освітній діяльності. Працівники Університету активно співпрацюють з Європейськими ЗВО та міжнародними організаціями. Загалом на 202</a:t>
            </a:r>
            <a:r>
              <a:rPr lang="ru-RU" sz="13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5</a:t>
            </a:r>
            <a:r>
              <a:rPr lang="uk-UA" sz="13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рік діє </a:t>
            </a:r>
            <a:r>
              <a:rPr lang="uk-UA" sz="1300" b="1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</a:t>
            </a:r>
            <a:r>
              <a:rPr lang="ru-RU" sz="1300" b="1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44</a:t>
            </a:r>
            <a:r>
              <a:rPr lang="uk-UA" sz="1300" b="1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uk-UA" sz="13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міжнародні угоди між ХНУРЕ та іноземними партнерами.</a:t>
            </a:r>
            <a:endParaRPr lang="ru-RU" sz="1300" b="1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1"/>
            <a:ext cx="9122916" cy="5143500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368" y="35439"/>
            <a:ext cx="750161" cy="948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AD48AA11-0C17-43BD-AE17-005EA588C76B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872189" y="1350657"/>
          <a:ext cx="7474421" cy="3481166"/>
        </p:xfrm>
        <a:graphic>
          <a:graphicData uri="http://schemas.openxmlformats.org/drawingml/2006/table">
            <a:tbl>
              <a:tblPr firstRow="1" firstCol="1" bandRow="1" bandCol="1">
                <a:tableStyleId>{FABFCF23-3B69-468F-B69F-88F6DE6A72F2}</a:tableStyleId>
              </a:tblPr>
              <a:tblGrid>
                <a:gridCol w="5456327">
                  <a:extLst>
                    <a:ext uri="{9D8B030D-6E8A-4147-A177-3AD203B41FA5}">
                      <a16:colId xmlns:a16="http://schemas.microsoft.com/office/drawing/2014/main" val="3036798017"/>
                    </a:ext>
                  </a:extLst>
                </a:gridCol>
                <a:gridCol w="1009047">
                  <a:extLst>
                    <a:ext uri="{9D8B030D-6E8A-4147-A177-3AD203B41FA5}">
                      <a16:colId xmlns:a16="http://schemas.microsoft.com/office/drawing/2014/main" val="1537804531"/>
                    </a:ext>
                  </a:extLst>
                </a:gridCol>
                <a:gridCol w="1009047">
                  <a:extLst>
                    <a:ext uri="{9D8B030D-6E8A-4147-A177-3AD203B41FA5}">
                      <a16:colId xmlns:a16="http://schemas.microsoft.com/office/drawing/2014/main" val="2887515578"/>
                    </a:ext>
                  </a:extLst>
                </a:gridCol>
              </a:tblGrid>
              <a:tr h="1957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Заходи з міжнародного співробітництва</a:t>
                      </a:r>
                      <a:endParaRPr lang="ru-UA" sz="1100" b="1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54218" marR="5421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2024 рік</a:t>
                      </a:r>
                      <a:endParaRPr lang="ru-UA" sz="1100" b="1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54218" marR="5421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202</a:t>
                      </a:r>
                      <a:r>
                        <a:rPr lang="ru-RU" sz="1100" b="1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</a:t>
                      </a:r>
                      <a:r>
                        <a:rPr lang="uk-UA" sz="1100" b="1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рік</a:t>
                      </a:r>
                      <a:endParaRPr lang="ru-UA" sz="1100" b="1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54218" marR="54218" marT="0" marB="0" anchor="ctr"/>
                </a:tc>
                <a:extLst>
                  <a:ext uri="{0D108BD9-81ED-4DB2-BD59-A6C34878D82A}">
                    <a16:rowId xmlns:a16="http://schemas.microsoft.com/office/drawing/2014/main" val="2707759833"/>
                  </a:ext>
                </a:extLst>
              </a:tr>
              <a:tr h="326213">
                <a:tc>
                  <a:txBody>
                    <a:bodyPr/>
                    <a:lstStyle/>
                    <a:p>
                      <a:pPr marL="311150" indent="-130810" algn="l">
                        <a:spcAft>
                          <a:spcPts val="0"/>
                        </a:spcAft>
                      </a:pPr>
                      <a:r>
                        <a:rPr lang="uk-UA" sz="10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– виїзди з метою стажування, навчання </a:t>
                      </a:r>
                      <a:br>
                        <a:rPr lang="uk-UA" sz="10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</a:br>
                      <a:r>
                        <a:rPr lang="uk-UA" sz="10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та підвищення кваліфікації </a:t>
                      </a:r>
                      <a:endParaRPr lang="ru-UA" sz="9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54218" marR="5421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43</a:t>
                      </a:r>
                      <a:endParaRPr lang="ru-UA" sz="9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54218" marR="54218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50</a:t>
                      </a:r>
                      <a:endParaRPr lang="ru-RU" sz="10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extLst>
                  <a:ext uri="{0D108BD9-81ED-4DB2-BD59-A6C34878D82A}">
                    <a16:rowId xmlns:a16="http://schemas.microsoft.com/office/drawing/2014/main" val="204209096"/>
                  </a:ext>
                </a:extLst>
              </a:tr>
              <a:tr h="179813">
                <a:tc>
                  <a:txBody>
                    <a:bodyPr/>
                    <a:lstStyle/>
                    <a:p>
                      <a:pPr indent="180340" algn="l">
                        <a:spcAft>
                          <a:spcPts val="0"/>
                        </a:spcAft>
                      </a:pPr>
                      <a:r>
                        <a:rPr lang="uk-UA" sz="10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– виїзди з метою проведення викладацької роботи </a:t>
                      </a:r>
                      <a:endParaRPr lang="ru-UA" sz="9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54218" marR="5421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ru-UA" sz="9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54218" marR="54218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-</a:t>
                      </a:r>
                      <a:endParaRPr lang="ru-RU" sz="10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extLst>
                  <a:ext uri="{0D108BD9-81ED-4DB2-BD59-A6C34878D82A}">
                    <a16:rowId xmlns:a16="http://schemas.microsoft.com/office/drawing/2014/main" val="867366722"/>
                  </a:ext>
                </a:extLst>
              </a:tr>
              <a:tr h="179813">
                <a:tc>
                  <a:txBody>
                    <a:bodyPr/>
                    <a:lstStyle/>
                    <a:p>
                      <a:pPr indent="180340" algn="l">
                        <a:spcAft>
                          <a:spcPts val="0"/>
                        </a:spcAft>
                      </a:pPr>
                      <a:r>
                        <a:rPr lang="uk-UA" sz="10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– виїзди з метою проведення наукових досліджень </a:t>
                      </a:r>
                      <a:endParaRPr lang="ru-UA" sz="9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54218" marR="5421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</a:t>
                      </a:r>
                      <a:endParaRPr lang="ru-UA" sz="9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54218" marR="54218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8</a:t>
                      </a:r>
                      <a:endParaRPr lang="ru-RU" sz="10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extLst>
                  <a:ext uri="{0D108BD9-81ED-4DB2-BD59-A6C34878D82A}">
                    <a16:rowId xmlns:a16="http://schemas.microsoft.com/office/drawing/2014/main" val="3054159327"/>
                  </a:ext>
                </a:extLst>
              </a:tr>
              <a:tr h="179813">
                <a:tc>
                  <a:txBody>
                    <a:bodyPr/>
                    <a:lstStyle/>
                    <a:p>
                      <a:pPr indent="180340" algn="l">
                        <a:spcAft>
                          <a:spcPts val="0"/>
                        </a:spcAft>
                      </a:pPr>
                      <a:r>
                        <a:rPr lang="uk-UA" sz="10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– участь у міжнародних семінарах, конференціях тощо </a:t>
                      </a:r>
                      <a:endParaRPr lang="ru-UA" sz="9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54218" marR="5421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16</a:t>
                      </a:r>
                      <a:endParaRPr lang="ru-UA" sz="9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54218" marR="54218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b="0" kern="12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13</a:t>
                      </a:r>
                      <a:endParaRPr lang="ru-RU" sz="1000" b="0" kern="12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extLst>
                  <a:ext uri="{0D108BD9-81ED-4DB2-BD59-A6C34878D82A}">
                    <a16:rowId xmlns:a16="http://schemas.microsoft.com/office/drawing/2014/main" val="1058237954"/>
                  </a:ext>
                </a:extLst>
              </a:tr>
              <a:tr h="179813">
                <a:tc>
                  <a:txBody>
                    <a:bodyPr/>
                    <a:lstStyle/>
                    <a:p>
                      <a:pPr indent="180340" algn="l">
                        <a:spcAft>
                          <a:spcPts val="0"/>
                        </a:spcAft>
                      </a:pPr>
                      <a:r>
                        <a:rPr lang="uk-UA" sz="10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– інші заходи з міжнародного співробітництва</a:t>
                      </a:r>
                      <a:endParaRPr lang="ru-UA" sz="9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54218" marR="5421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37</a:t>
                      </a:r>
                      <a:endParaRPr lang="ru-UA" sz="9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54218" marR="54218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b="0" kern="12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39</a:t>
                      </a:r>
                      <a:endParaRPr lang="ru-RU" sz="1000" b="0" kern="12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extLst>
                  <a:ext uri="{0D108BD9-81ED-4DB2-BD59-A6C34878D82A}">
                    <a16:rowId xmlns:a16="http://schemas.microsoft.com/office/drawing/2014/main" val="3562080149"/>
                  </a:ext>
                </a:extLst>
              </a:tr>
              <a:tr h="17981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0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Загалом виїздів працівників Університету за кордон</a:t>
                      </a:r>
                      <a:endParaRPr lang="ru-UA" sz="9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54218" marR="5421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b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61</a:t>
                      </a:r>
                      <a:endParaRPr lang="ru-UA" sz="900" b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54218" marR="54218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b="0" kern="12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56</a:t>
                      </a:r>
                      <a:endParaRPr lang="ru-RU" sz="1000" b="0" kern="12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extLst>
                  <a:ext uri="{0D108BD9-81ED-4DB2-BD59-A6C34878D82A}">
                    <a16:rowId xmlns:a16="http://schemas.microsoft.com/office/drawing/2014/main" val="611024781"/>
                  </a:ext>
                </a:extLst>
              </a:tr>
              <a:tr h="32482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0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Укладено нові угоди із закордонними науковими організаціями та закладами вищої освіти</a:t>
                      </a:r>
                      <a:endParaRPr lang="ru-UA" sz="9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54218" marR="5421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</a:t>
                      </a:r>
                      <a:endParaRPr lang="ru-UA" sz="9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54218" marR="54218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b="0" kern="12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9</a:t>
                      </a:r>
                      <a:endParaRPr lang="ru-RU" sz="1000" b="0" kern="12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extLst>
                  <a:ext uri="{0D108BD9-81ED-4DB2-BD59-A6C34878D82A}">
                    <a16:rowId xmlns:a16="http://schemas.microsoft.com/office/drawing/2014/main" val="2628171940"/>
                  </a:ext>
                </a:extLst>
              </a:tr>
              <a:tr h="17353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0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Продовжували діяти попередні угоди</a:t>
                      </a:r>
                      <a:endParaRPr lang="ru-UA" sz="9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54218" marR="5421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142</a:t>
                      </a:r>
                      <a:endParaRPr lang="ru-UA" sz="9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54218" marR="54218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144</a:t>
                      </a:r>
                      <a:endParaRPr lang="ru-RU" sz="10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extLst>
                  <a:ext uri="{0D108BD9-81ED-4DB2-BD59-A6C34878D82A}">
                    <a16:rowId xmlns:a16="http://schemas.microsoft.com/office/drawing/2014/main" val="535915921"/>
                  </a:ext>
                </a:extLst>
              </a:tr>
              <a:tr h="17353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0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Отримання грантів, зокрема:</a:t>
                      </a:r>
                      <a:endParaRPr lang="ru-UA" sz="9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54218" marR="5421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107</a:t>
                      </a:r>
                      <a:endParaRPr lang="ru-UA" sz="9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54218" marR="54218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b="0" kern="12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84</a:t>
                      </a:r>
                      <a:endParaRPr lang="ru-RU" sz="1000" b="0" kern="12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extLst>
                  <a:ext uri="{0D108BD9-81ED-4DB2-BD59-A6C34878D82A}">
                    <a16:rowId xmlns:a16="http://schemas.microsoft.com/office/drawing/2014/main" val="1536025277"/>
                  </a:ext>
                </a:extLst>
              </a:tr>
              <a:tr h="173530">
                <a:tc>
                  <a:txBody>
                    <a:bodyPr/>
                    <a:lstStyle/>
                    <a:p>
                      <a:pPr indent="180340" algn="l">
                        <a:spcAft>
                          <a:spcPts val="0"/>
                        </a:spcAft>
                      </a:pPr>
                      <a:r>
                        <a:rPr lang="uk-UA" sz="10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– для стажування</a:t>
                      </a:r>
                      <a:endParaRPr lang="ru-UA" sz="9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54218" marR="5421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UA" sz="9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54218" marR="54218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b="0" kern="12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-</a:t>
                      </a:r>
                      <a:endParaRPr lang="ru-RU" sz="1000" b="0" kern="12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extLst>
                  <a:ext uri="{0D108BD9-81ED-4DB2-BD59-A6C34878D82A}">
                    <a16:rowId xmlns:a16="http://schemas.microsoft.com/office/drawing/2014/main" val="2239187966"/>
                  </a:ext>
                </a:extLst>
              </a:tr>
              <a:tr h="173530">
                <a:tc>
                  <a:txBody>
                    <a:bodyPr/>
                    <a:lstStyle/>
                    <a:p>
                      <a:pPr indent="180340" algn="l">
                        <a:spcAft>
                          <a:spcPts val="0"/>
                        </a:spcAft>
                      </a:pPr>
                      <a:r>
                        <a:rPr lang="uk-UA" sz="10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– для наукового співробітництва та реалізації проєктів</a:t>
                      </a:r>
                      <a:endParaRPr lang="ru-UA" sz="9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54218" marR="5421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39</a:t>
                      </a:r>
                      <a:endParaRPr lang="ru-UA" sz="9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54218" marR="54218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46</a:t>
                      </a:r>
                      <a:endParaRPr lang="ru-RU" sz="10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extLst>
                  <a:ext uri="{0D108BD9-81ED-4DB2-BD59-A6C34878D82A}">
                    <a16:rowId xmlns:a16="http://schemas.microsoft.com/office/drawing/2014/main" val="2346633986"/>
                  </a:ext>
                </a:extLst>
              </a:tr>
              <a:tr h="173530">
                <a:tc>
                  <a:txBody>
                    <a:bodyPr/>
                    <a:lstStyle/>
                    <a:p>
                      <a:pPr indent="180340" algn="l">
                        <a:spcAft>
                          <a:spcPts val="0"/>
                        </a:spcAft>
                      </a:pPr>
                      <a:r>
                        <a:rPr lang="uk-UA" sz="10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– викладацька робота</a:t>
                      </a:r>
                      <a:endParaRPr lang="ru-UA" sz="9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54218" marR="5421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ru-UA" sz="9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54218" marR="54218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b="0" kern="12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-</a:t>
                      </a:r>
                      <a:endParaRPr lang="ru-RU" sz="1000" b="0" kern="12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extLst>
                  <a:ext uri="{0D108BD9-81ED-4DB2-BD59-A6C34878D82A}">
                    <a16:rowId xmlns:a16="http://schemas.microsoft.com/office/drawing/2014/main" val="705059120"/>
                  </a:ext>
                </a:extLst>
              </a:tr>
              <a:tr h="173530">
                <a:tc>
                  <a:txBody>
                    <a:bodyPr/>
                    <a:lstStyle/>
                    <a:p>
                      <a:pPr indent="180340" algn="l">
                        <a:spcAft>
                          <a:spcPts val="0"/>
                        </a:spcAft>
                      </a:pPr>
                      <a:r>
                        <a:rPr lang="uk-UA" sz="10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– освітніх грантів</a:t>
                      </a:r>
                      <a:endParaRPr lang="ru-UA" sz="9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54218" marR="5421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43</a:t>
                      </a:r>
                      <a:endParaRPr lang="ru-UA" sz="9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54218" marR="54218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27</a:t>
                      </a:r>
                      <a:endParaRPr lang="ru-RU" sz="10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extLst>
                  <a:ext uri="{0D108BD9-81ED-4DB2-BD59-A6C34878D82A}">
                    <a16:rowId xmlns:a16="http://schemas.microsoft.com/office/drawing/2014/main" val="604996329"/>
                  </a:ext>
                </a:extLst>
              </a:tr>
              <a:tr h="173530">
                <a:tc>
                  <a:txBody>
                    <a:bodyPr/>
                    <a:lstStyle/>
                    <a:p>
                      <a:pPr indent="180340" algn="l">
                        <a:spcAft>
                          <a:spcPts val="0"/>
                        </a:spcAft>
                      </a:pPr>
                      <a:r>
                        <a:rPr lang="uk-UA" sz="10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– участь у конференціях та семінарах</a:t>
                      </a:r>
                      <a:endParaRPr lang="ru-UA" sz="9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54218" marR="5421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16</a:t>
                      </a:r>
                      <a:endParaRPr lang="ru-UA" sz="9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54218" marR="54218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b="0" kern="12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5</a:t>
                      </a:r>
                      <a:endParaRPr lang="ru-RU" sz="1000" b="0" kern="12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extLst>
                  <a:ext uri="{0D108BD9-81ED-4DB2-BD59-A6C34878D82A}">
                    <a16:rowId xmlns:a16="http://schemas.microsoft.com/office/drawing/2014/main" val="2601283247"/>
                  </a:ext>
                </a:extLst>
              </a:tr>
              <a:tr h="173530">
                <a:tc>
                  <a:txBody>
                    <a:bodyPr/>
                    <a:lstStyle/>
                    <a:p>
                      <a:pPr indent="180340" algn="l">
                        <a:spcAft>
                          <a:spcPts val="0"/>
                        </a:spcAft>
                      </a:pPr>
                      <a:r>
                        <a:rPr lang="uk-UA" sz="10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– інші</a:t>
                      </a:r>
                      <a:endParaRPr lang="ru-UA" sz="9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54218" marR="5421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</a:t>
                      </a:r>
                      <a:endParaRPr lang="ru-UA" sz="9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54218" marR="54218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6</a:t>
                      </a:r>
                      <a:endParaRPr lang="ru-RU" sz="10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extLst>
                  <a:ext uri="{0D108BD9-81ED-4DB2-BD59-A6C34878D82A}">
                    <a16:rowId xmlns:a16="http://schemas.microsoft.com/office/drawing/2014/main" val="746649282"/>
                  </a:ext>
                </a:extLst>
              </a:tr>
              <a:tr h="17353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0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Подано до міжнародних наукових фондів нових проєктів</a:t>
                      </a:r>
                      <a:endParaRPr lang="ru-UA" sz="9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54218" marR="5421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ru-UA" sz="9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54218" marR="54218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3</a:t>
                      </a:r>
                      <a:endParaRPr lang="ru-RU" sz="10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extLst>
                  <a:ext uri="{0D108BD9-81ED-4DB2-BD59-A6C34878D82A}">
                    <a16:rowId xmlns:a16="http://schemas.microsoft.com/office/drawing/2014/main" val="1625240645"/>
                  </a:ext>
                </a:extLst>
              </a:tr>
              <a:tr h="17353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0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Проведено міжнародних конференцій, семінарів тощо</a:t>
                      </a:r>
                      <a:endParaRPr lang="ru-UA" sz="9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54218" marR="5421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</a:t>
                      </a:r>
                      <a:endParaRPr lang="ru-UA" sz="9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54218" marR="54218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12</a:t>
                      </a:r>
                      <a:endParaRPr lang="ru-RU" sz="10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73025" marR="73025" marT="0" marB="0" anchor="ctr"/>
                </a:tc>
                <a:extLst>
                  <a:ext uri="{0D108BD9-81ED-4DB2-BD59-A6C34878D82A}">
                    <a16:rowId xmlns:a16="http://schemas.microsoft.com/office/drawing/2014/main" val="2132810866"/>
                  </a:ext>
                </a:extLst>
              </a:tr>
            </a:tbl>
          </a:graphicData>
        </a:graphic>
      </p:graphicFrame>
      <p:sp>
        <p:nvSpPr>
          <p:cNvPr id="8" name="object 4">
            <a:extLst>
              <a:ext uri="{FF2B5EF4-FFF2-40B4-BE49-F238E27FC236}">
                <a16:creationId xmlns:a16="http://schemas.microsoft.com/office/drawing/2014/main" id="{0279BBAD-2B65-4AA6-B670-F5BC73491475}"/>
              </a:ext>
            </a:extLst>
          </p:cNvPr>
          <p:cNvSpPr/>
          <p:nvPr/>
        </p:nvSpPr>
        <p:spPr>
          <a:xfrm>
            <a:off x="8244408" y="4677502"/>
            <a:ext cx="864096" cy="48101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    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2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                </a:t>
            </a: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9" name="object 3">
            <a:extLst>
              <a:ext uri="{FF2B5EF4-FFF2-40B4-BE49-F238E27FC236}">
                <a16:creationId xmlns:a16="http://schemas.microsoft.com/office/drawing/2014/main" id="{DAC9694C-D72A-422E-95FE-70E3FE017AEF}"/>
              </a:ext>
            </a:extLst>
          </p:cNvPr>
          <p:cNvSpPr/>
          <p:nvPr/>
        </p:nvSpPr>
        <p:spPr>
          <a:xfrm>
            <a:off x="8676456" y="4720965"/>
            <a:ext cx="400442" cy="397007"/>
          </a:xfrm>
          <a:custGeom>
            <a:avLst/>
            <a:gdLst/>
            <a:ahLst/>
            <a:cxnLst/>
            <a:rect l="l" t="t" r="r" b="b"/>
            <a:pathLst>
              <a:path w="475614" h="475615">
                <a:moveTo>
                  <a:pt x="237655" y="0"/>
                </a:moveTo>
                <a:lnTo>
                  <a:pt x="189769" y="4829"/>
                </a:lnTo>
                <a:lnTo>
                  <a:pt x="145164" y="18681"/>
                </a:lnTo>
                <a:lnTo>
                  <a:pt x="104796" y="40598"/>
                </a:lnTo>
                <a:lnTo>
                  <a:pt x="69621" y="69624"/>
                </a:lnTo>
                <a:lnTo>
                  <a:pt x="40597" y="104802"/>
                </a:lnTo>
                <a:lnTo>
                  <a:pt x="18681" y="145175"/>
                </a:lnTo>
                <a:lnTo>
                  <a:pt x="4829" y="189786"/>
                </a:lnTo>
                <a:lnTo>
                  <a:pt x="0" y="237680"/>
                </a:lnTo>
                <a:lnTo>
                  <a:pt x="4829" y="285566"/>
                </a:lnTo>
                <a:lnTo>
                  <a:pt x="18681" y="330174"/>
                </a:lnTo>
                <a:lnTo>
                  <a:pt x="40597" y="370547"/>
                </a:lnTo>
                <a:lnTo>
                  <a:pt x="69621" y="405726"/>
                </a:lnTo>
                <a:lnTo>
                  <a:pt x="104796" y="434755"/>
                </a:lnTo>
                <a:lnTo>
                  <a:pt x="145164" y="456675"/>
                </a:lnTo>
                <a:lnTo>
                  <a:pt x="189769" y="470530"/>
                </a:lnTo>
                <a:lnTo>
                  <a:pt x="237655" y="475360"/>
                </a:lnTo>
                <a:lnTo>
                  <a:pt x="285559" y="470530"/>
                </a:lnTo>
                <a:lnTo>
                  <a:pt x="330176" y="456675"/>
                </a:lnTo>
                <a:lnTo>
                  <a:pt x="355151" y="443115"/>
                </a:lnTo>
                <a:lnTo>
                  <a:pt x="237655" y="443115"/>
                </a:lnTo>
                <a:lnTo>
                  <a:pt x="190545" y="437692"/>
                </a:lnTo>
                <a:lnTo>
                  <a:pt x="147303" y="422244"/>
                </a:lnTo>
                <a:lnTo>
                  <a:pt x="109159" y="398000"/>
                </a:lnTo>
                <a:lnTo>
                  <a:pt x="77346" y="366192"/>
                </a:lnTo>
                <a:lnTo>
                  <a:pt x="53097" y="328049"/>
                </a:lnTo>
                <a:lnTo>
                  <a:pt x="37644" y="284801"/>
                </a:lnTo>
                <a:lnTo>
                  <a:pt x="32219" y="237680"/>
                </a:lnTo>
                <a:lnTo>
                  <a:pt x="33355" y="216013"/>
                </a:lnTo>
                <a:lnTo>
                  <a:pt x="36679" y="195011"/>
                </a:lnTo>
                <a:lnTo>
                  <a:pt x="42062" y="174776"/>
                </a:lnTo>
                <a:lnTo>
                  <a:pt x="49377" y="155409"/>
                </a:lnTo>
                <a:lnTo>
                  <a:pt x="118200" y="155409"/>
                </a:lnTo>
                <a:lnTo>
                  <a:pt x="137807" y="121551"/>
                </a:lnTo>
                <a:lnTo>
                  <a:pt x="68249" y="121500"/>
                </a:lnTo>
                <a:lnTo>
                  <a:pt x="100436" y="84812"/>
                </a:lnTo>
                <a:lnTo>
                  <a:pt x="140450" y="56648"/>
                </a:lnTo>
                <a:lnTo>
                  <a:pt x="186716" y="38590"/>
                </a:lnTo>
                <a:lnTo>
                  <a:pt x="237655" y="32219"/>
                </a:lnTo>
                <a:lnTo>
                  <a:pt x="355115" y="32219"/>
                </a:lnTo>
                <a:lnTo>
                  <a:pt x="330176" y="18681"/>
                </a:lnTo>
                <a:lnTo>
                  <a:pt x="285559" y="4829"/>
                </a:lnTo>
                <a:lnTo>
                  <a:pt x="237655" y="0"/>
                </a:lnTo>
                <a:close/>
              </a:path>
              <a:path w="475614" h="475615">
                <a:moveTo>
                  <a:pt x="137807" y="121551"/>
                </a:moveTo>
                <a:lnTo>
                  <a:pt x="118237" y="155435"/>
                </a:lnTo>
                <a:lnTo>
                  <a:pt x="140616" y="186570"/>
                </a:lnTo>
                <a:lnTo>
                  <a:pt x="166357" y="222135"/>
                </a:lnTo>
                <a:lnTo>
                  <a:pt x="77431" y="346176"/>
                </a:lnTo>
                <a:lnTo>
                  <a:pt x="412102" y="346176"/>
                </a:lnTo>
                <a:lnTo>
                  <a:pt x="379901" y="385883"/>
                </a:lnTo>
                <a:lnTo>
                  <a:pt x="338889" y="416477"/>
                </a:lnTo>
                <a:lnTo>
                  <a:pt x="290872" y="436155"/>
                </a:lnTo>
                <a:lnTo>
                  <a:pt x="237655" y="443115"/>
                </a:lnTo>
                <a:lnTo>
                  <a:pt x="355151" y="443115"/>
                </a:lnTo>
                <a:lnTo>
                  <a:pt x="405725" y="405726"/>
                </a:lnTo>
                <a:lnTo>
                  <a:pt x="434746" y="370547"/>
                </a:lnTo>
                <a:lnTo>
                  <a:pt x="456659" y="330174"/>
                </a:lnTo>
                <a:lnTo>
                  <a:pt x="461477" y="314655"/>
                </a:lnTo>
                <a:lnTo>
                  <a:pt x="146481" y="314655"/>
                </a:lnTo>
                <a:lnTo>
                  <a:pt x="189458" y="253974"/>
                </a:lnTo>
                <a:lnTo>
                  <a:pt x="406175" y="253974"/>
                </a:lnTo>
                <a:lnTo>
                  <a:pt x="408604" y="250380"/>
                </a:lnTo>
                <a:lnTo>
                  <a:pt x="230327" y="250380"/>
                </a:lnTo>
                <a:lnTo>
                  <a:pt x="210997" y="223469"/>
                </a:lnTo>
                <a:lnTo>
                  <a:pt x="233425" y="191769"/>
                </a:lnTo>
                <a:lnTo>
                  <a:pt x="188150" y="191769"/>
                </a:lnTo>
                <a:lnTo>
                  <a:pt x="137807" y="121551"/>
                </a:lnTo>
                <a:close/>
              </a:path>
              <a:path w="475614" h="475615">
                <a:moveTo>
                  <a:pt x="355115" y="32219"/>
                </a:moveTo>
                <a:lnTo>
                  <a:pt x="237655" y="32219"/>
                </a:lnTo>
                <a:lnTo>
                  <a:pt x="284771" y="37646"/>
                </a:lnTo>
                <a:lnTo>
                  <a:pt x="328022" y="53102"/>
                </a:lnTo>
                <a:lnTo>
                  <a:pt x="366176" y="77356"/>
                </a:lnTo>
                <a:lnTo>
                  <a:pt x="397998" y="109174"/>
                </a:lnTo>
                <a:lnTo>
                  <a:pt x="422255" y="147323"/>
                </a:lnTo>
                <a:lnTo>
                  <a:pt x="437714" y="190569"/>
                </a:lnTo>
                <a:lnTo>
                  <a:pt x="443141" y="237680"/>
                </a:lnTo>
                <a:lnTo>
                  <a:pt x="442151" y="257819"/>
                </a:lnTo>
                <a:lnTo>
                  <a:pt x="439256" y="277421"/>
                </a:lnTo>
                <a:lnTo>
                  <a:pt x="434563" y="296391"/>
                </a:lnTo>
                <a:lnTo>
                  <a:pt x="428180" y="314629"/>
                </a:lnTo>
                <a:lnTo>
                  <a:pt x="146481" y="314655"/>
                </a:lnTo>
                <a:lnTo>
                  <a:pt x="461477" y="314655"/>
                </a:lnTo>
                <a:lnTo>
                  <a:pt x="470507" y="285566"/>
                </a:lnTo>
                <a:lnTo>
                  <a:pt x="475335" y="237680"/>
                </a:lnTo>
                <a:lnTo>
                  <a:pt x="470507" y="189786"/>
                </a:lnTo>
                <a:lnTo>
                  <a:pt x="456659" y="145175"/>
                </a:lnTo>
                <a:lnTo>
                  <a:pt x="434746" y="104802"/>
                </a:lnTo>
                <a:lnTo>
                  <a:pt x="405725" y="69624"/>
                </a:lnTo>
                <a:lnTo>
                  <a:pt x="370550" y="40598"/>
                </a:lnTo>
                <a:lnTo>
                  <a:pt x="355115" y="32219"/>
                </a:lnTo>
                <a:close/>
              </a:path>
              <a:path w="475614" h="475615">
                <a:moveTo>
                  <a:pt x="406175" y="253974"/>
                </a:moveTo>
                <a:lnTo>
                  <a:pt x="189458" y="253974"/>
                </a:lnTo>
                <a:lnTo>
                  <a:pt x="209270" y="281431"/>
                </a:lnTo>
                <a:lnTo>
                  <a:pt x="353377" y="280987"/>
                </a:lnTo>
                <a:lnTo>
                  <a:pt x="379791" y="275620"/>
                </a:lnTo>
                <a:lnTo>
                  <a:pt x="401424" y="261005"/>
                </a:lnTo>
                <a:lnTo>
                  <a:pt x="406175" y="253974"/>
                </a:lnTo>
                <a:close/>
              </a:path>
              <a:path w="475614" h="475615">
                <a:moveTo>
                  <a:pt x="408628" y="175577"/>
                </a:moveTo>
                <a:lnTo>
                  <a:pt x="351764" y="175577"/>
                </a:lnTo>
                <a:lnTo>
                  <a:pt x="366266" y="178532"/>
                </a:lnTo>
                <a:lnTo>
                  <a:pt x="378147" y="186570"/>
                </a:lnTo>
                <a:lnTo>
                  <a:pt x="386177" y="198450"/>
                </a:lnTo>
                <a:lnTo>
                  <a:pt x="389122" y="212953"/>
                </a:lnTo>
                <a:lnTo>
                  <a:pt x="386177" y="227486"/>
                </a:lnTo>
                <a:lnTo>
                  <a:pt x="378147" y="239387"/>
                </a:lnTo>
                <a:lnTo>
                  <a:pt x="366266" y="247427"/>
                </a:lnTo>
                <a:lnTo>
                  <a:pt x="351764" y="250380"/>
                </a:lnTo>
                <a:lnTo>
                  <a:pt x="408604" y="250380"/>
                </a:lnTo>
                <a:lnTo>
                  <a:pt x="416042" y="239373"/>
                </a:lnTo>
                <a:lnTo>
                  <a:pt x="421406" y="212928"/>
                </a:lnTo>
                <a:lnTo>
                  <a:pt x="416042" y="186553"/>
                </a:lnTo>
                <a:lnTo>
                  <a:pt x="408628" y="175577"/>
                </a:lnTo>
                <a:close/>
              </a:path>
              <a:path w="475614" h="475615">
                <a:moveTo>
                  <a:pt x="353377" y="144906"/>
                </a:moveTo>
                <a:lnTo>
                  <a:pt x="221754" y="144906"/>
                </a:lnTo>
                <a:lnTo>
                  <a:pt x="188150" y="191769"/>
                </a:lnTo>
                <a:lnTo>
                  <a:pt x="233425" y="191769"/>
                </a:lnTo>
                <a:lnTo>
                  <a:pt x="244881" y="175577"/>
                </a:lnTo>
                <a:lnTo>
                  <a:pt x="408628" y="175577"/>
                </a:lnTo>
                <a:lnTo>
                  <a:pt x="401424" y="164914"/>
                </a:lnTo>
                <a:lnTo>
                  <a:pt x="379791" y="150283"/>
                </a:lnTo>
                <a:lnTo>
                  <a:pt x="353377" y="144906"/>
                </a:lnTo>
                <a:close/>
              </a:path>
              <a:path w="475614" h="475615">
                <a:moveTo>
                  <a:pt x="118200" y="155409"/>
                </a:moveTo>
                <a:lnTo>
                  <a:pt x="49377" y="155409"/>
                </a:lnTo>
                <a:lnTo>
                  <a:pt x="118186" y="15543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F27711E-9F81-473F-95F1-7E8428EAA9DB}"/>
              </a:ext>
            </a:extLst>
          </p:cNvPr>
          <p:cNvSpPr txBox="1"/>
          <p:nvPr/>
        </p:nvSpPr>
        <p:spPr>
          <a:xfrm>
            <a:off x="968621" y="3549"/>
            <a:ext cx="74231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Показники Університету з міжнародного співробітництва</a:t>
            </a:r>
            <a:endParaRPr lang="ru-UA" b="1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25A6655-337A-4E65-8E6D-345408C35651}"/>
              </a:ext>
            </a:extLst>
          </p:cNvPr>
          <p:cNvSpPr txBox="1"/>
          <p:nvPr/>
        </p:nvSpPr>
        <p:spPr>
          <a:xfrm flipH="1">
            <a:off x="8340904" y="4764122"/>
            <a:ext cx="3745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b="1" dirty="0">
                <a:solidFill>
                  <a:schemeClr val="bg1"/>
                </a:solidFill>
              </a:rPr>
              <a:t>36</a:t>
            </a:r>
            <a:endParaRPr lang="ru-UA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398604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1"/>
            <a:ext cx="9122916" cy="5143500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368" y="35439"/>
            <a:ext cx="750161" cy="948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object 4">
            <a:extLst>
              <a:ext uri="{FF2B5EF4-FFF2-40B4-BE49-F238E27FC236}">
                <a16:creationId xmlns:a16="http://schemas.microsoft.com/office/drawing/2014/main" id="{0279BBAD-2B65-4AA6-B670-F5BC73491475}"/>
              </a:ext>
            </a:extLst>
          </p:cNvPr>
          <p:cNvSpPr/>
          <p:nvPr/>
        </p:nvSpPr>
        <p:spPr>
          <a:xfrm>
            <a:off x="8244408" y="4677502"/>
            <a:ext cx="864096" cy="48101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    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2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                </a:t>
            </a: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9" name="object 3">
            <a:extLst>
              <a:ext uri="{FF2B5EF4-FFF2-40B4-BE49-F238E27FC236}">
                <a16:creationId xmlns:a16="http://schemas.microsoft.com/office/drawing/2014/main" id="{DAC9694C-D72A-422E-95FE-70E3FE017AEF}"/>
              </a:ext>
            </a:extLst>
          </p:cNvPr>
          <p:cNvSpPr/>
          <p:nvPr/>
        </p:nvSpPr>
        <p:spPr>
          <a:xfrm>
            <a:off x="8676456" y="4720965"/>
            <a:ext cx="400442" cy="397007"/>
          </a:xfrm>
          <a:custGeom>
            <a:avLst/>
            <a:gdLst/>
            <a:ahLst/>
            <a:cxnLst/>
            <a:rect l="l" t="t" r="r" b="b"/>
            <a:pathLst>
              <a:path w="475614" h="475615">
                <a:moveTo>
                  <a:pt x="237655" y="0"/>
                </a:moveTo>
                <a:lnTo>
                  <a:pt x="189769" y="4829"/>
                </a:lnTo>
                <a:lnTo>
                  <a:pt x="145164" y="18681"/>
                </a:lnTo>
                <a:lnTo>
                  <a:pt x="104796" y="40598"/>
                </a:lnTo>
                <a:lnTo>
                  <a:pt x="69621" y="69624"/>
                </a:lnTo>
                <a:lnTo>
                  <a:pt x="40597" y="104802"/>
                </a:lnTo>
                <a:lnTo>
                  <a:pt x="18681" y="145175"/>
                </a:lnTo>
                <a:lnTo>
                  <a:pt x="4829" y="189786"/>
                </a:lnTo>
                <a:lnTo>
                  <a:pt x="0" y="237680"/>
                </a:lnTo>
                <a:lnTo>
                  <a:pt x="4829" y="285566"/>
                </a:lnTo>
                <a:lnTo>
                  <a:pt x="18681" y="330174"/>
                </a:lnTo>
                <a:lnTo>
                  <a:pt x="40597" y="370547"/>
                </a:lnTo>
                <a:lnTo>
                  <a:pt x="69621" y="405726"/>
                </a:lnTo>
                <a:lnTo>
                  <a:pt x="104796" y="434755"/>
                </a:lnTo>
                <a:lnTo>
                  <a:pt x="145164" y="456675"/>
                </a:lnTo>
                <a:lnTo>
                  <a:pt x="189769" y="470530"/>
                </a:lnTo>
                <a:lnTo>
                  <a:pt x="237655" y="475360"/>
                </a:lnTo>
                <a:lnTo>
                  <a:pt x="285559" y="470530"/>
                </a:lnTo>
                <a:lnTo>
                  <a:pt x="330176" y="456675"/>
                </a:lnTo>
                <a:lnTo>
                  <a:pt x="355151" y="443115"/>
                </a:lnTo>
                <a:lnTo>
                  <a:pt x="237655" y="443115"/>
                </a:lnTo>
                <a:lnTo>
                  <a:pt x="190545" y="437692"/>
                </a:lnTo>
                <a:lnTo>
                  <a:pt x="147303" y="422244"/>
                </a:lnTo>
                <a:lnTo>
                  <a:pt x="109159" y="398000"/>
                </a:lnTo>
                <a:lnTo>
                  <a:pt x="77346" y="366192"/>
                </a:lnTo>
                <a:lnTo>
                  <a:pt x="53097" y="328049"/>
                </a:lnTo>
                <a:lnTo>
                  <a:pt x="37644" y="284801"/>
                </a:lnTo>
                <a:lnTo>
                  <a:pt x="32219" y="237680"/>
                </a:lnTo>
                <a:lnTo>
                  <a:pt x="33355" y="216013"/>
                </a:lnTo>
                <a:lnTo>
                  <a:pt x="36679" y="195011"/>
                </a:lnTo>
                <a:lnTo>
                  <a:pt x="42062" y="174776"/>
                </a:lnTo>
                <a:lnTo>
                  <a:pt x="49377" y="155409"/>
                </a:lnTo>
                <a:lnTo>
                  <a:pt x="118200" y="155409"/>
                </a:lnTo>
                <a:lnTo>
                  <a:pt x="137807" y="121551"/>
                </a:lnTo>
                <a:lnTo>
                  <a:pt x="68249" y="121500"/>
                </a:lnTo>
                <a:lnTo>
                  <a:pt x="100436" y="84812"/>
                </a:lnTo>
                <a:lnTo>
                  <a:pt x="140450" y="56648"/>
                </a:lnTo>
                <a:lnTo>
                  <a:pt x="186716" y="38590"/>
                </a:lnTo>
                <a:lnTo>
                  <a:pt x="237655" y="32219"/>
                </a:lnTo>
                <a:lnTo>
                  <a:pt x="355115" y="32219"/>
                </a:lnTo>
                <a:lnTo>
                  <a:pt x="330176" y="18681"/>
                </a:lnTo>
                <a:lnTo>
                  <a:pt x="285559" y="4829"/>
                </a:lnTo>
                <a:lnTo>
                  <a:pt x="237655" y="0"/>
                </a:lnTo>
                <a:close/>
              </a:path>
              <a:path w="475614" h="475615">
                <a:moveTo>
                  <a:pt x="137807" y="121551"/>
                </a:moveTo>
                <a:lnTo>
                  <a:pt x="118237" y="155435"/>
                </a:lnTo>
                <a:lnTo>
                  <a:pt x="140616" y="186570"/>
                </a:lnTo>
                <a:lnTo>
                  <a:pt x="166357" y="222135"/>
                </a:lnTo>
                <a:lnTo>
                  <a:pt x="77431" y="346176"/>
                </a:lnTo>
                <a:lnTo>
                  <a:pt x="412102" y="346176"/>
                </a:lnTo>
                <a:lnTo>
                  <a:pt x="379901" y="385883"/>
                </a:lnTo>
                <a:lnTo>
                  <a:pt x="338889" y="416477"/>
                </a:lnTo>
                <a:lnTo>
                  <a:pt x="290872" y="436155"/>
                </a:lnTo>
                <a:lnTo>
                  <a:pt x="237655" y="443115"/>
                </a:lnTo>
                <a:lnTo>
                  <a:pt x="355151" y="443115"/>
                </a:lnTo>
                <a:lnTo>
                  <a:pt x="405725" y="405726"/>
                </a:lnTo>
                <a:lnTo>
                  <a:pt x="434746" y="370547"/>
                </a:lnTo>
                <a:lnTo>
                  <a:pt x="456659" y="330174"/>
                </a:lnTo>
                <a:lnTo>
                  <a:pt x="461477" y="314655"/>
                </a:lnTo>
                <a:lnTo>
                  <a:pt x="146481" y="314655"/>
                </a:lnTo>
                <a:lnTo>
                  <a:pt x="189458" y="253974"/>
                </a:lnTo>
                <a:lnTo>
                  <a:pt x="406175" y="253974"/>
                </a:lnTo>
                <a:lnTo>
                  <a:pt x="408604" y="250380"/>
                </a:lnTo>
                <a:lnTo>
                  <a:pt x="230327" y="250380"/>
                </a:lnTo>
                <a:lnTo>
                  <a:pt x="210997" y="223469"/>
                </a:lnTo>
                <a:lnTo>
                  <a:pt x="233425" y="191769"/>
                </a:lnTo>
                <a:lnTo>
                  <a:pt x="188150" y="191769"/>
                </a:lnTo>
                <a:lnTo>
                  <a:pt x="137807" y="121551"/>
                </a:lnTo>
                <a:close/>
              </a:path>
              <a:path w="475614" h="475615">
                <a:moveTo>
                  <a:pt x="355115" y="32219"/>
                </a:moveTo>
                <a:lnTo>
                  <a:pt x="237655" y="32219"/>
                </a:lnTo>
                <a:lnTo>
                  <a:pt x="284771" y="37646"/>
                </a:lnTo>
                <a:lnTo>
                  <a:pt x="328022" y="53102"/>
                </a:lnTo>
                <a:lnTo>
                  <a:pt x="366176" y="77356"/>
                </a:lnTo>
                <a:lnTo>
                  <a:pt x="397998" y="109174"/>
                </a:lnTo>
                <a:lnTo>
                  <a:pt x="422255" y="147323"/>
                </a:lnTo>
                <a:lnTo>
                  <a:pt x="437714" y="190569"/>
                </a:lnTo>
                <a:lnTo>
                  <a:pt x="443141" y="237680"/>
                </a:lnTo>
                <a:lnTo>
                  <a:pt x="442151" y="257819"/>
                </a:lnTo>
                <a:lnTo>
                  <a:pt x="439256" y="277421"/>
                </a:lnTo>
                <a:lnTo>
                  <a:pt x="434563" y="296391"/>
                </a:lnTo>
                <a:lnTo>
                  <a:pt x="428180" y="314629"/>
                </a:lnTo>
                <a:lnTo>
                  <a:pt x="146481" y="314655"/>
                </a:lnTo>
                <a:lnTo>
                  <a:pt x="461477" y="314655"/>
                </a:lnTo>
                <a:lnTo>
                  <a:pt x="470507" y="285566"/>
                </a:lnTo>
                <a:lnTo>
                  <a:pt x="475335" y="237680"/>
                </a:lnTo>
                <a:lnTo>
                  <a:pt x="470507" y="189786"/>
                </a:lnTo>
                <a:lnTo>
                  <a:pt x="456659" y="145175"/>
                </a:lnTo>
                <a:lnTo>
                  <a:pt x="434746" y="104802"/>
                </a:lnTo>
                <a:lnTo>
                  <a:pt x="405725" y="69624"/>
                </a:lnTo>
                <a:lnTo>
                  <a:pt x="370550" y="40598"/>
                </a:lnTo>
                <a:lnTo>
                  <a:pt x="355115" y="32219"/>
                </a:lnTo>
                <a:close/>
              </a:path>
              <a:path w="475614" h="475615">
                <a:moveTo>
                  <a:pt x="406175" y="253974"/>
                </a:moveTo>
                <a:lnTo>
                  <a:pt x="189458" y="253974"/>
                </a:lnTo>
                <a:lnTo>
                  <a:pt x="209270" y="281431"/>
                </a:lnTo>
                <a:lnTo>
                  <a:pt x="353377" y="280987"/>
                </a:lnTo>
                <a:lnTo>
                  <a:pt x="379791" y="275620"/>
                </a:lnTo>
                <a:lnTo>
                  <a:pt x="401424" y="261005"/>
                </a:lnTo>
                <a:lnTo>
                  <a:pt x="406175" y="253974"/>
                </a:lnTo>
                <a:close/>
              </a:path>
              <a:path w="475614" h="475615">
                <a:moveTo>
                  <a:pt x="408628" y="175577"/>
                </a:moveTo>
                <a:lnTo>
                  <a:pt x="351764" y="175577"/>
                </a:lnTo>
                <a:lnTo>
                  <a:pt x="366266" y="178532"/>
                </a:lnTo>
                <a:lnTo>
                  <a:pt x="378147" y="186570"/>
                </a:lnTo>
                <a:lnTo>
                  <a:pt x="386177" y="198450"/>
                </a:lnTo>
                <a:lnTo>
                  <a:pt x="389122" y="212953"/>
                </a:lnTo>
                <a:lnTo>
                  <a:pt x="386177" y="227486"/>
                </a:lnTo>
                <a:lnTo>
                  <a:pt x="378147" y="239387"/>
                </a:lnTo>
                <a:lnTo>
                  <a:pt x="366266" y="247427"/>
                </a:lnTo>
                <a:lnTo>
                  <a:pt x="351764" y="250380"/>
                </a:lnTo>
                <a:lnTo>
                  <a:pt x="408604" y="250380"/>
                </a:lnTo>
                <a:lnTo>
                  <a:pt x="416042" y="239373"/>
                </a:lnTo>
                <a:lnTo>
                  <a:pt x="421406" y="212928"/>
                </a:lnTo>
                <a:lnTo>
                  <a:pt x="416042" y="186553"/>
                </a:lnTo>
                <a:lnTo>
                  <a:pt x="408628" y="175577"/>
                </a:lnTo>
                <a:close/>
              </a:path>
              <a:path w="475614" h="475615">
                <a:moveTo>
                  <a:pt x="353377" y="144906"/>
                </a:moveTo>
                <a:lnTo>
                  <a:pt x="221754" y="144906"/>
                </a:lnTo>
                <a:lnTo>
                  <a:pt x="188150" y="191769"/>
                </a:lnTo>
                <a:lnTo>
                  <a:pt x="233425" y="191769"/>
                </a:lnTo>
                <a:lnTo>
                  <a:pt x="244881" y="175577"/>
                </a:lnTo>
                <a:lnTo>
                  <a:pt x="408628" y="175577"/>
                </a:lnTo>
                <a:lnTo>
                  <a:pt x="401424" y="164914"/>
                </a:lnTo>
                <a:lnTo>
                  <a:pt x="379791" y="150283"/>
                </a:lnTo>
                <a:lnTo>
                  <a:pt x="353377" y="144906"/>
                </a:lnTo>
                <a:close/>
              </a:path>
              <a:path w="475614" h="475615">
                <a:moveTo>
                  <a:pt x="118200" y="155409"/>
                </a:moveTo>
                <a:lnTo>
                  <a:pt x="49377" y="155409"/>
                </a:lnTo>
                <a:lnTo>
                  <a:pt x="118186" y="15543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F27711E-9F81-473F-95F1-7E8428EAA9DB}"/>
              </a:ext>
            </a:extLst>
          </p:cNvPr>
          <p:cNvSpPr txBox="1"/>
          <p:nvPr/>
        </p:nvSpPr>
        <p:spPr>
          <a:xfrm>
            <a:off x="945818" y="268085"/>
            <a:ext cx="74231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Цільові показники з міжнародного співробітництва</a:t>
            </a:r>
            <a:endParaRPr lang="ru-UA" b="1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25A6655-337A-4E65-8E6D-345408C35651}"/>
              </a:ext>
            </a:extLst>
          </p:cNvPr>
          <p:cNvSpPr txBox="1"/>
          <p:nvPr/>
        </p:nvSpPr>
        <p:spPr>
          <a:xfrm flipH="1">
            <a:off x="8340904" y="4764122"/>
            <a:ext cx="3745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b="1" dirty="0">
                <a:solidFill>
                  <a:schemeClr val="bg1"/>
                </a:solidFill>
              </a:rPr>
              <a:t>37</a:t>
            </a:r>
            <a:endParaRPr lang="ru-UA" sz="1400" b="1" dirty="0">
              <a:solidFill>
                <a:schemeClr val="bg1"/>
              </a:solidFill>
            </a:endParaRPr>
          </a:p>
        </p:txBody>
      </p:sp>
      <p:graphicFrame>
        <p:nvGraphicFramePr>
          <p:cNvPr id="13" name="Таблица 12">
            <a:extLst>
              <a:ext uri="{FF2B5EF4-FFF2-40B4-BE49-F238E27FC236}">
                <a16:creationId xmlns:a16="http://schemas.microsoft.com/office/drawing/2014/main" id="{32B7230A-F3DF-4A99-9A99-0CD40A0CDB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8351857"/>
              </p:ext>
            </p:extLst>
          </p:nvPr>
        </p:nvGraphicFramePr>
        <p:xfrm>
          <a:off x="1363124" y="724103"/>
          <a:ext cx="6665260" cy="34747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450348">
                  <a:extLst>
                    <a:ext uri="{9D8B030D-6E8A-4147-A177-3AD203B41FA5}">
                      <a16:colId xmlns:a16="http://schemas.microsoft.com/office/drawing/2014/main" val="1142162332"/>
                    </a:ext>
                  </a:extLst>
                </a:gridCol>
                <a:gridCol w="4214912">
                  <a:extLst>
                    <a:ext uri="{9D8B030D-6E8A-4147-A177-3AD203B41FA5}">
                      <a16:colId xmlns:a16="http://schemas.microsoft.com/office/drawing/2014/main" val="150749486"/>
                    </a:ext>
                  </a:extLst>
                </a:gridCol>
              </a:tblGrid>
              <a:tr h="281923">
                <a:tc>
                  <a:txBody>
                    <a:bodyPr/>
                    <a:lstStyle/>
                    <a:p>
                      <a:pPr algn="ctr"/>
                      <a:r>
                        <a:rPr lang="uk-UA" sz="1200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Показник </a:t>
                      </a:r>
                      <a:endParaRPr lang="ru-UA" sz="1200" dirty="0">
                        <a:solidFill>
                          <a:schemeClr val="bg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Досягнення</a:t>
                      </a:r>
                      <a:endParaRPr lang="ru-UA" sz="1400" dirty="0">
                        <a:solidFill>
                          <a:schemeClr val="bg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9501588"/>
                  </a:ext>
                </a:extLst>
              </a:tr>
              <a:tr h="129684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У порівнянні з попереднім роком у 2025 р. на </a:t>
                      </a:r>
                      <a:r>
                        <a:rPr lang="uk-UA" sz="12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46,8%  збільшилась</a:t>
                      </a:r>
                      <a:r>
                        <a:rPr lang="uk-UA" sz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кількість здобувачів вищої освіти, які брали участь у програмах міжнародної академічної мобільності:</a:t>
                      </a:r>
                      <a:endParaRPr lang="uk-UA" sz="1400" b="0" i="0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uk-UA" sz="14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uk-UA" sz="14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uk-UA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32</a:t>
                      </a:r>
                      <a:r>
                        <a:rPr lang="uk-UA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здобувача вищої освіти за 2024 рік;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uk-UA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47</a:t>
                      </a:r>
                      <a:r>
                        <a:rPr lang="uk-UA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здобувачів вищої освіти за 2025 рік.</a:t>
                      </a:r>
                      <a:br>
                        <a:rPr lang="uk-UA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</a:br>
                      <a:endParaRPr lang="uk-UA" sz="14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6602636"/>
                  </a:ext>
                </a:extLst>
              </a:tr>
              <a:tr h="1637029">
                <a:tc>
                  <a:txBody>
                    <a:bodyPr/>
                    <a:lstStyle/>
                    <a:p>
                      <a:r>
                        <a:rPr lang="uk-UA" sz="120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Кількість штатних науково-педагогічних та наукових працівників, які брали участь у програмах міжнародної академічної мобільності</a:t>
                      </a:r>
                      <a:endParaRPr lang="ru-UA" sz="1200" b="0" i="0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uk-UA" sz="1400" b="1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2</a:t>
                      </a:r>
                      <a:r>
                        <a:rPr lang="uk-UA" sz="140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 штатних науково-педагогічних працівника за 2024 рік;</a:t>
                      </a:r>
                      <a:endParaRPr lang="ru-UA" sz="1400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uk-UA" sz="1400" b="1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3</a:t>
                      </a:r>
                      <a:r>
                        <a:rPr lang="uk-UA" sz="140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 штатних науково-педагогічних працівника брали участь за 2025 рік.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ru-UA" sz="1400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  <a:p>
                      <a:r>
                        <a:rPr lang="uk-UA" sz="140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Станом на грудень 2025 рік заплановано виїзди ще </a:t>
                      </a:r>
                      <a:r>
                        <a:rPr lang="uk-UA" sz="1400" b="1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3 штатних науково-педагогічних працівників.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34833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247632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9366" y="0"/>
            <a:ext cx="6675161" cy="5133228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0" y="1"/>
            <a:ext cx="9122916" cy="5143500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19473" y="1342478"/>
            <a:ext cx="7920880" cy="2448272"/>
          </a:xfrm>
        </p:spPr>
        <p:txBody>
          <a:bodyPr>
            <a:noAutofit/>
          </a:bodyPr>
          <a:lstStyle/>
          <a:p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7.</a:t>
            </a:r>
            <a:r>
              <a:rPr lang="uk-UA" sz="2400" b="1" dirty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 ФІНАНСОВО-ЕКОНОМІЧНИЙ СТАН </a:t>
            </a:r>
            <a:br>
              <a:rPr lang="uk-UA" sz="2400" b="1" dirty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</a:br>
            <a:r>
              <a:rPr lang="uk-UA" sz="2400" b="1" dirty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УНІВЕРСИТЕТУ</a:t>
            </a:r>
          </a:p>
        </p:txBody>
      </p:sp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797" y="46860"/>
            <a:ext cx="750161" cy="948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82579009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78275" y="103154"/>
            <a:ext cx="8229600" cy="490761"/>
          </a:xfrm>
        </p:spPr>
        <p:txBody>
          <a:bodyPr>
            <a:noAutofit/>
          </a:bodyPr>
          <a:lstStyle/>
          <a:p>
            <a:r>
              <a:rPr lang="uk-UA" sz="18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+mn-ea"/>
                <a:cs typeface="+mn-cs"/>
              </a:rPr>
              <a:t>Фінансово-економічні показники</a:t>
            </a:r>
            <a:endParaRPr lang="ru-RU" sz="1800" b="1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1"/>
            <a:ext cx="9122916" cy="5143500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797" y="46860"/>
            <a:ext cx="750161" cy="948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object 4"/>
          <p:cNvSpPr/>
          <p:nvPr/>
        </p:nvSpPr>
        <p:spPr>
          <a:xfrm>
            <a:off x="8202215" y="4652739"/>
            <a:ext cx="920701" cy="49076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    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2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                </a:t>
            </a: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2" name="object 3"/>
          <p:cNvSpPr/>
          <p:nvPr/>
        </p:nvSpPr>
        <p:spPr>
          <a:xfrm>
            <a:off x="8641435" y="4676852"/>
            <a:ext cx="440100" cy="442534"/>
          </a:xfrm>
          <a:custGeom>
            <a:avLst/>
            <a:gdLst/>
            <a:ahLst/>
            <a:cxnLst/>
            <a:rect l="l" t="t" r="r" b="b"/>
            <a:pathLst>
              <a:path w="475614" h="475615">
                <a:moveTo>
                  <a:pt x="237655" y="0"/>
                </a:moveTo>
                <a:lnTo>
                  <a:pt x="189769" y="4829"/>
                </a:lnTo>
                <a:lnTo>
                  <a:pt x="145164" y="18681"/>
                </a:lnTo>
                <a:lnTo>
                  <a:pt x="104796" y="40598"/>
                </a:lnTo>
                <a:lnTo>
                  <a:pt x="69621" y="69624"/>
                </a:lnTo>
                <a:lnTo>
                  <a:pt x="40597" y="104802"/>
                </a:lnTo>
                <a:lnTo>
                  <a:pt x="18681" y="145175"/>
                </a:lnTo>
                <a:lnTo>
                  <a:pt x="4829" y="189786"/>
                </a:lnTo>
                <a:lnTo>
                  <a:pt x="0" y="237680"/>
                </a:lnTo>
                <a:lnTo>
                  <a:pt x="4829" y="285566"/>
                </a:lnTo>
                <a:lnTo>
                  <a:pt x="18681" y="330174"/>
                </a:lnTo>
                <a:lnTo>
                  <a:pt x="40597" y="370547"/>
                </a:lnTo>
                <a:lnTo>
                  <a:pt x="69621" y="405726"/>
                </a:lnTo>
                <a:lnTo>
                  <a:pt x="104796" y="434755"/>
                </a:lnTo>
                <a:lnTo>
                  <a:pt x="145164" y="456675"/>
                </a:lnTo>
                <a:lnTo>
                  <a:pt x="189769" y="470530"/>
                </a:lnTo>
                <a:lnTo>
                  <a:pt x="237655" y="475360"/>
                </a:lnTo>
                <a:lnTo>
                  <a:pt x="285559" y="470530"/>
                </a:lnTo>
                <a:lnTo>
                  <a:pt x="330176" y="456675"/>
                </a:lnTo>
                <a:lnTo>
                  <a:pt x="355151" y="443115"/>
                </a:lnTo>
                <a:lnTo>
                  <a:pt x="237655" y="443115"/>
                </a:lnTo>
                <a:lnTo>
                  <a:pt x="190545" y="437692"/>
                </a:lnTo>
                <a:lnTo>
                  <a:pt x="147303" y="422244"/>
                </a:lnTo>
                <a:lnTo>
                  <a:pt x="109159" y="398000"/>
                </a:lnTo>
                <a:lnTo>
                  <a:pt x="77346" y="366192"/>
                </a:lnTo>
                <a:lnTo>
                  <a:pt x="53097" y="328049"/>
                </a:lnTo>
                <a:lnTo>
                  <a:pt x="37644" y="284801"/>
                </a:lnTo>
                <a:lnTo>
                  <a:pt x="32219" y="237680"/>
                </a:lnTo>
                <a:lnTo>
                  <a:pt x="33355" y="216013"/>
                </a:lnTo>
                <a:lnTo>
                  <a:pt x="36679" y="195011"/>
                </a:lnTo>
                <a:lnTo>
                  <a:pt x="42062" y="174776"/>
                </a:lnTo>
                <a:lnTo>
                  <a:pt x="49377" y="155409"/>
                </a:lnTo>
                <a:lnTo>
                  <a:pt x="118200" y="155409"/>
                </a:lnTo>
                <a:lnTo>
                  <a:pt x="137807" y="121551"/>
                </a:lnTo>
                <a:lnTo>
                  <a:pt x="68249" y="121500"/>
                </a:lnTo>
                <a:lnTo>
                  <a:pt x="100436" y="84812"/>
                </a:lnTo>
                <a:lnTo>
                  <a:pt x="140450" y="56648"/>
                </a:lnTo>
                <a:lnTo>
                  <a:pt x="186716" y="38590"/>
                </a:lnTo>
                <a:lnTo>
                  <a:pt x="237655" y="32219"/>
                </a:lnTo>
                <a:lnTo>
                  <a:pt x="355115" y="32219"/>
                </a:lnTo>
                <a:lnTo>
                  <a:pt x="330176" y="18681"/>
                </a:lnTo>
                <a:lnTo>
                  <a:pt x="285559" y="4829"/>
                </a:lnTo>
                <a:lnTo>
                  <a:pt x="237655" y="0"/>
                </a:lnTo>
                <a:close/>
              </a:path>
              <a:path w="475614" h="475615">
                <a:moveTo>
                  <a:pt x="137807" y="121551"/>
                </a:moveTo>
                <a:lnTo>
                  <a:pt x="118237" y="155435"/>
                </a:lnTo>
                <a:lnTo>
                  <a:pt x="140616" y="186570"/>
                </a:lnTo>
                <a:lnTo>
                  <a:pt x="166357" y="222135"/>
                </a:lnTo>
                <a:lnTo>
                  <a:pt x="77431" y="346176"/>
                </a:lnTo>
                <a:lnTo>
                  <a:pt x="412102" y="346176"/>
                </a:lnTo>
                <a:lnTo>
                  <a:pt x="379901" y="385883"/>
                </a:lnTo>
                <a:lnTo>
                  <a:pt x="338889" y="416477"/>
                </a:lnTo>
                <a:lnTo>
                  <a:pt x="290872" y="436155"/>
                </a:lnTo>
                <a:lnTo>
                  <a:pt x="237655" y="443115"/>
                </a:lnTo>
                <a:lnTo>
                  <a:pt x="355151" y="443115"/>
                </a:lnTo>
                <a:lnTo>
                  <a:pt x="405725" y="405726"/>
                </a:lnTo>
                <a:lnTo>
                  <a:pt x="434746" y="370547"/>
                </a:lnTo>
                <a:lnTo>
                  <a:pt x="456659" y="330174"/>
                </a:lnTo>
                <a:lnTo>
                  <a:pt x="461477" y="314655"/>
                </a:lnTo>
                <a:lnTo>
                  <a:pt x="146481" y="314655"/>
                </a:lnTo>
                <a:lnTo>
                  <a:pt x="189458" y="253974"/>
                </a:lnTo>
                <a:lnTo>
                  <a:pt x="406175" y="253974"/>
                </a:lnTo>
                <a:lnTo>
                  <a:pt x="408604" y="250380"/>
                </a:lnTo>
                <a:lnTo>
                  <a:pt x="230327" y="250380"/>
                </a:lnTo>
                <a:lnTo>
                  <a:pt x="210997" y="223469"/>
                </a:lnTo>
                <a:lnTo>
                  <a:pt x="233425" y="191769"/>
                </a:lnTo>
                <a:lnTo>
                  <a:pt x="188150" y="191769"/>
                </a:lnTo>
                <a:lnTo>
                  <a:pt x="137807" y="121551"/>
                </a:lnTo>
                <a:close/>
              </a:path>
              <a:path w="475614" h="475615">
                <a:moveTo>
                  <a:pt x="355115" y="32219"/>
                </a:moveTo>
                <a:lnTo>
                  <a:pt x="237655" y="32219"/>
                </a:lnTo>
                <a:lnTo>
                  <a:pt x="284771" y="37646"/>
                </a:lnTo>
                <a:lnTo>
                  <a:pt x="328022" y="53102"/>
                </a:lnTo>
                <a:lnTo>
                  <a:pt x="366176" y="77356"/>
                </a:lnTo>
                <a:lnTo>
                  <a:pt x="397998" y="109174"/>
                </a:lnTo>
                <a:lnTo>
                  <a:pt x="422255" y="147323"/>
                </a:lnTo>
                <a:lnTo>
                  <a:pt x="437714" y="190569"/>
                </a:lnTo>
                <a:lnTo>
                  <a:pt x="443141" y="237680"/>
                </a:lnTo>
                <a:lnTo>
                  <a:pt x="442151" y="257819"/>
                </a:lnTo>
                <a:lnTo>
                  <a:pt x="439256" y="277421"/>
                </a:lnTo>
                <a:lnTo>
                  <a:pt x="434563" y="296391"/>
                </a:lnTo>
                <a:lnTo>
                  <a:pt x="428180" y="314629"/>
                </a:lnTo>
                <a:lnTo>
                  <a:pt x="146481" y="314655"/>
                </a:lnTo>
                <a:lnTo>
                  <a:pt x="461477" y="314655"/>
                </a:lnTo>
                <a:lnTo>
                  <a:pt x="470507" y="285566"/>
                </a:lnTo>
                <a:lnTo>
                  <a:pt x="475335" y="237680"/>
                </a:lnTo>
                <a:lnTo>
                  <a:pt x="470507" y="189786"/>
                </a:lnTo>
                <a:lnTo>
                  <a:pt x="456659" y="145175"/>
                </a:lnTo>
                <a:lnTo>
                  <a:pt x="434746" y="104802"/>
                </a:lnTo>
                <a:lnTo>
                  <a:pt x="405725" y="69624"/>
                </a:lnTo>
                <a:lnTo>
                  <a:pt x="370550" y="40598"/>
                </a:lnTo>
                <a:lnTo>
                  <a:pt x="355115" y="32219"/>
                </a:lnTo>
                <a:close/>
              </a:path>
              <a:path w="475614" h="475615">
                <a:moveTo>
                  <a:pt x="406175" y="253974"/>
                </a:moveTo>
                <a:lnTo>
                  <a:pt x="189458" y="253974"/>
                </a:lnTo>
                <a:lnTo>
                  <a:pt x="209270" y="281431"/>
                </a:lnTo>
                <a:lnTo>
                  <a:pt x="353377" y="280987"/>
                </a:lnTo>
                <a:lnTo>
                  <a:pt x="379791" y="275620"/>
                </a:lnTo>
                <a:lnTo>
                  <a:pt x="401424" y="261005"/>
                </a:lnTo>
                <a:lnTo>
                  <a:pt x="406175" y="253974"/>
                </a:lnTo>
                <a:close/>
              </a:path>
              <a:path w="475614" h="475615">
                <a:moveTo>
                  <a:pt x="408628" y="175577"/>
                </a:moveTo>
                <a:lnTo>
                  <a:pt x="351764" y="175577"/>
                </a:lnTo>
                <a:lnTo>
                  <a:pt x="366266" y="178532"/>
                </a:lnTo>
                <a:lnTo>
                  <a:pt x="378147" y="186570"/>
                </a:lnTo>
                <a:lnTo>
                  <a:pt x="386177" y="198450"/>
                </a:lnTo>
                <a:lnTo>
                  <a:pt x="389122" y="212953"/>
                </a:lnTo>
                <a:lnTo>
                  <a:pt x="386177" y="227486"/>
                </a:lnTo>
                <a:lnTo>
                  <a:pt x="378147" y="239387"/>
                </a:lnTo>
                <a:lnTo>
                  <a:pt x="366266" y="247427"/>
                </a:lnTo>
                <a:lnTo>
                  <a:pt x="351764" y="250380"/>
                </a:lnTo>
                <a:lnTo>
                  <a:pt x="408604" y="250380"/>
                </a:lnTo>
                <a:lnTo>
                  <a:pt x="416042" y="239373"/>
                </a:lnTo>
                <a:lnTo>
                  <a:pt x="421406" y="212928"/>
                </a:lnTo>
                <a:lnTo>
                  <a:pt x="416042" y="186553"/>
                </a:lnTo>
                <a:lnTo>
                  <a:pt x="408628" y="175577"/>
                </a:lnTo>
                <a:close/>
              </a:path>
              <a:path w="475614" h="475615">
                <a:moveTo>
                  <a:pt x="353377" y="144906"/>
                </a:moveTo>
                <a:lnTo>
                  <a:pt x="221754" y="144906"/>
                </a:lnTo>
                <a:lnTo>
                  <a:pt x="188150" y="191769"/>
                </a:lnTo>
                <a:lnTo>
                  <a:pt x="233425" y="191769"/>
                </a:lnTo>
                <a:lnTo>
                  <a:pt x="244881" y="175577"/>
                </a:lnTo>
                <a:lnTo>
                  <a:pt x="408628" y="175577"/>
                </a:lnTo>
                <a:lnTo>
                  <a:pt x="401424" y="164914"/>
                </a:lnTo>
                <a:lnTo>
                  <a:pt x="379791" y="150283"/>
                </a:lnTo>
                <a:lnTo>
                  <a:pt x="353377" y="144906"/>
                </a:lnTo>
                <a:close/>
              </a:path>
              <a:path w="475614" h="475615">
                <a:moveTo>
                  <a:pt x="118200" y="155409"/>
                </a:moveTo>
                <a:lnTo>
                  <a:pt x="49377" y="155409"/>
                </a:lnTo>
                <a:lnTo>
                  <a:pt x="118186" y="15543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3865524" y="238708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uk-UA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19D7559-5A43-4C91-ABBC-2DBC98754EF4}"/>
              </a:ext>
            </a:extLst>
          </p:cNvPr>
          <p:cNvSpPr txBox="1"/>
          <p:nvPr/>
        </p:nvSpPr>
        <p:spPr>
          <a:xfrm>
            <a:off x="838468" y="605972"/>
            <a:ext cx="8109215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0000" algn="just"/>
            <a:r>
              <a:rPr lang="uk-UA" sz="14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Стабільне фінансово-економічне становище ХНУРЕ забезпечується насамперед висококваліфікованим науково-педагогічним персоналом та якісним забезпеченням освітнього процесу, що дозволяє забезпечити високі показники під час прийому здобувачів вищої освіти у межах ліцензованого обсягу, як за кошти державного бюджету, так і за кошти фізичних та юридичних осіб.</a:t>
            </a:r>
          </a:p>
          <a:p>
            <a:pPr indent="450000"/>
            <a:r>
              <a:rPr lang="uk-UA" sz="14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Загальний бюджет Університету по освітній діяльності 202</a:t>
            </a:r>
            <a:r>
              <a:rPr lang="ru-RU" sz="14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5</a:t>
            </a:r>
            <a:r>
              <a:rPr lang="uk-UA" sz="14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року склав 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419 438,6 </a:t>
            </a:r>
            <a:r>
              <a:rPr lang="uk-UA" sz="1400" b="1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тис. грн </a:t>
            </a:r>
            <a:r>
              <a:rPr lang="uk-UA" sz="14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(минулого року – </a:t>
            </a:r>
            <a:r>
              <a:rPr lang="ru-RU" sz="14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445424,0</a:t>
            </a:r>
            <a:r>
              <a:rPr lang="uk-UA" sz="14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тис. грн).</a:t>
            </a:r>
            <a:endParaRPr lang="ru-RU" sz="1400" dirty="0">
              <a:solidFill>
                <a:schemeClr val="tx2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521D01A9-D5DA-42CD-99F8-6C18305ED2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5583773"/>
              </p:ext>
            </p:extLst>
          </p:nvPr>
        </p:nvGraphicFramePr>
        <p:xfrm>
          <a:off x="913301" y="2191945"/>
          <a:ext cx="7247532" cy="2771885"/>
        </p:xfrm>
        <a:graphic>
          <a:graphicData uri="http://schemas.openxmlformats.org/drawingml/2006/table">
            <a:tbl>
              <a:tblPr firstRow="1" firstCol="1" bandRow="1" bandCol="1">
                <a:tableStyleId>{7DF18680-E054-41AD-8BC1-D1AEF772440D}</a:tableStyleId>
              </a:tblPr>
              <a:tblGrid>
                <a:gridCol w="2416327">
                  <a:extLst>
                    <a:ext uri="{9D8B030D-6E8A-4147-A177-3AD203B41FA5}">
                      <a16:colId xmlns:a16="http://schemas.microsoft.com/office/drawing/2014/main" val="1714950819"/>
                    </a:ext>
                  </a:extLst>
                </a:gridCol>
                <a:gridCol w="2416327">
                  <a:extLst>
                    <a:ext uri="{9D8B030D-6E8A-4147-A177-3AD203B41FA5}">
                      <a16:colId xmlns:a16="http://schemas.microsoft.com/office/drawing/2014/main" val="1220142574"/>
                    </a:ext>
                  </a:extLst>
                </a:gridCol>
                <a:gridCol w="2414878">
                  <a:extLst>
                    <a:ext uri="{9D8B030D-6E8A-4147-A177-3AD203B41FA5}">
                      <a16:colId xmlns:a16="http://schemas.microsoft.com/office/drawing/2014/main" val="3188337973"/>
                    </a:ext>
                  </a:extLst>
                </a:gridCol>
              </a:tblGrid>
              <a:tr h="322729">
                <a:tc rowSpan="2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1948180" algn="r"/>
                        </a:tabLst>
                      </a:pPr>
                      <a:r>
                        <a:rPr lang="uk-UA" sz="1400" b="1" kern="1200" dirty="0">
                          <a:solidFill>
                            <a:schemeClr val="lt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Види надходжень</a:t>
                      </a:r>
                      <a:endParaRPr lang="ru-RU" sz="1400" b="1" kern="1200" dirty="0">
                        <a:solidFill>
                          <a:schemeClr val="lt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400" b="1" kern="1200" dirty="0">
                          <a:solidFill>
                            <a:schemeClr val="lt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Надходження за роками (тис. грн)</a:t>
                      </a:r>
                      <a:endParaRPr lang="ru-RU" sz="1400" b="1" kern="1200" dirty="0">
                        <a:solidFill>
                          <a:schemeClr val="lt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7182926"/>
                  </a:ext>
                </a:extLst>
              </a:tr>
              <a:tr h="32272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1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202</a:t>
                      </a:r>
                      <a:r>
                        <a:rPr lang="ru-RU" sz="1400" b="1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4</a:t>
                      </a:r>
                      <a:r>
                        <a:rPr lang="uk-UA" sz="1400" b="1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 рік</a:t>
                      </a:r>
                      <a:endParaRPr lang="ru-UA" sz="1400" b="1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1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202</a:t>
                      </a:r>
                      <a:r>
                        <a:rPr lang="ru-RU" sz="1400" b="1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5</a:t>
                      </a:r>
                      <a:r>
                        <a:rPr lang="uk-UA" sz="1400" b="1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 рік</a:t>
                      </a:r>
                      <a:endParaRPr lang="ru-UA" sz="1400" b="1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27231350"/>
                  </a:ext>
                </a:extLst>
              </a:tr>
              <a:tr h="322729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400" b="1" kern="1200" dirty="0">
                          <a:solidFill>
                            <a:schemeClr val="lt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Державні кошти</a:t>
                      </a:r>
                      <a:endParaRPr lang="ru-RU" sz="1400" b="1" kern="1200" dirty="0">
                        <a:solidFill>
                          <a:schemeClr val="lt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377 020,2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338 581,5 </a:t>
                      </a:r>
                      <a:endParaRPr lang="ru-RU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49210731"/>
                  </a:ext>
                </a:extLst>
              </a:tr>
              <a:tr h="322729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400" b="1" kern="1200" dirty="0">
                          <a:solidFill>
                            <a:schemeClr val="lt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Спеціальні кошти</a:t>
                      </a:r>
                      <a:endParaRPr lang="ru-RU" sz="1400" b="1" kern="1200" dirty="0">
                        <a:solidFill>
                          <a:schemeClr val="lt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68 403,8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58 508,7 </a:t>
                      </a:r>
                      <a:endParaRPr lang="ru-RU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837753343"/>
                  </a:ext>
                </a:extLst>
              </a:tr>
              <a:tr h="11424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Інші кошти спеціального фонду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(перерозподіл видатків загального фонду відповідно до постанови КМУ від 16.07.2025 № 891)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 </a:t>
                      </a:r>
                      <a:r>
                        <a:rPr lang="uk-UA" sz="14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  <a:sym typeface="Symbol" panose="05050102010706020507" pitchFamily="18" charset="2"/>
                        </a:rPr>
                        <a:t></a:t>
                      </a:r>
                      <a:endParaRPr lang="ru-UA" sz="14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22 348,4 </a:t>
                      </a:r>
                      <a:endParaRPr lang="ru-UA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43648216"/>
                  </a:ext>
                </a:extLst>
              </a:tr>
              <a:tr h="322729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400" b="1" kern="1200" dirty="0">
                          <a:solidFill>
                            <a:schemeClr val="lt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Загалом</a:t>
                      </a:r>
                      <a:endParaRPr lang="ru-RU" sz="1400" b="1" kern="1200" dirty="0">
                        <a:solidFill>
                          <a:schemeClr val="lt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445 424,0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419 438,6 </a:t>
                      </a:r>
                      <a:endParaRPr lang="ru-RU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50008023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B359AC01-EEC7-43C1-9D52-E75973187D2C}"/>
              </a:ext>
            </a:extLst>
          </p:cNvPr>
          <p:cNvSpPr txBox="1"/>
          <p:nvPr/>
        </p:nvSpPr>
        <p:spPr>
          <a:xfrm flipH="1">
            <a:off x="8295388" y="4765519"/>
            <a:ext cx="3745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b="1" dirty="0">
                <a:solidFill>
                  <a:schemeClr val="bg1"/>
                </a:solidFill>
              </a:rPr>
              <a:t>39</a:t>
            </a:r>
            <a:endParaRPr lang="ru-UA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47188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7755" y="-15072"/>
            <a:ext cx="6675161" cy="5133228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0" y="-15072"/>
            <a:ext cx="9122916" cy="5143500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323528" y="1851670"/>
            <a:ext cx="7632848" cy="1719970"/>
          </a:xfrm>
        </p:spPr>
        <p:txBody>
          <a:bodyPr>
            <a:noAutofit/>
          </a:bodyPr>
          <a:lstStyle/>
          <a:p>
            <a:r>
              <a:rPr lang="uk-UA" sz="2400" b="1" dirty="0">
                <a:solidFill>
                  <a:schemeClr val="accent1">
                    <a:lumMod val="50000"/>
                  </a:schemeClr>
                </a:solidFill>
                <a:latin typeface="Cambria" pitchFamily="18" charset="0"/>
                <a:ea typeface="+mn-ea"/>
                <a:cs typeface="+mn-cs"/>
              </a:rPr>
              <a:t>2. ПІДГОТОВКА ФАХІВЦІВ ІЗ ВИЩОЮ ОСВІТОЮ</a:t>
            </a:r>
            <a:br>
              <a:rPr lang="ru-UA" sz="2400" b="1" dirty="0">
                <a:solidFill>
                  <a:schemeClr val="accent1">
                    <a:lumMod val="50000"/>
                  </a:schemeClr>
                </a:solidFill>
                <a:latin typeface="Cambria" pitchFamily="18" charset="0"/>
                <a:ea typeface="+mn-ea"/>
                <a:cs typeface="+mn-cs"/>
              </a:rPr>
            </a:br>
            <a:endParaRPr lang="uk-UA" sz="2400" b="1" dirty="0">
              <a:solidFill>
                <a:schemeClr val="accent1">
                  <a:lumMod val="50000"/>
                </a:schemeClr>
              </a:solidFill>
              <a:latin typeface="Cambria" pitchFamily="18" charset="0"/>
              <a:ea typeface="+mn-ea"/>
              <a:cs typeface="+mn-cs"/>
            </a:endParaRPr>
          </a:p>
        </p:txBody>
      </p:sp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797" y="46860"/>
            <a:ext cx="750161" cy="948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24335451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542" y="16784"/>
            <a:ext cx="9122916" cy="5143500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797" y="46860"/>
            <a:ext cx="750161" cy="948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object 4"/>
          <p:cNvSpPr/>
          <p:nvPr/>
        </p:nvSpPr>
        <p:spPr>
          <a:xfrm>
            <a:off x="8269362" y="4657700"/>
            <a:ext cx="864096" cy="49853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    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2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                </a:t>
            </a: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2" name="object 3"/>
          <p:cNvSpPr/>
          <p:nvPr/>
        </p:nvSpPr>
        <p:spPr>
          <a:xfrm>
            <a:off x="8668499" y="4687224"/>
            <a:ext cx="414927" cy="439492"/>
          </a:xfrm>
          <a:custGeom>
            <a:avLst/>
            <a:gdLst/>
            <a:ahLst/>
            <a:cxnLst/>
            <a:rect l="l" t="t" r="r" b="b"/>
            <a:pathLst>
              <a:path w="475614" h="475615">
                <a:moveTo>
                  <a:pt x="237655" y="0"/>
                </a:moveTo>
                <a:lnTo>
                  <a:pt x="189769" y="4829"/>
                </a:lnTo>
                <a:lnTo>
                  <a:pt x="145164" y="18681"/>
                </a:lnTo>
                <a:lnTo>
                  <a:pt x="104796" y="40598"/>
                </a:lnTo>
                <a:lnTo>
                  <a:pt x="69621" y="69624"/>
                </a:lnTo>
                <a:lnTo>
                  <a:pt x="40597" y="104802"/>
                </a:lnTo>
                <a:lnTo>
                  <a:pt x="18681" y="145175"/>
                </a:lnTo>
                <a:lnTo>
                  <a:pt x="4829" y="189786"/>
                </a:lnTo>
                <a:lnTo>
                  <a:pt x="0" y="237680"/>
                </a:lnTo>
                <a:lnTo>
                  <a:pt x="4829" y="285566"/>
                </a:lnTo>
                <a:lnTo>
                  <a:pt x="18681" y="330174"/>
                </a:lnTo>
                <a:lnTo>
                  <a:pt x="40597" y="370547"/>
                </a:lnTo>
                <a:lnTo>
                  <a:pt x="69621" y="405726"/>
                </a:lnTo>
                <a:lnTo>
                  <a:pt x="104796" y="434755"/>
                </a:lnTo>
                <a:lnTo>
                  <a:pt x="145164" y="456675"/>
                </a:lnTo>
                <a:lnTo>
                  <a:pt x="189769" y="470530"/>
                </a:lnTo>
                <a:lnTo>
                  <a:pt x="237655" y="475360"/>
                </a:lnTo>
                <a:lnTo>
                  <a:pt x="285559" y="470530"/>
                </a:lnTo>
                <a:lnTo>
                  <a:pt x="330176" y="456675"/>
                </a:lnTo>
                <a:lnTo>
                  <a:pt x="355151" y="443115"/>
                </a:lnTo>
                <a:lnTo>
                  <a:pt x="237655" y="443115"/>
                </a:lnTo>
                <a:lnTo>
                  <a:pt x="190545" y="437692"/>
                </a:lnTo>
                <a:lnTo>
                  <a:pt x="147303" y="422244"/>
                </a:lnTo>
                <a:lnTo>
                  <a:pt x="109159" y="398000"/>
                </a:lnTo>
                <a:lnTo>
                  <a:pt x="77346" y="366192"/>
                </a:lnTo>
                <a:lnTo>
                  <a:pt x="53097" y="328049"/>
                </a:lnTo>
                <a:lnTo>
                  <a:pt x="37644" y="284801"/>
                </a:lnTo>
                <a:lnTo>
                  <a:pt x="32219" y="237680"/>
                </a:lnTo>
                <a:lnTo>
                  <a:pt x="33355" y="216013"/>
                </a:lnTo>
                <a:lnTo>
                  <a:pt x="36679" y="195011"/>
                </a:lnTo>
                <a:lnTo>
                  <a:pt x="42062" y="174776"/>
                </a:lnTo>
                <a:lnTo>
                  <a:pt x="49377" y="155409"/>
                </a:lnTo>
                <a:lnTo>
                  <a:pt x="118200" y="155409"/>
                </a:lnTo>
                <a:lnTo>
                  <a:pt x="137807" y="121551"/>
                </a:lnTo>
                <a:lnTo>
                  <a:pt x="68249" y="121500"/>
                </a:lnTo>
                <a:lnTo>
                  <a:pt x="100436" y="84812"/>
                </a:lnTo>
                <a:lnTo>
                  <a:pt x="140450" y="56648"/>
                </a:lnTo>
                <a:lnTo>
                  <a:pt x="186716" y="38590"/>
                </a:lnTo>
                <a:lnTo>
                  <a:pt x="237655" y="32219"/>
                </a:lnTo>
                <a:lnTo>
                  <a:pt x="355115" y="32219"/>
                </a:lnTo>
                <a:lnTo>
                  <a:pt x="330176" y="18681"/>
                </a:lnTo>
                <a:lnTo>
                  <a:pt x="285559" y="4829"/>
                </a:lnTo>
                <a:lnTo>
                  <a:pt x="237655" y="0"/>
                </a:lnTo>
                <a:close/>
              </a:path>
              <a:path w="475614" h="475615">
                <a:moveTo>
                  <a:pt x="137807" y="121551"/>
                </a:moveTo>
                <a:lnTo>
                  <a:pt x="118237" y="155435"/>
                </a:lnTo>
                <a:lnTo>
                  <a:pt x="140616" y="186570"/>
                </a:lnTo>
                <a:lnTo>
                  <a:pt x="166357" y="222135"/>
                </a:lnTo>
                <a:lnTo>
                  <a:pt x="77431" y="346176"/>
                </a:lnTo>
                <a:lnTo>
                  <a:pt x="412102" y="346176"/>
                </a:lnTo>
                <a:lnTo>
                  <a:pt x="379901" y="385883"/>
                </a:lnTo>
                <a:lnTo>
                  <a:pt x="338889" y="416477"/>
                </a:lnTo>
                <a:lnTo>
                  <a:pt x="290872" y="436155"/>
                </a:lnTo>
                <a:lnTo>
                  <a:pt x="237655" y="443115"/>
                </a:lnTo>
                <a:lnTo>
                  <a:pt x="355151" y="443115"/>
                </a:lnTo>
                <a:lnTo>
                  <a:pt x="405725" y="405726"/>
                </a:lnTo>
                <a:lnTo>
                  <a:pt x="434746" y="370547"/>
                </a:lnTo>
                <a:lnTo>
                  <a:pt x="456659" y="330174"/>
                </a:lnTo>
                <a:lnTo>
                  <a:pt x="461477" y="314655"/>
                </a:lnTo>
                <a:lnTo>
                  <a:pt x="146481" y="314655"/>
                </a:lnTo>
                <a:lnTo>
                  <a:pt x="189458" y="253974"/>
                </a:lnTo>
                <a:lnTo>
                  <a:pt x="406175" y="253974"/>
                </a:lnTo>
                <a:lnTo>
                  <a:pt x="408604" y="250380"/>
                </a:lnTo>
                <a:lnTo>
                  <a:pt x="230327" y="250380"/>
                </a:lnTo>
                <a:lnTo>
                  <a:pt x="210997" y="223469"/>
                </a:lnTo>
                <a:lnTo>
                  <a:pt x="233425" y="191769"/>
                </a:lnTo>
                <a:lnTo>
                  <a:pt x="188150" y="191769"/>
                </a:lnTo>
                <a:lnTo>
                  <a:pt x="137807" y="121551"/>
                </a:lnTo>
                <a:close/>
              </a:path>
              <a:path w="475614" h="475615">
                <a:moveTo>
                  <a:pt x="355115" y="32219"/>
                </a:moveTo>
                <a:lnTo>
                  <a:pt x="237655" y="32219"/>
                </a:lnTo>
                <a:lnTo>
                  <a:pt x="284771" y="37646"/>
                </a:lnTo>
                <a:lnTo>
                  <a:pt x="328022" y="53102"/>
                </a:lnTo>
                <a:lnTo>
                  <a:pt x="366176" y="77356"/>
                </a:lnTo>
                <a:lnTo>
                  <a:pt x="397998" y="109174"/>
                </a:lnTo>
                <a:lnTo>
                  <a:pt x="422255" y="147323"/>
                </a:lnTo>
                <a:lnTo>
                  <a:pt x="437714" y="190569"/>
                </a:lnTo>
                <a:lnTo>
                  <a:pt x="443141" y="237680"/>
                </a:lnTo>
                <a:lnTo>
                  <a:pt x="442151" y="257819"/>
                </a:lnTo>
                <a:lnTo>
                  <a:pt x="439256" y="277421"/>
                </a:lnTo>
                <a:lnTo>
                  <a:pt x="434563" y="296391"/>
                </a:lnTo>
                <a:lnTo>
                  <a:pt x="428180" y="314629"/>
                </a:lnTo>
                <a:lnTo>
                  <a:pt x="146481" y="314655"/>
                </a:lnTo>
                <a:lnTo>
                  <a:pt x="461477" y="314655"/>
                </a:lnTo>
                <a:lnTo>
                  <a:pt x="470507" y="285566"/>
                </a:lnTo>
                <a:lnTo>
                  <a:pt x="475335" y="237680"/>
                </a:lnTo>
                <a:lnTo>
                  <a:pt x="470507" y="189786"/>
                </a:lnTo>
                <a:lnTo>
                  <a:pt x="456659" y="145175"/>
                </a:lnTo>
                <a:lnTo>
                  <a:pt x="434746" y="104802"/>
                </a:lnTo>
                <a:lnTo>
                  <a:pt x="405725" y="69624"/>
                </a:lnTo>
                <a:lnTo>
                  <a:pt x="370550" y="40598"/>
                </a:lnTo>
                <a:lnTo>
                  <a:pt x="355115" y="32219"/>
                </a:lnTo>
                <a:close/>
              </a:path>
              <a:path w="475614" h="475615">
                <a:moveTo>
                  <a:pt x="406175" y="253974"/>
                </a:moveTo>
                <a:lnTo>
                  <a:pt x="189458" y="253974"/>
                </a:lnTo>
                <a:lnTo>
                  <a:pt x="209270" y="281431"/>
                </a:lnTo>
                <a:lnTo>
                  <a:pt x="353377" y="280987"/>
                </a:lnTo>
                <a:lnTo>
                  <a:pt x="379791" y="275620"/>
                </a:lnTo>
                <a:lnTo>
                  <a:pt x="401424" y="261005"/>
                </a:lnTo>
                <a:lnTo>
                  <a:pt x="406175" y="253974"/>
                </a:lnTo>
                <a:close/>
              </a:path>
              <a:path w="475614" h="475615">
                <a:moveTo>
                  <a:pt x="408628" y="175577"/>
                </a:moveTo>
                <a:lnTo>
                  <a:pt x="351764" y="175577"/>
                </a:lnTo>
                <a:lnTo>
                  <a:pt x="366266" y="178532"/>
                </a:lnTo>
                <a:lnTo>
                  <a:pt x="378147" y="186570"/>
                </a:lnTo>
                <a:lnTo>
                  <a:pt x="386177" y="198450"/>
                </a:lnTo>
                <a:lnTo>
                  <a:pt x="389122" y="212953"/>
                </a:lnTo>
                <a:lnTo>
                  <a:pt x="386177" y="227486"/>
                </a:lnTo>
                <a:lnTo>
                  <a:pt x="378147" y="239387"/>
                </a:lnTo>
                <a:lnTo>
                  <a:pt x="366266" y="247427"/>
                </a:lnTo>
                <a:lnTo>
                  <a:pt x="351764" y="250380"/>
                </a:lnTo>
                <a:lnTo>
                  <a:pt x="408604" y="250380"/>
                </a:lnTo>
                <a:lnTo>
                  <a:pt x="416042" y="239373"/>
                </a:lnTo>
                <a:lnTo>
                  <a:pt x="421406" y="212928"/>
                </a:lnTo>
                <a:lnTo>
                  <a:pt x="416042" y="186553"/>
                </a:lnTo>
                <a:lnTo>
                  <a:pt x="408628" y="175577"/>
                </a:lnTo>
                <a:close/>
              </a:path>
              <a:path w="475614" h="475615">
                <a:moveTo>
                  <a:pt x="353377" y="144906"/>
                </a:moveTo>
                <a:lnTo>
                  <a:pt x="221754" y="144906"/>
                </a:lnTo>
                <a:lnTo>
                  <a:pt x="188150" y="191769"/>
                </a:lnTo>
                <a:lnTo>
                  <a:pt x="233425" y="191769"/>
                </a:lnTo>
                <a:lnTo>
                  <a:pt x="244881" y="175577"/>
                </a:lnTo>
                <a:lnTo>
                  <a:pt x="408628" y="175577"/>
                </a:lnTo>
                <a:lnTo>
                  <a:pt x="401424" y="164914"/>
                </a:lnTo>
                <a:lnTo>
                  <a:pt x="379791" y="150283"/>
                </a:lnTo>
                <a:lnTo>
                  <a:pt x="353377" y="144906"/>
                </a:lnTo>
                <a:close/>
              </a:path>
              <a:path w="475614" h="475615">
                <a:moveTo>
                  <a:pt x="118200" y="155409"/>
                </a:moveTo>
                <a:lnTo>
                  <a:pt x="49377" y="155409"/>
                </a:lnTo>
                <a:lnTo>
                  <a:pt x="118186" y="15543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C0C79B0-A8C3-419C-84BC-A49243F13D99}"/>
              </a:ext>
            </a:extLst>
          </p:cNvPr>
          <p:cNvSpPr txBox="1"/>
          <p:nvPr/>
        </p:nvSpPr>
        <p:spPr>
          <a:xfrm>
            <a:off x="807958" y="106802"/>
            <a:ext cx="76093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0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Надходження коштів спеціального фонду (тис. грн</a:t>
            </a:r>
            <a:r>
              <a:rPr lang="uk-UA" sz="20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)</a:t>
            </a:r>
            <a:endParaRPr lang="ru-RU" sz="2000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1A57B550-A70B-413C-88C4-D5BAF938B7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9308504"/>
              </p:ext>
            </p:extLst>
          </p:nvPr>
        </p:nvGraphicFramePr>
        <p:xfrm>
          <a:off x="1021354" y="456092"/>
          <a:ext cx="7332809" cy="2785649"/>
        </p:xfrm>
        <a:graphic>
          <a:graphicData uri="http://schemas.openxmlformats.org/drawingml/2006/table">
            <a:tbl>
              <a:tblPr firstRow="1" firstCol="1" bandRow="1">
                <a:tableStyleId>{22838BEF-8BB2-4498-84A7-C5851F593DF1}</a:tableStyleId>
              </a:tblPr>
              <a:tblGrid>
                <a:gridCol w="5406864">
                  <a:extLst>
                    <a:ext uri="{9D8B030D-6E8A-4147-A177-3AD203B41FA5}">
                      <a16:colId xmlns:a16="http://schemas.microsoft.com/office/drawing/2014/main" val="2765832902"/>
                    </a:ext>
                  </a:extLst>
                </a:gridCol>
                <a:gridCol w="951193">
                  <a:extLst>
                    <a:ext uri="{9D8B030D-6E8A-4147-A177-3AD203B41FA5}">
                      <a16:colId xmlns:a16="http://schemas.microsoft.com/office/drawing/2014/main" val="3693550599"/>
                    </a:ext>
                  </a:extLst>
                </a:gridCol>
                <a:gridCol w="974752">
                  <a:extLst>
                    <a:ext uri="{9D8B030D-6E8A-4147-A177-3AD203B41FA5}">
                      <a16:colId xmlns:a16="http://schemas.microsoft.com/office/drawing/2014/main" val="435460566"/>
                    </a:ext>
                  </a:extLst>
                </a:gridCol>
              </a:tblGrid>
              <a:tr h="20531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Види надходжень спеціального фонду бюджету</a:t>
                      </a:r>
                      <a:endParaRPr lang="ru-UA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2024 рік</a:t>
                      </a:r>
                      <a:endParaRPr lang="ru-UA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202</a:t>
                      </a:r>
                      <a:r>
                        <a:rPr lang="ru-RU" sz="10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</a:t>
                      </a:r>
                      <a:r>
                        <a:rPr lang="uk-UA" sz="10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рік</a:t>
                      </a:r>
                      <a:endParaRPr lang="ru-UA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6195" marR="36195" marT="0" marB="0" anchor="ctr"/>
                </a:tc>
                <a:extLst>
                  <a:ext uri="{0D108BD9-81ED-4DB2-BD59-A6C34878D82A}">
                    <a16:rowId xmlns:a16="http://schemas.microsoft.com/office/drawing/2014/main" val="1511618642"/>
                  </a:ext>
                </a:extLst>
              </a:tr>
              <a:tr h="2053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Плата за навчання студентів-контрактників, громадян України</a:t>
                      </a:r>
                      <a:endParaRPr lang="ru-RU" sz="10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51 119,3</a:t>
                      </a:r>
                      <a:endParaRPr lang="ru-RU" sz="10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42 842,5</a:t>
                      </a:r>
                      <a:endParaRPr lang="ru-RU" sz="10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/>
                </a:tc>
                <a:extLst>
                  <a:ext uri="{0D108BD9-81ED-4DB2-BD59-A6C34878D82A}">
                    <a16:rowId xmlns:a16="http://schemas.microsoft.com/office/drawing/2014/main" val="393832606"/>
                  </a:ext>
                </a:extLst>
              </a:tr>
              <a:tr h="36957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Плата за навчання студентів-контрактників, </a:t>
                      </a:r>
                      <a:br>
                        <a:rPr lang="uk-UA" sz="10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</a:br>
                      <a:r>
                        <a:rPr lang="uk-UA" sz="10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іноземних громадян</a:t>
                      </a:r>
                      <a:endParaRPr lang="ru-RU" sz="10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10 942,3</a:t>
                      </a:r>
                      <a:endParaRPr lang="ru-RU" sz="10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10 966,8</a:t>
                      </a:r>
                      <a:endParaRPr lang="ru-RU" sz="10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/>
                </a:tc>
                <a:extLst>
                  <a:ext uri="{0D108BD9-81ED-4DB2-BD59-A6C34878D82A}">
                    <a16:rowId xmlns:a16="http://schemas.microsoft.com/office/drawing/2014/main" val="1260587455"/>
                  </a:ext>
                </a:extLst>
              </a:tr>
              <a:tr h="2053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Плата за навчання на підготовчому відділенні</a:t>
                      </a:r>
                      <a:endParaRPr lang="ru-RU" sz="10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672,6</a:t>
                      </a:r>
                      <a:endParaRPr lang="ru-RU" sz="10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749,2</a:t>
                      </a:r>
                      <a:endParaRPr lang="ru-RU" sz="10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/>
                </a:tc>
                <a:extLst>
                  <a:ext uri="{0D108BD9-81ED-4DB2-BD59-A6C34878D82A}">
                    <a16:rowId xmlns:a16="http://schemas.microsoft.com/office/drawing/2014/main" val="3116942917"/>
                  </a:ext>
                </a:extLst>
              </a:tr>
              <a:tr h="2053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Плата за навчання у Лінгвістичному центрі іноземних мов</a:t>
                      </a:r>
                      <a:endParaRPr lang="ru-RU" sz="10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210,7</a:t>
                      </a:r>
                      <a:endParaRPr lang="ru-RU" sz="10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139,6</a:t>
                      </a:r>
                      <a:endParaRPr lang="ru-RU" sz="10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/>
                </a:tc>
                <a:extLst>
                  <a:ext uri="{0D108BD9-81ED-4DB2-BD59-A6C34878D82A}">
                    <a16:rowId xmlns:a16="http://schemas.microsoft.com/office/drawing/2014/main" val="3643861799"/>
                  </a:ext>
                </a:extLst>
              </a:tr>
              <a:tr h="2053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Гранти за участь у міжнародних </a:t>
                      </a:r>
                      <a:r>
                        <a:rPr lang="uk-UA" sz="1000" b="0" kern="1200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проєктах</a:t>
                      </a:r>
                      <a:endParaRPr lang="ru-RU" sz="10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10 614,1</a:t>
                      </a:r>
                      <a:endParaRPr lang="ru-RU" sz="10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5 801,3</a:t>
                      </a:r>
                      <a:endParaRPr lang="ru-RU" sz="10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/>
                </a:tc>
                <a:extLst>
                  <a:ext uri="{0D108BD9-81ED-4DB2-BD59-A6C34878D82A}">
                    <a16:rowId xmlns:a16="http://schemas.microsoft.com/office/drawing/2014/main" val="244497056"/>
                  </a:ext>
                </a:extLst>
              </a:tr>
              <a:tr h="2053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 b="0" kern="1200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Госпдоговірні</a:t>
                      </a:r>
                      <a:r>
                        <a:rPr lang="uk-UA" sz="10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наукові роботи</a:t>
                      </a:r>
                      <a:endParaRPr lang="ru-RU" sz="10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kern="12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612,1</a:t>
                      </a:r>
                      <a:endParaRPr lang="ru-RU" sz="1000" b="0" kern="12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4 544,9</a:t>
                      </a:r>
                      <a:endParaRPr lang="ru-RU" sz="10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/>
                </a:tc>
                <a:extLst>
                  <a:ext uri="{0D108BD9-81ED-4DB2-BD59-A6C34878D82A}">
                    <a16:rowId xmlns:a16="http://schemas.microsoft.com/office/drawing/2014/main" val="942152537"/>
                  </a:ext>
                </a:extLst>
              </a:tr>
              <a:tr h="21555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Плата за навчання у Центрі післядипломної освіти</a:t>
                      </a:r>
                      <a:endParaRPr lang="ru-RU" sz="10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1 991,8</a:t>
                      </a:r>
                      <a:endParaRPr lang="ru-RU" sz="10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1 349</a:t>
                      </a:r>
                      <a:endParaRPr lang="ru-RU" sz="10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/>
                </a:tc>
                <a:extLst>
                  <a:ext uri="{0D108BD9-81ED-4DB2-BD59-A6C34878D82A}">
                    <a16:rowId xmlns:a16="http://schemas.microsoft.com/office/drawing/2014/main" val="3381267469"/>
                  </a:ext>
                </a:extLst>
              </a:tr>
              <a:tr h="2053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Плата за проживання в гуртожитках</a:t>
                      </a:r>
                      <a:endParaRPr lang="ru-RU" sz="10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2 830,8</a:t>
                      </a:r>
                      <a:endParaRPr lang="ru-RU" sz="10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1 653,7</a:t>
                      </a:r>
                      <a:endParaRPr lang="ru-RU" sz="10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/>
                </a:tc>
                <a:extLst>
                  <a:ext uri="{0D108BD9-81ED-4DB2-BD59-A6C34878D82A}">
                    <a16:rowId xmlns:a16="http://schemas.microsoft.com/office/drawing/2014/main" val="3934691403"/>
                  </a:ext>
                </a:extLst>
              </a:tr>
              <a:tr h="2250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Орендна плата</a:t>
                      </a:r>
                      <a:endParaRPr lang="ru-RU" sz="10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636,3</a:t>
                      </a:r>
                      <a:endParaRPr lang="ru-RU" sz="10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807,9</a:t>
                      </a:r>
                      <a:endParaRPr lang="ru-RU" sz="10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/>
                </a:tc>
                <a:extLst>
                  <a:ext uri="{0D108BD9-81ED-4DB2-BD59-A6C34878D82A}">
                    <a16:rowId xmlns:a16="http://schemas.microsoft.com/office/drawing/2014/main" val="3028320372"/>
                  </a:ext>
                </a:extLst>
              </a:tr>
              <a:tr h="332914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Інші кошти спеціального фонду (перерозподіл видатків загального фонду відповідно до постанови КМУ від 16.07.2025 № 891)</a:t>
                      </a:r>
                      <a:endParaRPr lang="ru-RU" sz="10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</a:t>
                      </a:r>
                      <a:r>
                        <a:rPr lang="ru-RU" sz="10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sym typeface="Symbol" panose="05050102010706020507" pitchFamily="18" charset="2"/>
                        </a:rPr>
                        <a:t></a:t>
                      </a:r>
                      <a:endParaRPr lang="ru-RU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22 348,4</a:t>
                      </a:r>
                      <a:endParaRPr lang="ru-RU" sz="10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/>
                </a:tc>
                <a:extLst>
                  <a:ext uri="{0D108BD9-81ED-4DB2-BD59-A6C34878D82A}">
                    <a16:rowId xmlns:a16="http://schemas.microsoft.com/office/drawing/2014/main" val="1445135207"/>
                  </a:ext>
                </a:extLst>
              </a:tr>
              <a:tr h="205319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Загалом по Університету</a:t>
                      </a:r>
                      <a:endParaRPr lang="ru-RU" sz="1000" b="1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79 630,0</a:t>
                      </a:r>
                      <a:endParaRPr lang="ru-RU" sz="1000" b="1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b="1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91 203,3</a:t>
                      </a:r>
                      <a:endParaRPr lang="ru-RU" sz="1000" b="1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36195" marR="36195" marT="0" marB="0" anchor="ctr"/>
                </a:tc>
                <a:extLst>
                  <a:ext uri="{0D108BD9-81ED-4DB2-BD59-A6C34878D82A}">
                    <a16:rowId xmlns:a16="http://schemas.microsoft.com/office/drawing/2014/main" val="2495900322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B1FFEDE0-3B69-42F0-8215-E79DBC15A4F4}"/>
              </a:ext>
            </a:extLst>
          </p:cNvPr>
          <p:cNvSpPr txBox="1"/>
          <p:nvPr/>
        </p:nvSpPr>
        <p:spPr>
          <a:xfrm flipH="1">
            <a:off x="8369243" y="4753081"/>
            <a:ext cx="3745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b="1" dirty="0">
                <a:solidFill>
                  <a:schemeClr val="bg1"/>
                </a:solidFill>
              </a:rPr>
              <a:t>40</a:t>
            </a:r>
            <a:endParaRPr lang="ru-UA" sz="1400" b="1" dirty="0">
              <a:solidFill>
                <a:schemeClr val="bg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088D73D-E692-4926-9A1F-560639BC28EC}"/>
              </a:ext>
            </a:extLst>
          </p:cNvPr>
          <p:cNvSpPr txBox="1"/>
          <p:nvPr/>
        </p:nvSpPr>
        <p:spPr>
          <a:xfrm>
            <a:off x="860449" y="3243504"/>
            <a:ext cx="74231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Цільові показники діяльності Університету</a:t>
            </a:r>
          </a:p>
        </p:txBody>
      </p:sp>
      <p:graphicFrame>
        <p:nvGraphicFramePr>
          <p:cNvPr id="13" name="Таблица 12">
            <a:extLst>
              <a:ext uri="{FF2B5EF4-FFF2-40B4-BE49-F238E27FC236}">
                <a16:creationId xmlns:a16="http://schemas.microsoft.com/office/drawing/2014/main" id="{007FCD7C-3F92-4D4F-A4C5-05F970D02A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564027"/>
              </p:ext>
            </p:extLst>
          </p:nvPr>
        </p:nvGraphicFramePr>
        <p:xfrm>
          <a:off x="1021354" y="3507855"/>
          <a:ext cx="7332809" cy="1368309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312189">
                  <a:extLst>
                    <a:ext uri="{9D8B030D-6E8A-4147-A177-3AD203B41FA5}">
                      <a16:colId xmlns:a16="http://schemas.microsoft.com/office/drawing/2014/main" val="1142162332"/>
                    </a:ext>
                  </a:extLst>
                </a:gridCol>
                <a:gridCol w="4020620">
                  <a:extLst>
                    <a:ext uri="{9D8B030D-6E8A-4147-A177-3AD203B41FA5}">
                      <a16:colId xmlns:a16="http://schemas.microsoft.com/office/drawing/2014/main" val="150749486"/>
                    </a:ext>
                  </a:extLst>
                </a:gridCol>
              </a:tblGrid>
              <a:tr h="274162">
                <a:tc>
                  <a:txBody>
                    <a:bodyPr/>
                    <a:lstStyle/>
                    <a:p>
                      <a:pPr algn="ctr"/>
                      <a:r>
                        <a:rPr lang="uk-UA" sz="1200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Показник </a:t>
                      </a:r>
                      <a:endParaRPr lang="ru-UA" sz="1200" dirty="0">
                        <a:solidFill>
                          <a:schemeClr val="bg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Досягнення</a:t>
                      </a:r>
                      <a:endParaRPr lang="ru-UA" sz="1200" dirty="0">
                        <a:solidFill>
                          <a:schemeClr val="bg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9501588"/>
                  </a:ext>
                </a:extLst>
              </a:tr>
              <a:tr h="109398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i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Збільшення надходжень до спеціального фонду  за </a:t>
                      </a:r>
                      <a:r>
                        <a:rPr lang="uk-UA" sz="1000" i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результатами наукових та науково-технічних робіт, за проектами міжнародного співробітництва, за результатами наукових і науково-технічних робіт за господарськими договорами та за результатами наукових послуг у </a:t>
                      </a:r>
                      <a:r>
                        <a:rPr lang="uk-UA" sz="1000" i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порівнянні з попереднім.</a:t>
                      </a:r>
                      <a:endParaRPr lang="uk-UA" sz="1000" b="0" i="0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uk-UA" sz="1200" i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Надходження збільшились </a:t>
                      </a:r>
                      <a:r>
                        <a:rPr lang="uk-UA" sz="1200" b="1" i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на 37,67% :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uk-UA" sz="1050" b="1" i="0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marL="285750" indent="-285750">
                        <a:buFont typeface="Symbol" panose="05050102010706020507" pitchFamily="18" charset="2"/>
                        <a:buChar char="-"/>
                      </a:pPr>
                      <a:r>
                        <a:rPr lang="uk-UA" sz="1000" i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надходження у 2024 році (на 01.11.24) – </a:t>
                      </a:r>
                      <a:r>
                        <a:rPr lang="uk-UA" sz="1000" b="1" i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12 754,082 тис. грн.</a:t>
                      </a:r>
                    </a:p>
                    <a:p>
                      <a:pPr marL="285750" indent="-285750">
                        <a:buFont typeface="Symbol" panose="05050102010706020507" pitchFamily="18" charset="2"/>
                        <a:buChar char="-"/>
                      </a:pPr>
                      <a:r>
                        <a:rPr lang="uk-UA" sz="1000" i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надходження у 2025 році (на 01.11.25) – </a:t>
                      </a:r>
                      <a:r>
                        <a:rPr lang="uk-UA" sz="1000" b="1" i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17 559,78 тис. грн.</a:t>
                      </a:r>
                      <a:endParaRPr lang="ru-UA" sz="1000" b="1" i="0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66026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471882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1"/>
            <a:ext cx="9122916" cy="5143500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797" y="46860"/>
            <a:ext cx="750161" cy="948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Заголовок 6">
            <a:extLst>
              <a:ext uri="{FF2B5EF4-FFF2-40B4-BE49-F238E27FC236}">
                <a16:creationId xmlns:a16="http://schemas.microsoft.com/office/drawing/2014/main" id="{6664FF28-091C-4E51-B674-05D84C958D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1055" y="-14953"/>
            <a:ext cx="5718392" cy="521329"/>
          </a:xfrm>
        </p:spPr>
        <p:txBody>
          <a:bodyPr>
            <a:normAutofit fontScale="90000"/>
          </a:bodyPr>
          <a:lstStyle/>
          <a:p>
            <a:r>
              <a:rPr lang="uk-UA" sz="16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+mn-ea"/>
                <a:cs typeface="+mn-cs"/>
              </a:rPr>
              <a:t>Загальні видатки Університету по освітній діяльності </a:t>
            </a:r>
            <a:br>
              <a:rPr lang="uk-UA" sz="16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+mn-ea"/>
                <a:cs typeface="+mn-cs"/>
              </a:rPr>
            </a:br>
            <a:r>
              <a:rPr lang="uk-UA" sz="16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+mn-ea"/>
                <a:cs typeface="+mn-cs"/>
              </a:rPr>
              <a:t>за 2025 рік (тис. грн) </a:t>
            </a:r>
            <a:endParaRPr lang="ru-RU" sz="1800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66739894-DD42-437F-88F5-895C21FE76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8650435"/>
              </p:ext>
            </p:extLst>
          </p:nvPr>
        </p:nvGraphicFramePr>
        <p:xfrm>
          <a:off x="2843808" y="506376"/>
          <a:ext cx="6107309" cy="4151791"/>
        </p:xfrm>
        <a:graphic>
          <a:graphicData uri="http://schemas.openxmlformats.org/drawingml/2006/table">
            <a:tbl>
              <a:tblPr firstRow="1" firstCol="1" bandRow="1">
                <a:tableStyleId>{22838BEF-8BB2-4498-84A7-C5851F593DF1}</a:tableStyleId>
              </a:tblPr>
              <a:tblGrid>
                <a:gridCol w="304015">
                  <a:extLst>
                    <a:ext uri="{9D8B030D-6E8A-4147-A177-3AD203B41FA5}">
                      <a16:colId xmlns:a16="http://schemas.microsoft.com/office/drawing/2014/main" val="3123760305"/>
                    </a:ext>
                  </a:extLst>
                </a:gridCol>
                <a:gridCol w="2507653">
                  <a:extLst>
                    <a:ext uri="{9D8B030D-6E8A-4147-A177-3AD203B41FA5}">
                      <a16:colId xmlns:a16="http://schemas.microsoft.com/office/drawing/2014/main" val="3737365934"/>
                    </a:ext>
                  </a:extLst>
                </a:gridCol>
                <a:gridCol w="865897">
                  <a:extLst>
                    <a:ext uri="{9D8B030D-6E8A-4147-A177-3AD203B41FA5}">
                      <a16:colId xmlns:a16="http://schemas.microsoft.com/office/drawing/2014/main" val="651519319"/>
                    </a:ext>
                  </a:extLst>
                </a:gridCol>
                <a:gridCol w="766715">
                  <a:extLst>
                    <a:ext uri="{9D8B030D-6E8A-4147-A177-3AD203B41FA5}">
                      <a16:colId xmlns:a16="http://schemas.microsoft.com/office/drawing/2014/main" val="3019719856"/>
                    </a:ext>
                  </a:extLst>
                </a:gridCol>
                <a:gridCol w="766715">
                  <a:extLst>
                    <a:ext uri="{9D8B030D-6E8A-4147-A177-3AD203B41FA5}">
                      <a16:colId xmlns:a16="http://schemas.microsoft.com/office/drawing/2014/main" val="3401557818"/>
                    </a:ext>
                  </a:extLst>
                </a:gridCol>
                <a:gridCol w="896314">
                  <a:extLst>
                    <a:ext uri="{9D8B030D-6E8A-4147-A177-3AD203B41FA5}">
                      <a16:colId xmlns:a16="http://schemas.microsoft.com/office/drawing/2014/main" val="3374766166"/>
                    </a:ext>
                  </a:extLst>
                </a:gridCol>
              </a:tblGrid>
              <a:tr h="151834">
                <a:tc rowSpan="2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1948180" algn="r"/>
                        </a:tabLst>
                      </a:pPr>
                      <a:r>
                        <a:rPr lang="uk-UA" sz="1100" b="1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№ з\п</a:t>
                      </a:r>
                      <a:endParaRPr lang="ru-RU" sz="1100" b="1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19275" marR="19275" marT="0" marB="0" anchor="ctr"/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1948180" algn="r"/>
                        </a:tabLst>
                      </a:pPr>
                      <a:r>
                        <a:rPr lang="uk-UA" sz="1100" b="1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Вид фінансування</a:t>
                      </a:r>
                      <a:endParaRPr lang="ru-RU" sz="1100" b="1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19275" marR="19275" marT="0" marB="0" anchor="ctr"/>
                </a:tc>
                <a:tc gridSpan="4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1948180" algn="r"/>
                        </a:tabLst>
                      </a:pPr>
                      <a:r>
                        <a:rPr lang="uk-UA" sz="1100" b="1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Видатки</a:t>
                      </a:r>
                      <a:endParaRPr lang="ru-RU" sz="1100" b="1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19275" marR="19275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737841"/>
                  </a:ext>
                </a:extLst>
              </a:tr>
              <a:tr h="54660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90000"/>
                        </a:lnSpc>
                        <a:spcAft>
                          <a:spcPts val="0"/>
                        </a:spcAft>
                        <a:tabLst>
                          <a:tab pos="1948180" algn="r"/>
                        </a:tabLst>
                      </a:pPr>
                      <a:r>
                        <a:rPr lang="uk-UA" sz="1100" b="1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бюджетні кошти</a:t>
                      </a:r>
                      <a:endParaRPr lang="ru-RU" sz="1100" b="1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19275" marR="1927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90000"/>
                        </a:lnSpc>
                        <a:spcAft>
                          <a:spcPts val="0"/>
                        </a:spcAft>
                        <a:tabLst>
                          <a:tab pos="1948180" algn="r"/>
                        </a:tabLst>
                      </a:pPr>
                      <a:r>
                        <a:rPr lang="uk-UA" sz="1100" b="1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спеціальні кошти</a:t>
                      </a:r>
                      <a:endParaRPr lang="ru-RU" sz="1100" b="1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19275" marR="1927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90000"/>
                        </a:lnSpc>
                        <a:spcAft>
                          <a:spcPts val="0"/>
                        </a:spcAft>
                        <a:tabLst>
                          <a:tab pos="1948180" algn="r"/>
                        </a:tabLst>
                      </a:pPr>
                      <a:r>
                        <a:rPr lang="uk-UA" sz="1100" b="1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Інші видатки спец. фонду </a:t>
                      </a:r>
                      <a:endParaRPr lang="ru-RU" sz="1100" b="1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19275" marR="1927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90000"/>
                        </a:lnSpc>
                        <a:spcAft>
                          <a:spcPts val="0"/>
                        </a:spcAft>
                        <a:tabLst>
                          <a:tab pos="1948180" algn="r"/>
                        </a:tabLst>
                      </a:pPr>
                      <a:r>
                        <a:rPr lang="uk-UA" sz="1100" b="1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разом</a:t>
                      </a:r>
                      <a:endParaRPr lang="ru-RU" sz="1100" b="1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19275" marR="19275" marT="0" marB="0" anchor="ctr"/>
                </a:tc>
                <a:extLst>
                  <a:ext uri="{0D108BD9-81ED-4DB2-BD59-A6C34878D82A}">
                    <a16:rowId xmlns:a16="http://schemas.microsoft.com/office/drawing/2014/main" val="407158261"/>
                  </a:ext>
                </a:extLst>
              </a:tr>
              <a:tr h="203856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1948180" algn="r"/>
                        </a:tabLst>
                      </a:pPr>
                      <a:r>
                        <a:rPr lang="uk-UA" sz="1100" b="1" kern="120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</a:t>
                      </a:r>
                      <a:endParaRPr lang="ru-RU" sz="1100" b="1" kern="120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19275" marR="1927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1948180" algn="r"/>
                        </a:tabLst>
                      </a:pPr>
                      <a:r>
                        <a:rPr lang="uk-UA" sz="11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Заробітна плата та нарахування</a:t>
                      </a:r>
                      <a:endParaRPr lang="ru-RU" sz="11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19275" marR="192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249 638,1 </a:t>
                      </a:r>
                      <a:endParaRPr lang="ru-RU" sz="11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50 737,1 </a:t>
                      </a:r>
                      <a:endParaRPr lang="ru-RU" sz="11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0" kern="120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15 280,1 </a:t>
                      </a:r>
                      <a:endParaRPr lang="ru-RU" sz="1100" b="0" kern="120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0" kern="120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315 655,3 </a:t>
                      </a:r>
                      <a:endParaRPr lang="ru-RU" sz="1100" b="0" kern="120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2884472"/>
                  </a:ext>
                </a:extLst>
              </a:tr>
              <a:tr h="455502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1948180" algn="r"/>
                        </a:tabLst>
                      </a:pPr>
                      <a:r>
                        <a:rPr lang="uk-UA" sz="1100" b="1" kern="120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2</a:t>
                      </a:r>
                      <a:endParaRPr lang="ru-RU" sz="1100" b="1" kern="120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19275" marR="1927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1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Придбання предметів постачання </a:t>
                      </a:r>
                      <a:br>
                        <a:rPr lang="uk-UA" sz="11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</a:br>
                      <a:r>
                        <a:rPr lang="uk-UA" sz="11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та матеріалів, оплата послуг</a:t>
                      </a:r>
                      <a:endParaRPr lang="ru-RU" sz="11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0" kern="120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25 402,2 </a:t>
                      </a:r>
                      <a:endParaRPr lang="ru-RU" sz="1100" b="0" kern="120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8 659,9 </a:t>
                      </a:r>
                      <a:endParaRPr lang="ru-RU" sz="11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 </a:t>
                      </a:r>
                      <a:endParaRPr lang="ru-RU" sz="11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0" kern="120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34 062,1 </a:t>
                      </a:r>
                      <a:endParaRPr lang="ru-RU" sz="1100" b="0" kern="120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80828581"/>
                  </a:ext>
                </a:extLst>
              </a:tr>
              <a:tr h="203856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1948180" algn="r"/>
                        </a:tabLst>
                      </a:pPr>
                      <a:r>
                        <a:rPr lang="uk-UA" sz="1100" b="1" kern="120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3</a:t>
                      </a:r>
                      <a:endParaRPr lang="ru-RU" sz="1100" b="1" kern="120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19275" marR="1927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1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Видатки на відрядження</a:t>
                      </a:r>
                      <a:endParaRPr lang="ru-RU" sz="11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0" kern="120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40,0 </a:t>
                      </a:r>
                      <a:endParaRPr lang="ru-RU" sz="1100" b="0" kern="120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0" kern="120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 </a:t>
                      </a:r>
                      <a:endParaRPr lang="ru-RU" sz="1100" b="0" kern="120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 </a:t>
                      </a:r>
                      <a:endParaRPr lang="ru-RU" sz="11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40,0 </a:t>
                      </a:r>
                      <a:endParaRPr lang="ru-RU" sz="11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87147677"/>
                  </a:ext>
                </a:extLst>
              </a:tr>
              <a:tr h="303668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1948180" algn="r"/>
                        </a:tabLst>
                      </a:pPr>
                      <a:r>
                        <a:rPr lang="uk-UA" sz="1100" b="1" kern="120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4</a:t>
                      </a:r>
                      <a:endParaRPr lang="ru-RU" sz="1100" b="1" kern="120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19275" marR="1927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1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Оплата комунальних послуг та енергоносіїв</a:t>
                      </a:r>
                      <a:endParaRPr lang="ru-RU" sz="11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0" kern="120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1 782,8 </a:t>
                      </a:r>
                      <a:endParaRPr lang="ru-RU" sz="1100" b="0" kern="120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0" kern="120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18 856,6 </a:t>
                      </a:r>
                      <a:endParaRPr lang="ru-RU" sz="1100" b="0" kern="120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7 068,3 </a:t>
                      </a:r>
                      <a:endParaRPr lang="ru-RU" sz="11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0" kern="120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27 707,7 </a:t>
                      </a:r>
                      <a:endParaRPr lang="ru-RU" sz="1100" b="0" kern="120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39111177"/>
                  </a:ext>
                </a:extLst>
              </a:tr>
              <a:tr h="203856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1948180" algn="r"/>
                        </a:tabLst>
                      </a:pPr>
                      <a:r>
                        <a:rPr lang="uk-UA" sz="1100" b="1" kern="120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5</a:t>
                      </a:r>
                      <a:endParaRPr lang="ru-RU" sz="1100" b="1" kern="120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19275" marR="1927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100" b="0" kern="120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Дослідження та розробки</a:t>
                      </a:r>
                      <a:endParaRPr lang="ru-RU" sz="1100" b="0" kern="120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0" kern="120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 </a:t>
                      </a:r>
                      <a:endParaRPr lang="ru-RU" sz="1100" b="0" kern="120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0" kern="120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53,9 </a:t>
                      </a:r>
                      <a:endParaRPr lang="ru-RU" sz="1100" b="0" kern="120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 </a:t>
                      </a:r>
                      <a:endParaRPr lang="ru-RU" sz="11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53,9 </a:t>
                      </a:r>
                      <a:endParaRPr lang="ru-RU" sz="11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24648172"/>
                  </a:ext>
                </a:extLst>
              </a:tr>
              <a:tr h="151834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1948180" algn="r"/>
                        </a:tabLst>
                      </a:pPr>
                      <a:r>
                        <a:rPr lang="uk-UA" sz="1100" b="1" kern="120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6</a:t>
                      </a:r>
                      <a:endParaRPr lang="ru-RU" sz="1100" b="1" kern="120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19275" marR="1927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100" b="0" kern="120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Стипендія</a:t>
                      </a:r>
                      <a:endParaRPr lang="ru-RU" sz="1100" b="0" kern="120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0" kern="120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 </a:t>
                      </a:r>
                      <a:endParaRPr lang="ru-RU" sz="1100" b="0" kern="120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0" kern="120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48,8 </a:t>
                      </a:r>
                      <a:endParaRPr lang="ru-RU" sz="1100" b="0" kern="120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 </a:t>
                      </a:r>
                      <a:endParaRPr lang="ru-RU" sz="11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0" kern="120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48,8 </a:t>
                      </a:r>
                      <a:endParaRPr lang="ru-RU" sz="1100" b="0" kern="120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82616363"/>
                  </a:ext>
                </a:extLst>
              </a:tr>
              <a:tr h="151834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1948180" algn="r"/>
                        </a:tabLst>
                      </a:pPr>
                      <a:r>
                        <a:rPr lang="uk-UA" sz="1100" b="1" kern="120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7</a:t>
                      </a:r>
                      <a:endParaRPr lang="ru-RU" sz="1100" b="1" kern="120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19275" marR="1927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100" b="0" kern="120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Інші трансферти</a:t>
                      </a:r>
                      <a:endParaRPr lang="ru-RU" sz="1100" b="0" kern="120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0" kern="120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424,4 </a:t>
                      </a:r>
                      <a:endParaRPr lang="ru-RU" sz="1100" b="0" kern="120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0" kern="120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 </a:t>
                      </a:r>
                      <a:endParaRPr lang="ru-RU" sz="1100" b="0" kern="120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 </a:t>
                      </a:r>
                      <a:endParaRPr lang="ru-RU" sz="11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0" kern="120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424,4 </a:t>
                      </a:r>
                      <a:endParaRPr lang="ru-RU" sz="1100" b="0" kern="120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08135190"/>
                  </a:ext>
                </a:extLst>
              </a:tr>
              <a:tr h="151834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1948180" algn="r"/>
                        </a:tabLst>
                      </a:pPr>
                      <a:r>
                        <a:rPr lang="uk-UA" sz="1100" b="1" kern="120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8</a:t>
                      </a:r>
                      <a:endParaRPr lang="ru-RU" sz="1100" b="1" kern="120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19275" marR="1927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1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Обладнання</a:t>
                      </a:r>
                      <a:endParaRPr lang="ru-RU" sz="11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0" kern="120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 </a:t>
                      </a:r>
                      <a:endParaRPr lang="ru-RU" sz="1100" b="0" kern="120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0" kern="120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1 875,2 </a:t>
                      </a:r>
                      <a:endParaRPr lang="ru-RU" sz="1100" b="0" kern="120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 </a:t>
                      </a:r>
                      <a:endParaRPr lang="ru-RU" sz="11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1 875,2 </a:t>
                      </a:r>
                      <a:endParaRPr lang="ru-RU" sz="11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56450776"/>
                  </a:ext>
                </a:extLst>
              </a:tr>
              <a:tr h="174956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1948180" algn="r"/>
                        </a:tabLst>
                      </a:pPr>
                      <a:r>
                        <a:rPr lang="uk-UA" sz="1100" b="1" kern="120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9</a:t>
                      </a:r>
                      <a:endParaRPr lang="ru-RU" sz="1100" b="1" kern="120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19275" marR="1927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100" b="0" kern="120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Капітальний ремонт</a:t>
                      </a:r>
                      <a:endParaRPr lang="ru-RU" sz="1100" b="0" kern="120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0" kern="120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 </a:t>
                      </a:r>
                      <a:endParaRPr lang="ru-RU" sz="1100" b="0" kern="120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0" kern="120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1 204,4 </a:t>
                      </a:r>
                      <a:endParaRPr lang="ru-RU" sz="1100" b="0" kern="120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 </a:t>
                      </a:r>
                      <a:endParaRPr lang="ru-RU" sz="11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0" kern="120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1 204,4 </a:t>
                      </a:r>
                      <a:endParaRPr lang="ru-RU" sz="1100" b="0" kern="120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10890931"/>
                  </a:ext>
                </a:extLst>
              </a:tr>
              <a:tr h="303668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1948180" algn="r"/>
                        </a:tabLst>
                      </a:pPr>
                      <a:r>
                        <a:rPr lang="uk-UA" sz="1100" b="1" kern="120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10</a:t>
                      </a:r>
                      <a:endParaRPr lang="ru-RU" sz="1100" b="1" kern="120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19275" marR="1927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1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Виплата академічної стипендії студентам Університету</a:t>
                      </a:r>
                      <a:endParaRPr lang="ru-RU" sz="11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0" kern="120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60 458,3 </a:t>
                      </a:r>
                      <a:endParaRPr lang="ru-RU" sz="1100" b="0" kern="120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0" kern="120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 </a:t>
                      </a:r>
                      <a:endParaRPr lang="ru-RU" sz="1100" b="0" kern="120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0" kern="120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 </a:t>
                      </a:r>
                      <a:endParaRPr lang="ru-RU" sz="1100" b="0" kern="120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60 458,3 </a:t>
                      </a:r>
                      <a:endParaRPr lang="ru-RU" sz="11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30604205"/>
                  </a:ext>
                </a:extLst>
              </a:tr>
              <a:tr h="455502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1948180" algn="r"/>
                        </a:tabLst>
                      </a:pPr>
                      <a:r>
                        <a:rPr lang="uk-UA" sz="1100" b="1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11</a:t>
                      </a:r>
                      <a:endParaRPr lang="ru-RU" sz="1100" b="1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19275" marR="1927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1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Надання компенсації об’єктам державної та приватної власності </a:t>
                      </a:r>
                      <a:endParaRPr lang="ru-RU" sz="11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835,7 </a:t>
                      </a:r>
                      <a:endParaRPr lang="ru-RU" sz="11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 </a:t>
                      </a:r>
                      <a:endParaRPr lang="ru-RU" sz="11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0" kern="120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 </a:t>
                      </a:r>
                      <a:endParaRPr lang="ru-RU" sz="1100" b="0" kern="120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835,7 </a:t>
                      </a:r>
                      <a:endParaRPr lang="ru-RU" sz="11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87410799"/>
                  </a:ext>
                </a:extLst>
              </a:tr>
              <a:tr h="509639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1948180" algn="r"/>
                        </a:tabLst>
                      </a:pPr>
                      <a:endParaRPr lang="ru-RU" sz="1100" b="1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19275" marR="1927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100" b="1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 Загальна сума</a:t>
                      </a:r>
                      <a:endParaRPr lang="ru-RU" sz="1100" b="1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1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338 581,5 </a:t>
                      </a:r>
                      <a:endParaRPr lang="ru-RU" sz="11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1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81 435,9 </a:t>
                      </a:r>
                      <a:endParaRPr lang="ru-RU" sz="11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1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22 348,4 </a:t>
                      </a:r>
                      <a:endParaRPr lang="ru-RU" sz="11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1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442 365,8 </a:t>
                      </a:r>
                      <a:endParaRPr lang="ru-RU" sz="11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81599280"/>
                  </a:ext>
                </a:extLst>
              </a:tr>
            </a:tbl>
          </a:graphicData>
        </a:graphic>
      </p:graphicFrame>
      <p:graphicFrame>
        <p:nvGraphicFramePr>
          <p:cNvPr id="9" name="Таблица 8">
            <a:extLst>
              <a:ext uri="{FF2B5EF4-FFF2-40B4-BE49-F238E27FC236}">
                <a16:creationId xmlns:a16="http://schemas.microsoft.com/office/drawing/2014/main" id="{88B683BD-8E9F-4F11-8538-57090BBCC2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9286844"/>
              </p:ext>
            </p:extLst>
          </p:nvPr>
        </p:nvGraphicFramePr>
        <p:xfrm>
          <a:off x="85491" y="1758324"/>
          <a:ext cx="2672827" cy="1934815"/>
        </p:xfrm>
        <a:graphic>
          <a:graphicData uri="http://schemas.openxmlformats.org/drawingml/2006/table">
            <a:tbl>
              <a:tblPr firstRow="1" firstCol="1" bandRow="1" bandCol="1">
                <a:tableStyleId>{22838BEF-8BB2-4498-84A7-C5851F593DF1}</a:tableStyleId>
              </a:tblPr>
              <a:tblGrid>
                <a:gridCol w="1090253">
                  <a:extLst>
                    <a:ext uri="{9D8B030D-6E8A-4147-A177-3AD203B41FA5}">
                      <a16:colId xmlns:a16="http://schemas.microsoft.com/office/drawing/2014/main" val="396558099"/>
                    </a:ext>
                  </a:extLst>
                </a:gridCol>
                <a:gridCol w="803968">
                  <a:extLst>
                    <a:ext uri="{9D8B030D-6E8A-4147-A177-3AD203B41FA5}">
                      <a16:colId xmlns:a16="http://schemas.microsoft.com/office/drawing/2014/main" val="1177843323"/>
                    </a:ext>
                  </a:extLst>
                </a:gridCol>
                <a:gridCol w="778606">
                  <a:extLst>
                    <a:ext uri="{9D8B030D-6E8A-4147-A177-3AD203B41FA5}">
                      <a16:colId xmlns:a16="http://schemas.microsoft.com/office/drawing/2014/main" val="733179970"/>
                    </a:ext>
                  </a:extLst>
                </a:gridCol>
              </a:tblGrid>
              <a:tr h="248799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1948180" algn="r"/>
                        </a:tabLst>
                      </a:pPr>
                      <a:r>
                        <a:rPr lang="uk-UA" sz="1100" b="1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Персонал</a:t>
                      </a:r>
                      <a:endParaRPr lang="ru-RU" sz="1100" b="1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1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2024 рік</a:t>
                      </a:r>
                      <a:endParaRPr lang="ru-UA" sz="1100" b="1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1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2025 рік</a:t>
                      </a:r>
                      <a:endParaRPr lang="ru-UA" sz="1100" b="1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01403774"/>
                  </a:ext>
                </a:extLst>
              </a:tr>
              <a:tr h="340088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1948180" algn="r"/>
                        </a:tabLst>
                      </a:pPr>
                      <a:r>
                        <a:rPr lang="uk-UA" sz="11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НПП</a:t>
                      </a:r>
                      <a:endParaRPr lang="ru-RU" sz="11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23711,41</a:t>
                      </a:r>
                      <a:endParaRPr lang="ru-UA" sz="11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26191,22</a:t>
                      </a:r>
                      <a:endParaRPr lang="ru-RU" sz="11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30854137"/>
                  </a:ext>
                </a:extLst>
              </a:tr>
              <a:tr h="340088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1948180" algn="r"/>
                        </a:tabLst>
                      </a:pPr>
                      <a:r>
                        <a:rPr lang="uk-UA" sz="11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Науковий і НДП</a:t>
                      </a:r>
                      <a:endParaRPr lang="ru-RU" sz="11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21644,72</a:t>
                      </a:r>
                      <a:endParaRPr lang="ru-UA" sz="11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23980,11</a:t>
                      </a:r>
                      <a:endParaRPr lang="ru-RU" sz="11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38999193"/>
                  </a:ext>
                </a:extLst>
              </a:tr>
              <a:tr h="220519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1948180" algn="r"/>
                        </a:tabLst>
                      </a:pPr>
                      <a:r>
                        <a:rPr lang="uk-UA" sz="11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Персонал відділів та служб </a:t>
                      </a:r>
                      <a:endParaRPr lang="ru-RU" sz="11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11852,25</a:t>
                      </a:r>
                      <a:endParaRPr lang="ru-UA" sz="11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11140,64</a:t>
                      </a:r>
                      <a:endParaRPr lang="ru-RU" sz="11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27397667"/>
                  </a:ext>
                </a:extLst>
              </a:tr>
              <a:tr h="340088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1948180" algn="r"/>
                        </a:tabLst>
                      </a:pPr>
                      <a:r>
                        <a:rPr lang="uk-UA" sz="1100" b="1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У середньому по Університету</a:t>
                      </a:r>
                      <a:endParaRPr lang="ru-RU" sz="1100" b="1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1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17737,82</a:t>
                      </a:r>
                      <a:endParaRPr lang="ru-UA" sz="1100" b="1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1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18094,34</a:t>
                      </a:r>
                      <a:endParaRPr lang="ru-RU" sz="1100" b="1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94763307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7F314367-B0F2-4894-B7EC-54ED55E282EA}"/>
              </a:ext>
            </a:extLst>
          </p:cNvPr>
          <p:cNvSpPr txBox="1"/>
          <p:nvPr/>
        </p:nvSpPr>
        <p:spPr>
          <a:xfrm>
            <a:off x="-38523" y="1129405"/>
            <a:ext cx="29208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Середньомісячна заробітна плата (грн)</a:t>
            </a:r>
            <a:endParaRPr lang="ru-UA" sz="1400" b="1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10" name="object 4">
            <a:extLst>
              <a:ext uri="{FF2B5EF4-FFF2-40B4-BE49-F238E27FC236}">
                <a16:creationId xmlns:a16="http://schemas.microsoft.com/office/drawing/2014/main" id="{1F3B3FC9-9F73-4ACD-BEC7-62567C67BB61}"/>
              </a:ext>
            </a:extLst>
          </p:cNvPr>
          <p:cNvSpPr/>
          <p:nvPr/>
        </p:nvSpPr>
        <p:spPr>
          <a:xfrm>
            <a:off x="8257653" y="4687960"/>
            <a:ext cx="845658" cy="47049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    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2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                </a:t>
            </a: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1" name="object 3">
            <a:extLst>
              <a:ext uri="{FF2B5EF4-FFF2-40B4-BE49-F238E27FC236}">
                <a16:creationId xmlns:a16="http://schemas.microsoft.com/office/drawing/2014/main" id="{1F27AC4B-DFE4-4C8A-A01D-89368CD4BAE9}"/>
              </a:ext>
            </a:extLst>
          </p:cNvPr>
          <p:cNvSpPr/>
          <p:nvPr/>
        </p:nvSpPr>
        <p:spPr>
          <a:xfrm>
            <a:off x="8650962" y="4687960"/>
            <a:ext cx="440100" cy="442534"/>
          </a:xfrm>
          <a:custGeom>
            <a:avLst/>
            <a:gdLst/>
            <a:ahLst/>
            <a:cxnLst/>
            <a:rect l="l" t="t" r="r" b="b"/>
            <a:pathLst>
              <a:path w="475614" h="475615">
                <a:moveTo>
                  <a:pt x="237655" y="0"/>
                </a:moveTo>
                <a:lnTo>
                  <a:pt x="189769" y="4829"/>
                </a:lnTo>
                <a:lnTo>
                  <a:pt x="145164" y="18681"/>
                </a:lnTo>
                <a:lnTo>
                  <a:pt x="104796" y="40598"/>
                </a:lnTo>
                <a:lnTo>
                  <a:pt x="69621" y="69624"/>
                </a:lnTo>
                <a:lnTo>
                  <a:pt x="40597" y="104802"/>
                </a:lnTo>
                <a:lnTo>
                  <a:pt x="18681" y="145175"/>
                </a:lnTo>
                <a:lnTo>
                  <a:pt x="4829" y="189786"/>
                </a:lnTo>
                <a:lnTo>
                  <a:pt x="0" y="237680"/>
                </a:lnTo>
                <a:lnTo>
                  <a:pt x="4829" y="285566"/>
                </a:lnTo>
                <a:lnTo>
                  <a:pt x="18681" y="330174"/>
                </a:lnTo>
                <a:lnTo>
                  <a:pt x="40597" y="370547"/>
                </a:lnTo>
                <a:lnTo>
                  <a:pt x="69621" y="405726"/>
                </a:lnTo>
                <a:lnTo>
                  <a:pt x="104796" y="434755"/>
                </a:lnTo>
                <a:lnTo>
                  <a:pt x="145164" y="456675"/>
                </a:lnTo>
                <a:lnTo>
                  <a:pt x="189769" y="470530"/>
                </a:lnTo>
                <a:lnTo>
                  <a:pt x="237655" y="475360"/>
                </a:lnTo>
                <a:lnTo>
                  <a:pt x="285559" y="470530"/>
                </a:lnTo>
                <a:lnTo>
                  <a:pt x="330176" y="456675"/>
                </a:lnTo>
                <a:lnTo>
                  <a:pt x="355151" y="443115"/>
                </a:lnTo>
                <a:lnTo>
                  <a:pt x="237655" y="443115"/>
                </a:lnTo>
                <a:lnTo>
                  <a:pt x="190545" y="437692"/>
                </a:lnTo>
                <a:lnTo>
                  <a:pt x="147303" y="422244"/>
                </a:lnTo>
                <a:lnTo>
                  <a:pt x="109159" y="398000"/>
                </a:lnTo>
                <a:lnTo>
                  <a:pt x="77346" y="366192"/>
                </a:lnTo>
                <a:lnTo>
                  <a:pt x="53097" y="328049"/>
                </a:lnTo>
                <a:lnTo>
                  <a:pt x="37644" y="284801"/>
                </a:lnTo>
                <a:lnTo>
                  <a:pt x="32219" y="237680"/>
                </a:lnTo>
                <a:lnTo>
                  <a:pt x="33355" y="216013"/>
                </a:lnTo>
                <a:lnTo>
                  <a:pt x="36679" y="195011"/>
                </a:lnTo>
                <a:lnTo>
                  <a:pt x="42062" y="174776"/>
                </a:lnTo>
                <a:lnTo>
                  <a:pt x="49377" y="155409"/>
                </a:lnTo>
                <a:lnTo>
                  <a:pt x="118200" y="155409"/>
                </a:lnTo>
                <a:lnTo>
                  <a:pt x="137807" y="121551"/>
                </a:lnTo>
                <a:lnTo>
                  <a:pt x="68249" y="121500"/>
                </a:lnTo>
                <a:lnTo>
                  <a:pt x="100436" y="84812"/>
                </a:lnTo>
                <a:lnTo>
                  <a:pt x="140450" y="56648"/>
                </a:lnTo>
                <a:lnTo>
                  <a:pt x="186716" y="38590"/>
                </a:lnTo>
                <a:lnTo>
                  <a:pt x="237655" y="32219"/>
                </a:lnTo>
                <a:lnTo>
                  <a:pt x="355115" y="32219"/>
                </a:lnTo>
                <a:lnTo>
                  <a:pt x="330176" y="18681"/>
                </a:lnTo>
                <a:lnTo>
                  <a:pt x="285559" y="4829"/>
                </a:lnTo>
                <a:lnTo>
                  <a:pt x="237655" y="0"/>
                </a:lnTo>
                <a:close/>
              </a:path>
              <a:path w="475614" h="475615">
                <a:moveTo>
                  <a:pt x="137807" y="121551"/>
                </a:moveTo>
                <a:lnTo>
                  <a:pt x="118237" y="155435"/>
                </a:lnTo>
                <a:lnTo>
                  <a:pt x="140616" y="186570"/>
                </a:lnTo>
                <a:lnTo>
                  <a:pt x="166357" y="222135"/>
                </a:lnTo>
                <a:lnTo>
                  <a:pt x="77431" y="346176"/>
                </a:lnTo>
                <a:lnTo>
                  <a:pt x="412102" y="346176"/>
                </a:lnTo>
                <a:lnTo>
                  <a:pt x="379901" y="385883"/>
                </a:lnTo>
                <a:lnTo>
                  <a:pt x="338889" y="416477"/>
                </a:lnTo>
                <a:lnTo>
                  <a:pt x="290872" y="436155"/>
                </a:lnTo>
                <a:lnTo>
                  <a:pt x="237655" y="443115"/>
                </a:lnTo>
                <a:lnTo>
                  <a:pt x="355151" y="443115"/>
                </a:lnTo>
                <a:lnTo>
                  <a:pt x="405725" y="405726"/>
                </a:lnTo>
                <a:lnTo>
                  <a:pt x="434746" y="370547"/>
                </a:lnTo>
                <a:lnTo>
                  <a:pt x="456659" y="330174"/>
                </a:lnTo>
                <a:lnTo>
                  <a:pt x="461477" y="314655"/>
                </a:lnTo>
                <a:lnTo>
                  <a:pt x="146481" y="314655"/>
                </a:lnTo>
                <a:lnTo>
                  <a:pt x="189458" y="253974"/>
                </a:lnTo>
                <a:lnTo>
                  <a:pt x="406175" y="253974"/>
                </a:lnTo>
                <a:lnTo>
                  <a:pt x="408604" y="250380"/>
                </a:lnTo>
                <a:lnTo>
                  <a:pt x="230327" y="250380"/>
                </a:lnTo>
                <a:lnTo>
                  <a:pt x="210997" y="223469"/>
                </a:lnTo>
                <a:lnTo>
                  <a:pt x="233425" y="191769"/>
                </a:lnTo>
                <a:lnTo>
                  <a:pt x="188150" y="191769"/>
                </a:lnTo>
                <a:lnTo>
                  <a:pt x="137807" y="121551"/>
                </a:lnTo>
                <a:close/>
              </a:path>
              <a:path w="475614" h="475615">
                <a:moveTo>
                  <a:pt x="355115" y="32219"/>
                </a:moveTo>
                <a:lnTo>
                  <a:pt x="237655" y="32219"/>
                </a:lnTo>
                <a:lnTo>
                  <a:pt x="284771" y="37646"/>
                </a:lnTo>
                <a:lnTo>
                  <a:pt x="328022" y="53102"/>
                </a:lnTo>
                <a:lnTo>
                  <a:pt x="366176" y="77356"/>
                </a:lnTo>
                <a:lnTo>
                  <a:pt x="397998" y="109174"/>
                </a:lnTo>
                <a:lnTo>
                  <a:pt x="422255" y="147323"/>
                </a:lnTo>
                <a:lnTo>
                  <a:pt x="437714" y="190569"/>
                </a:lnTo>
                <a:lnTo>
                  <a:pt x="443141" y="237680"/>
                </a:lnTo>
                <a:lnTo>
                  <a:pt x="442151" y="257819"/>
                </a:lnTo>
                <a:lnTo>
                  <a:pt x="439256" y="277421"/>
                </a:lnTo>
                <a:lnTo>
                  <a:pt x="434563" y="296391"/>
                </a:lnTo>
                <a:lnTo>
                  <a:pt x="428180" y="314629"/>
                </a:lnTo>
                <a:lnTo>
                  <a:pt x="146481" y="314655"/>
                </a:lnTo>
                <a:lnTo>
                  <a:pt x="461477" y="314655"/>
                </a:lnTo>
                <a:lnTo>
                  <a:pt x="470507" y="285566"/>
                </a:lnTo>
                <a:lnTo>
                  <a:pt x="475335" y="237680"/>
                </a:lnTo>
                <a:lnTo>
                  <a:pt x="470507" y="189786"/>
                </a:lnTo>
                <a:lnTo>
                  <a:pt x="456659" y="145175"/>
                </a:lnTo>
                <a:lnTo>
                  <a:pt x="434746" y="104802"/>
                </a:lnTo>
                <a:lnTo>
                  <a:pt x="405725" y="69624"/>
                </a:lnTo>
                <a:lnTo>
                  <a:pt x="370550" y="40598"/>
                </a:lnTo>
                <a:lnTo>
                  <a:pt x="355115" y="32219"/>
                </a:lnTo>
                <a:close/>
              </a:path>
              <a:path w="475614" h="475615">
                <a:moveTo>
                  <a:pt x="406175" y="253974"/>
                </a:moveTo>
                <a:lnTo>
                  <a:pt x="189458" y="253974"/>
                </a:lnTo>
                <a:lnTo>
                  <a:pt x="209270" y="281431"/>
                </a:lnTo>
                <a:lnTo>
                  <a:pt x="353377" y="280987"/>
                </a:lnTo>
                <a:lnTo>
                  <a:pt x="379791" y="275620"/>
                </a:lnTo>
                <a:lnTo>
                  <a:pt x="401424" y="261005"/>
                </a:lnTo>
                <a:lnTo>
                  <a:pt x="406175" y="253974"/>
                </a:lnTo>
                <a:close/>
              </a:path>
              <a:path w="475614" h="475615">
                <a:moveTo>
                  <a:pt x="408628" y="175577"/>
                </a:moveTo>
                <a:lnTo>
                  <a:pt x="351764" y="175577"/>
                </a:lnTo>
                <a:lnTo>
                  <a:pt x="366266" y="178532"/>
                </a:lnTo>
                <a:lnTo>
                  <a:pt x="378147" y="186570"/>
                </a:lnTo>
                <a:lnTo>
                  <a:pt x="386177" y="198450"/>
                </a:lnTo>
                <a:lnTo>
                  <a:pt x="389122" y="212953"/>
                </a:lnTo>
                <a:lnTo>
                  <a:pt x="386177" y="227486"/>
                </a:lnTo>
                <a:lnTo>
                  <a:pt x="378147" y="239387"/>
                </a:lnTo>
                <a:lnTo>
                  <a:pt x="366266" y="247427"/>
                </a:lnTo>
                <a:lnTo>
                  <a:pt x="351764" y="250380"/>
                </a:lnTo>
                <a:lnTo>
                  <a:pt x="408604" y="250380"/>
                </a:lnTo>
                <a:lnTo>
                  <a:pt x="416042" y="239373"/>
                </a:lnTo>
                <a:lnTo>
                  <a:pt x="421406" y="212928"/>
                </a:lnTo>
                <a:lnTo>
                  <a:pt x="416042" y="186553"/>
                </a:lnTo>
                <a:lnTo>
                  <a:pt x="408628" y="175577"/>
                </a:lnTo>
                <a:close/>
              </a:path>
              <a:path w="475614" h="475615">
                <a:moveTo>
                  <a:pt x="353377" y="144906"/>
                </a:moveTo>
                <a:lnTo>
                  <a:pt x="221754" y="144906"/>
                </a:lnTo>
                <a:lnTo>
                  <a:pt x="188150" y="191769"/>
                </a:lnTo>
                <a:lnTo>
                  <a:pt x="233425" y="191769"/>
                </a:lnTo>
                <a:lnTo>
                  <a:pt x="244881" y="175577"/>
                </a:lnTo>
                <a:lnTo>
                  <a:pt x="408628" y="175577"/>
                </a:lnTo>
                <a:lnTo>
                  <a:pt x="401424" y="164914"/>
                </a:lnTo>
                <a:lnTo>
                  <a:pt x="379791" y="150283"/>
                </a:lnTo>
                <a:lnTo>
                  <a:pt x="353377" y="144906"/>
                </a:lnTo>
                <a:close/>
              </a:path>
              <a:path w="475614" h="475615">
                <a:moveTo>
                  <a:pt x="118200" y="155409"/>
                </a:moveTo>
                <a:lnTo>
                  <a:pt x="49377" y="155409"/>
                </a:lnTo>
                <a:lnTo>
                  <a:pt x="118186" y="15543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AD142D6-1346-41D7-85F1-C21B79A2B1F2}"/>
              </a:ext>
            </a:extLst>
          </p:cNvPr>
          <p:cNvSpPr txBox="1"/>
          <p:nvPr/>
        </p:nvSpPr>
        <p:spPr>
          <a:xfrm flipH="1">
            <a:off x="8320482" y="4769318"/>
            <a:ext cx="3745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b="1" dirty="0">
                <a:solidFill>
                  <a:schemeClr val="bg1"/>
                </a:solidFill>
              </a:rPr>
              <a:t>41</a:t>
            </a:r>
            <a:endParaRPr lang="ru-UA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471882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1"/>
            <a:ext cx="9122916" cy="5143500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797" y="46860"/>
            <a:ext cx="750161" cy="948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object 4"/>
          <p:cNvSpPr/>
          <p:nvPr/>
        </p:nvSpPr>
        <p:spPr>
          <a:xfrm>
            <a:off x="8244408" y="4659982"/>
            <a:ext cx="864096" cy="49853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    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2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                </a:t>
            </a: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2" name="object 3"/>
          <p:cNvSpPr/>
          <p:nvPr/>
        </p:nvSpPr>
        <p:spPr>
          <a:xfrm>
            <a:off x="8668499" y="4687224"/>
            <a:ext cx="414927" cy="439492"/>
          </a:xfrm>
          <a:custGeom>
            <a:avLst/>
            <a:gdLst/>
            <a:ahLst/>
            <a:cxnLst/>
            <a:rect l="l" t="t" r="r" b="b"/>
            <a:pathLst>
              <a:path w="475614" h="475615">
                <a:moveTo>
                  <a:pt x="237655" y="0"/>
                </a:moveTo>
                <a:lnTo>
                  <a:pt x="189769" y="4829"/>
                </a:lnTo>
                <a:lnTo>
                  <a:pt x="145164" y="18681"/>
                </a:lnTo>
                <a:lnTo>
                  <a:pt x="104796" y="40598"/>
                </a:lnTo>
                <a:lnTo>
                  <a:pt x="69621" y="69624"/>
                </a:lnTo>
                <a:lnTo>
                  <a:pt x="40597" y="104802"/>
                </a:lnTo>
                <a:lnTo>
                  <a:pt x="18681" y="145175"/>
                </a:lnTo>
                <a:lnTo>
                  <a:pt x="4829" y="189786"/>
                </a:lnTo>
                <a:lnTo>
                  <a:pt x="0" y="237680"/>
                </a:lnTo>
                <a:lnTo>
                  <a:pt x="4829" y="285566"/>
                </a:lnTo>
                <a:lnTo>
                  <a:pt x="18681" y="330174"/>
                </a:lnTo>
                <a:lnTo>
                  <a:pt x="40597" y="370547"/>
                </a:lnTo>
                <a:lnTo>
                  <a:pt x="69621" y="405726"/>
                </a:lnTo>
                <a:lnTo>
                  <a:pt x="104796" y="434755"/>
                </a:lnTo>
                <a:lnTo>
                  <a:pt x="145164" y="456675"/>
                </a:lnTo>
                <a:lnTo>
                  <a:pt x="189769" y="470530"/>
                </a:lnTo>
                <a:lnTo>
                  <a:pt x="237655" y="475360"/>
                </a:lnTo>
                <a:lnTo>
                  <a:pt x="285559" y="470530"/>
                </a:lnTo>
                <a:lnTo>
                  <a:pt x="330176" y="456675"/>
                </a:lnTo>
                <a:lnTo>
                  <a:pt x="355151" y="443115"/>
                </a:lnTo>
                <a:lnTo>
                  <a:pt x="237655" y="443115"/>
                </a:lnTo>
                <a:lnTo>
                  <a:pt x="190545" y="437692"/>
                </a:lnTo>
                <a:lnTo>
                  <a:pt x="147303" y="422244"/>
                </a:lnTo>
                <a:lnTo>
                  <a:pt x="109159" y="398000"/>
                </a:lnTo>
                <a:lnTo>
                  <a:pt x="77346" y="366192"/>
                </a:lnTo>
                <a:lnTo>
                  <a:pt x="53097" y="328049"/>
                </a:lnTo>
                <a:lnTo>
                  <a:pt x="37644" y="284801"/>
                </a:lnTo>
                <a:lnTo>
                  <a:pt x="32219" y="237680"/>
                </a:lnTo>
                <a:lnTo>
                  <a:pt x="33355" y="216013"/>
                </a:lnTo>
                <a:lnTo>
                  <a:pt x="36679" y="195011"/>
                </a:lnTo>
                <a:lnTo>
                  <a:pt x="42062" y="174776"/>
                </a:lnTo>
                <a:lnTo>
                  <a:pt x="49377" y="155409"/>
                </a:lnTo>
                <a:lnTo>
                  <a:pt x="118200" y="155409"/>
                </a:lnTo>
                <a:lnTo>
                  <a:pt x="137807" y="121551"/>
                </a:lnTo>
                <a:lnTo>
                  <a:pt x="68249" y="121500"/>
                </a:lnTo>
                <a:lnTo>
                  <a:pt x="100436" y="84812"/>
                </a:lnTo>
                <a:lnTo>
                  <a:pt x="140450" y="56648"/>
                </a:lnTo>
                <a:lnTo>
                  <a:pt x="186716" y="38590"/>
                </a:lnTo>
                <a:lnTo>
                  <a:pt x="237655" y="32219"/>
                </a:lnTo>
                <a:lnTo>
                  <a:pt x="355115" y="32219"/>
                </a:lnTo>
                <a:lnTo>
                  <a:pt x="330176" y="18681"/>
                </a:lnTo>
                <a:lnTo>
                  <a:pt x="285559" y="4829"/>
                </a:lnTo>
                <a:lnTo>
                  <a:pt x="237655" y="0"/>
                </a:lnTo>
                <a:close/>
              </a:path>
              <a:path w="475614" h="475615">
                <a:moveTo>
                  <a:pt x="137807" y="121551"/>
                </a:moveTo>
                <a:lnTo>
                  <a:pt x="118237" y="155435"/>
                </a:lnTo>
                <a:lnTo>
                  <a:pt x="140616" y="186570"/>
                </a:lnTo>
                <a:lnTo>
                  <a:pt x="166357" y="222135"/>
                </a:lnTo>
                <a:lnTo>
                  <a:pt x="77431" y="346176"/>
                </a:lnTo>
                <a:lnTo>
                  <a:pt x="412102" y="346176"/>
                </a:lnTo>
                <a:lnTo>
                  <a:pt x="379901" y="385883"/>
                </a:lnTo>
                <a:lnTo>
                  <a:pt x="338889" y="416477"/>
                </a:lnTo>
                <a:lnTo>
                  <a:pt x="290872" y="436155"/>
                </a:lnTo>
                <a:lnTo>
                  <a:pt x="237655" y="443115"/>
                </a:lnTo>
                <a:lnTo>
                  <a:pt x="355151" y="443115"/>
                </a:lnTo>
                <a:lnTo>
                  <a:pt x="405725" y="405726"/>
                </a:lnTo>
                <a:lnTo>
                  <a:pt x="434746" y="370547"/>
                </a:lnTo>
                <a:lnTo>
                  <a:pt x="456659" y="330174"/>
                </a:lnTo>
                <a:lnTo>
                  <a:pt x="461477" y="314655"/>
                </a:lnTo>
                <a:lnTo>
                  <a:pt x="146481" y="314655"/>
                </a:lnTo>
                <a:lnTo>
                  <a:pt x="189458" y="253974"/>
                </a:lnTo>
                <a:lnTo>
                  <a:pt x="406175" y="253974"/>
                </a:lnTo>
                <a:lnTo>
                  <a:pt x="408604" y="250380"/>
                </a:lnTo>
                <a:lnTo>
                  <a:pt x="230327" y="250380"/>
                </a:lnTo>
                <a:lnTo>
                  <a:pt x="210997" y="223469"/>
                </a:lnTo>
                <a:lnTo>
                  <a:pt x="233425" y="191769"/>
                </a:lnTo>
                <a:lnTo>
                  <a:pt x="188150" y="191769"/>
                </a:lnTo>
                <a:lnTo>
                  <a:pt x="137807" y="121551"/>
                </a:lnTo>
                <a:close/>
              </a:path>
              <a:path w="475614" h="475615">
                <a:moveTo>
                  <a:pt x="355115" y="32219"/>
                </a:moveTo>
                <a:lnTo>
                  <a:pt x="237655" y="32219"/>
                </a:lnTo>
                <a:lnTo>
                  <a:pt x="284771" y="37646"/>
                </a:lnTo>
                <a:lnTo>
                  <a:pt x="328022" y="53102"/>
                </a:lnTo>
                <a:lnTo>
                  <a:pt x="366176" y="77356"/>
                </a:lnTo>
                <a:lnTo>
                  <a:pt x="397998" y="109174"/>
                </a:lnTo>
                <a:lnTo>
                  <a:pt x="422255" y="147323"/>
                </a:lnTo>
                <a:lnTo>
                  <a:pt x="437714" y="190569"/>
                </a:lnTo>
                <a:lnTo>
                  <a:pt x="443141" y="237680"/>
                </a:lnTo>
                <a:lnTo>
                  <a:pt x="442151" y="257819"/>
                </a:lnTo>
                <a:lnTo>
                  <a:pt x="439256" y="277421"/>
                </a:lnTo>
                <a:lnTo>
                  <a:pt x="434563" y="296391"/>
                </a:lnTo>
                <a:lnTo>
                  <a:pt x="428180" y="314629"/>
                </a:lnTo>
                <a:lnTo>
                  <a:pt x="146481" y="314655"/>
                </a:lnTo>
                <a:lnTo>
                  <a:pt x="461477" y="314655"/>
                </a:lnTo>
                <a:lnTo>
                  <a:pt x="470507" y="285566"/>
                </a:lnTo>
                <a:lnTo>
                  <a:pt x="475335" y="237680"/>
                </a:lnTo>
                <a:lnTo>
                  <a:pt x="470507" y="189786"/>
                </a:lnTo>
                <a:lnTo>
                  <a:pt x="456659" y="145175"/>
                </a:lnTo>
                <a:lnTo>
                  <a:pt x="434746" y="104802"/>
                </a:lnTo>
                <a:lnTo>
                  <a:pt x="405725" y="69624"/>
                </a:lnTo>
                <a:lnTo>
                  <a:pt x="370550" y="40598"/>
                </a:lnTo>
                <a:lnTo>
                  <a:pt x="355115" y="32219"/>
                </a:lnTo>
                <a:close/>
              </a:path>
              <a:path w="475614" h="475615">
                <a:moveTo>
                  <a:pt x="406175" y="253974"/>
                </a:moveTo>
                <a:lnTo>
                  <a:pt x="189458" y="253974"/>
                </a:lnTo>
                <a:lnTo>
                  <a:pt x="209270" y="281431"/>
                </a:lnTo>
                <a:lnTo>
                  <a:pt x="353377" y="280987"/>
                </a:lnTo>
                <a:lnTo>
                  <a:pt x="379791" y="275620"/>
                </a:lnTo>
                <a:lnTo>
                  <a:pt x="401424" y="261005"/>
                </a:lnTo>
                <a:lnTo>
                  <a:pt x="406175" y="253974"/>
                </a:lnTo>
                <a:close/>
              </a:path>
              <a:path w="475614" h="475615">
                <a:moveTo>
                  <a:pt x="408628" y="175577"/>
                </a:moveTo>
                <a:lnTo>
                  <a:pt x="351764" y="175577"/>
                </a:lnTo>
                <a:lnTo>
                  <a:pt x="366266" y="178532"/>
                </a:lnTo>
                <a:lnTo>
                  <a:pt x="378147" y="186570"/>
                </a:lnTo>
                <a:lnTo>
                  <a:pt x="386177" y="198450"/>
                </a:lnTo>
                <a:lnTo>
                  <a:pt x="389122" y="212953"/>
                </a:lnTo>
                <a:lnTo>
                  <a:pt x="386177" y="227486"/>
                </a:lnTo>
                <a:lnTo>
                  <a:pt x="378147" y="239387"/>
                </a:lnTo>
                <a:lnTo>
                  <a:pt x="366266" y="247427"/>
                </a:lnTo>
                <a:lnTo>
                  <a:pt x="351764" y="250380"/>
                </a:lnTo>
                <a:lnTo>
                  <a:pt x="408604" y="250380"/>
                </a:lnTo>
                <a:lnTo>
                  <a:pt x="416042" y="239373"/>
                </a:lnTo>
                <a:lnTo>
                  <a:pt x="421406" y="212928"/>
                </a:lnTo>
                <a:lnTo>
                  <a:pt x="416042" y="186553"/>
                </a:lnTo>
                <a:lnTo>
                  <a:pt x="408628" y="175577"/>
                </a:lnTo>
                <a:close/>
              </a:path>
              <a:path w="475614" h="475615">
                <a:moveTo>
                  <a:pt x="353377" y="144906"/>
                </a:moveTo>
                <a:lnTo>
                  <a:pt x="221754" y="144906"/>
                </a:lnTo>
                <a:lnTo>
                  <a:pt x="188150" y="191769"/>
                </a:lnTo>
                <a:lnTo>
                  <a:pt x="233425" y="191769"/>
                </a:lnTo>
                <a:lnTo>
                  <a:pt x="244881" y="175577"/>
                </a:lnTo>
                <a:lnTo>
                  <a:pt x="408628" y="175577"/>
                </a:lnTo>
                <a:lnTo>
                  <a:pt x="401424" y="164914"/>
                </a:lnTo>
                <a:lnTo>
                  <a:pt x="379791" y="150283"/>
                </a:lnTo>
                <a:lnTo>
                  <a:pt x="353377" y="144906"/>
                </a:lnTo>
                <a:close/>
              </a:path>
              <a:path w="475614" h="475615">
                <a:moveTo>
                  <a:pt x="118200" y="155409"/>
                </a:moveTo>
                <a:lnTo>
                  <a:pt x="49377" y="155409"/>
                </a:lnTo>
                <a:lnTo>
                  <a:pt x="118186" y="15543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C0C79B0-A8C3-419C-84BC-A49243F13D99}"/>
              </a:ext>
            </a:extLst>
          </p:cNvPr>
          <p:cNvSpPr txBox="1"/>
          <p:nvPr/>
        </p:nvSpPr>
        <p:spPr>
          <a:xfrm>
            <a:off x="1013698" y="69887"/>
            <a:ext cx="80697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Виконання Університетом вимог органів державного нагляду (контролю) у сфері господарської діяльності, а також вимог засновника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1FFEDE0-3B69-42F0-8215-E79DBC15A4F4}"/>
              </a:ext>
            </a:extLst>
          </p:cNvPr>
          <p:cNvSpPr txBox="1"/>
          <p:nvPr/>
        </p:nvSpPr>
        <p:spPr>
          <a:xfrm flipH="1">
            <a:off x="8354163" y="4753081"/>
            <a:ext cx="3745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b="1" dirty="0">
                <a:solidFill>
                  <a:schemeClr val="bg1"/>
                </a:solidFill>
              </a:rPr>
              <a:t>42</a:t>
            </a:r>
            <a:endParaRPr lang="ru-UA" sz="1400" b="1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6F2E38A-81F0-4A8D-96A6-B348F504A857}"/>
              </a:ext>
            </a:extLst>
          </p:cNvPr>
          <p:cNvSpPr txBox="1"/>
          <p:nvPr/>
        </p:nvSpPr>
        <p:spPr>
          <a:xfrm>
            <a:off x="556583" y="910394"/>
            <a:ext cx="833193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0000" algn="just"/>
            <a:r>
              <a:rPr lang="uk-UA" sz="1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За період </a:t>
            </a:r>
            <a:r>
              <a:rPr lang="ru-RU" sz="1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в</a:t>
            </a:r>
            <a:r>
              <a:rPr lang="uk-UA" sz="1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ід 01.01.202</a:t>
            </a:r>
            <a:r>
              <a:rPr lang="ru-RU" sz="1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5</a:t>
            </a:r>
            <a:r>
              <a:rPr lang="uk-UA" sz="1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до 31.12.202</a:t>
            </a:r>
            <a:r>
              <a:rPr lang="ru-RU" sz="1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5</a:t>
            </a:r>
            <a:r>
              <a:rPr lang="uk-UA" sz="1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на капітальний  та поточний ремонти приміщень Університету витрачено близько </a:t>
            </a:r>
            <a:r>
              <a:rPr lang="ru-RU" sz="1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20,2</a:t>
            </a:r>
            <a:r>
              <a:rPr lang="uk-UA" sz="1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млн</a:t>
            </a:r>
            <a:r>
              <a:rPr lang="ru-RU" sz="1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uk-UA" sz="1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грн, роботи виконувалися підрядним та господарчим способами.</a:t>
            </a:r>
            <a:endParaRPr lang="ru-RU" sz="14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8122128-ABFA-4400-8FBD-BD3AF2BD5DB5}"/>
              </a:ext>
            </a:extLst>
          </p:cNvPr>
          <p:cNvSpPr txBox="1"/>
          <p:nvPr/>
        </p:nvSpPr>
        <p:spPr>
          <a:xfrm>
            <a:off x="505927" y="2189483"/>
            <a:ext cx="374441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100" b="1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Витрати на утримання та будівельно-ремонтні роботи в гуртожитках </a:t>
            </a:r>
          </a:p>
          <a:p>
            <a:pPr algn="ctr"/>
            <a:r>
              <a:rPr lang="uk-UA" sz="1100" b="1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(тис. грн)</a:t>
            </a:r>
            <a:endParaRPr lang="ru-RU" sz="1100" b="1" dirty="0">
              <a:solidFill>
                <a:schemeClr val="tx2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5CF53A5-61F3-489F-ACE7-F5AECB86C0E5}"/>
              </a:ext>
            </a:extLst>
          </p:cNvPr>
          <p:cNvSpPr txBox="1"/>
          <p:nvPr/>
        </p:nvSpPr>
        <p:spPr>
          <a:xfrm>
            <a:off x="4374932" y="1591890"/>
            <a:ext cx="38694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100" b="1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Фінансування будівельно-ремонтних робіт і реконструкції об’єктів Університету (тис. грн</a:t>
            </a:r>
            <a:r>
              <a:rPr lang="uk-UA" sz="1100" dirty="0">
                <a:solidFill>
                  <a:schemeClr val="tx2">
                    <a:lumMod val="75000"/>
                  </a:schemeClr>
                </a:solidFill>
              </a:rPr>
              <a:t>)</a:t>
            </a:r>
            <a:endParaRPr lang="ru-RU" sz="1100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13" name="Таблица 12">
            <a:extLst>
              <a:ext uri="{FF2B5EF4-FFF2-40B4-BE49-F238E27FC236}">
                <a16:creationId xmlns:a16="http://schemas.microsoft.com/office/drawing/2014/main" id="{0DD0033C-1D18-4751-B45F-74B0A4BC97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9661257"/>
              </p:ext>
            </p:extLst>
          </p:nvPr>
        </p:nvGraphicFramePr>
        <p:xfrm>
          <a:off x="643043" y="2835644"/>
          <a:ext cx="3511360" cy="1096615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1279113">
                  <a:extLst>
                    <a:ext uri="{9D8B030D-6E8A-4147-A177-3AD203B41FA5}">
                      <a16:colId xmlns:a16="http://schemas.microsoft.com/office/drawing/2014/main" val="2464177177"/>
                    </a:ext>
                  </a:extLst>
                </a:gridCol>
                <a:gridCol w="1061560">
                  <a:extLst>
                    <a:ext uri="{9D8B030D-6E8A-4147-A177-3AD203B41FA5}">
                      <a16:colId xmlns:a16="http://schemas.microsoft.com/office/drawing/2014/main" val="1940402207"/>
                    </a:ext>
                  </a:extLst>
                </a:gridCol>
                <a:gridCol w="1170687">
                  <a:extLst>
                    <a:ext uri="{9D8B030D-6E8A-4147-A177-3AD203B41FA5}">
                      <a16:colId xmlns:a16="http://schemas.microsoft.com/office/drawing/2014/main" val="422384307"/>
                    </a:ext>
                  </a:extLst>
                </a:gridCol>
              </a:tblGrid>
              <a:tr h="21932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 b="1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Витрати</a:t>
                      </a:r>
                      <a:endParaRPr lang="ru-RU" sz="1300" b="1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202</a:t>
                      </a:r>
                      <a:r>
                        <a:rPr lang="ru-RU" sz="14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  <a:r>
                        <a:rPr lang="uk-UA" sz="14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рік</a:t>
                      </a:r>
                      <a:endParaRPr lang="ru-RU" sz="12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2025 рік</a:t>
                      </a:r>
                      <a:endParaRPr lang="ru-RU" sz="12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332237"/>
                  </a:ext>
                </a:extLst>
              </a:tr>
              <a:tr h="2193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300" b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Утримання</a:t>
                      </a:r>
                      <a:endParaRPr lang="ru-RU" sz="1300" b="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14 699,23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13 563,88</a:t>
                      </a:r>
                      <a:endParaRPr lang="ru-RU" sz="12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0016716"/>
                  </a:ext>
                </a:extLst>
              </a:tr>
              <a:tr h="4386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300" b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Капітальний ремонт</a:t>
                      </a:r>
                      <a:endParaRPr lang="ru-RU" sz="1300" b="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927,81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–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0480824"/>
                  </a:ext>
                </a:extLst>
              </a:tr>
              <a:tr h="2193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300" b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Разом</a:t>
                      </a:r>
                      <a:endParaRPr lang="ru-RU" sz="1300" b="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15 627,04</a:t>
                      </a:r>
                      <a:endParaRPr lang="ru-RU" sz="12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13 563,88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2887244"/>
                  </a:ext>
                </a:extLst>
              </a:tr>
            </a:tbl>
          </a:graphicData>
        </a:graphic>
      </p:graphicFrame>
      <p:graphicFrame>
        <p:nvGraphicFramePr>
          <p:cNvPr id="14" name="Таблица 13">
            <a:extLst>
              <a:ext uri="{FF2B5EF4-FFF2-40B4-BE49-F238E27FC236}">
                <a16:creationId xmlns:a16="http://schemas.microsoft.com/office/drawing/2014/main" id="{1D0CA0D3-CE37-42D5-9C38-A46089EF9D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3442458"/>
              </p:ext>
            </p:extLst>
          </p:nvPr>
        </p:nvGraphicFramePr>
        <p:xfrm>
          <a:off x="4360098" y="2053555"/>
          <a:ext cx="3884310" cy="29052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27758">
                  <a:extLst>
                    <a:ext uri="{9D8B030D-6E8A-4147-A177-3AD203B41FA5}">
                      <a16:colId xmlns:a16="http://schemas.microsoft.com/office/drawing/2014/main" val="2804249077"/>
                    </a:ext>
                  </a:extLst>
                </a:gridCol>
                <a:gridCol w="750137">
                  <a:extLst>
                    <a:ext uri="{9D8B030D-6E8A-4147-A177-3AD203B41FA5}">
                      <a16:colId xmlns:a16="http://schemas.microsoft.com/office/drawing/2014/main" val="4049598728"/>
                    </a:ext>
                  </a:extLst>
                </a:gridCol>
                <a:gridCol w="906415">
                  <a:extLst>
                    <a:ext uri="{9D8B030D-6E8A-4147-A177-3AD203B41FA5}">
                      <a16:colId xmlns:a16="http://schemas.microsoft.com/office/drawing/2014/main" val="4246277403"/>
                    </a:ext>
                  </a:extLst>
                </a:gridCol>
              </a:tblGrid>
              <a:tr h="16548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Об’єкти</a:t>
                      </a:r>
                      <a:endParaRPr lang="ru-RU" sz="11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1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2024 рік</a:t>
                      </a:r>
                      <a:endParaRPr lang="ru-RU" sz="1100" b="1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202</a:t>
                      </a: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</a:t>
                      </a:r>
                      <a:r>
                        <a:rPr lang="uk-UA" sz="1100" b="1" dirty="0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рік</a:t>
                      </a:r>
                      <a:endParaRPr lang="ru-RU" sz="11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6986573"/>
                  </a:ext>
                </a:extLst>
              </a:tr>
              <a:tr h="33097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0" dirty="0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Ремонт навчальних корпусів Університету</a:t>
                      </a:r>
                      <a:endParaRPr lang="ru-RU" sz="1100" b="0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403,5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20119,5</a:t>
                      </a:r>
                      <a:endParaRPr lang="ru-RU" sz="1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07168878"/>
                  </a:ext>
                </a:extLst>
              </a:tr>
              <a:tr h="206703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uk-UA" sz="1100" b="0" dirty="0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– бюджетні кошти</a:t>
                      </a:r>
                      <a:endParaRPr lang="ru-RU" sz="1100" b="0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–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18255,6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56612568"/>
                  </a:ext>
                </a:extLst>
              </a:tr>
              <a:tr h="206703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uk-UA" sz="1100" b="0" dirty="0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– спеціальні кошти</a:t>
                      </a:r>
                      <a:endParaRPr lang="ru-RU" sz="1100" b="0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403,5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1863,9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58104563"/>
                  </a:ext>
                </a:extLst>
              </a:tr>
              <a:tr h="2067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0" dirty="0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Ремонтні роботи в гуртожитках</a:t>
                      </a:r>
                      <a:endParaRPr lang="ru-RU" sz="1100" b="0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1147,7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17,0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74995431"/>
                  </a:ext>
                </a:extLst>
              </a:tr>
              <a:tr h="206703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uk-UA" sz="1100" b="0" dirty="0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– бюджетні</a:t>
                      </a:r>
                      <a:endParaRPr lang="ru-RU" sz="1100" b="0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–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–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67822720"/>
                  </a:ext>
                </a:extLst>
              </a:tr>
              <a:tr h="206703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uk-UA" sz="1100" b="0" dirty="0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– спеціальні</a:t>
                      </a:r>
                      <a:endParaRPr lang="ru-RU" sz="1100" b="0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1147,7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17,0</a:t>
                      </a:r>
                      <a:endParaRPr lang="ru-RU" sz="1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67713801"/>
                  </a:ext>
                </a:extLst>
              </a:tr>
              <a:tr h="33097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0" dirty="0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Ремонтні роботи на інших об’єктах</a:t>
                      </a:r>
                      <a:endParaRPr lang="ru-RU" sz="1100" b="0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5,2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27,0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17303324"/>
                  </a:ext>
                </a:extLst>
              </a:tr>
              <a:tr h="206703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uk-UA" sz="1100" b="0" dirty="0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– бюджетні</a:t>
                      </a:r>
                      <a:endParaRPr lang="ru-RU" sz="1100" b="0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–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–</a:t>
                      </a:r>
                      <a:endParaRPr lang="ru-RU" sz="1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92225778"/>
                  </a:ext>
                </a:extLst>
              </a:tr>
              <a:tr h="206703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uk-UA" sz="1100" b="0" dirty="0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– спеціальні</a:t>
                      </a:r>
                      <a:endParaRPr lang="ru-RU" sz="1100" b="0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5,2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27,0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87133578"/>
                  </a:ext>
                </a:extLst>
              </a:tr>
              <a:tr h="2067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0" dirty="0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Загалом</a:t>
                      </a:r>
                      <a:endParaRPr lang="ru-RU" sz="1100" b="0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1556,4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20163,5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46093"/>
                  </a:ext>
                </a:extLst>
              </a:tr>
              <a:tr h="206703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uk-UA" sz="1100" b="0" dirty="0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– бюджетні кошти</a:t>
                      </a:r>
                      <a:endParaRPr lang="ru-RU" sz="1100" b="0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–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18255,6</a:t>
                      </a:r>
                      <a:endParaRPr lang="ru-RU" sz="1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49288765"/>
                  </a:ext>
                </a:extLst>
              </a:tr>
              <a:tr h="206703"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uk-UA" sz="1100" b="0" dirty="0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– спеціальні кошти</a:t>
                      </a:r>
                      <a:endParaRPr lang="ru-RU" sz="1100" b="0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1556,4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1907,9</a:t>
                      </a:r>
                      <a:endParaRPr lang="ru-RU" sz="1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879342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222735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7755" y="0"/>
            <a:ext cx="6675161" cy="5133228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0" y="1"/>
            <a:ext cx="9122916" cy="5143500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405494" y="1563638"/>
            <a:ext cx="7488832" cy="1719970"/>
          </a:xfrm>
        </p:spPr>
        <p:txBody>
          <a:bodyPr>
            <a:noAutofit/>
          </a:bodyPr>
          <a:lstStyle/>
          <a:p>
            <a:r>
              <a:rPr lang="uk-UA" sz="2400" b="1" dirty="0">
                <a:solidFill>
                  <a:schemeClr val="tx2">
                    <a:lumMod val="75000"/>
                  </a:schemeClr>
                </a:solidFill>
                <a:latin typeface="Cambria" pitchFamily="18" charset="0"/>
              </a:rPr>
              <a:t>8. ДОТРИМАННЯ УМОВ КОЛЕКТИВНОГО ДОГОВОРУ, </a:t>
            </a:r>
            <a:br>
              <a:rPr lang="uk-UA" sz="2400" b="1" dirty="0">
                <a:solidFill>
                  <a:schemeClr val="tx2">
                    <a:lumMod val="75000"/>
                  </a:schemeClr>
                </a:solidFill>
                <a:latin typeface="Cambria" pitchFamily="18" charset="0"/>
              </a:rPr>
            </a:br>
            <a:r>
              <a:rPr lang="uk-UA" sz="2400" b="1" dirty="0">
                <a:solidFill>
                  <a:schemeClr val="tx2">
                    <a:lumMod val="75000"/>
                  </a:schemeClr>
                </a:solidFill>
                <a:latin typeface="Cambria" pitchFamily="18" charset="0"/>
              </a:rPr>
              <a:t>СТАТУТУ УНІВЕРСИТЕТУ</a:t>
            </a:r>
          </a:p>
        </p:txBody>
      </p:sp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797" y="46860"/>
            <a:ext cx="750161" cy="948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70804048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1"/>
            <a:ext cx="9122916" cy="5143500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797" y="46860"/>
            <a:ext cx="750161" cy="948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object 4"/>
          <p:cNvSpPr/>
          <p:nvPr/>
        </p:nvSpPr>
        <p:spPr>
          <a:xfrm>
            <a:off x="8244408" y="4659982"/>
            <a:ext cx="864096" cy="49853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    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2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                </a:t>
            </a: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2" name="object 3"/>
          <p:cNvSpPr/>
          <p:nvPr/>
        </p:nvSpPr>
        <p:spPr>
          <a:xfrm>
            <a:off x="8636916" y="4676267"/>
            <a:ext cx="444383" cy="404412"/>
          </a:xfrm>
          <a:custGeom>
            <a:avLst/>
            <a:gdLst/>
            <a:ahLst/>
            <a:cxnLst/>
            <a:rect l="l" t="t" r="r" b="b"/>
            <a:pathLst>
              <a:path w="475614" h="475615">
                <a:moveTo>
                  <a:pt x="237655" y="0"/>
                </a:moveTo>
                <a:lnTo>
                  <a:pt x="189769" y="4829"/>
                </a:lnTo>
                <a:lnTo>
                  <a:pt x="145164" y="18681"/>
                </a:lnTo>
                <a:lnTo>
                  <a:pt x="104796" y="40598"/>
                </a:lnTo>
                <a:lnTo>
                  <a:pt x="69621" y="69624"/>
                </a:lnTo>
                <a:lnTo>
                  <a:pt x="40597" y="104802"/>
                </a:lnTo>
                <a:lnTo>
                  <a:pt x="18681" y="145175"/>
                </a:lnTo>
                <a:lnTo>
                  <a:pt x="4829" y="189786"/>
                </a:lnTo>
                <a:lnTo>
                  <a:pt x="0" y="237680"/>
                </a:lnTo>
                <a:lnTo>
                  <a:pt x="4829" y="285566"/>
                </a:lnTo>
                <a:lnTo>
                  <a:pt x="18681" y="330174"/>
                </a:lnTo>
                <a:lnTo>
                  <a:pt x="40597" y="370547"/>
                </a:lnTo>
                <a:lnTo>
                  <a:pt x="69621" y="405726"/>
                </a:lnTo>
                <a:lnTo>
                  <a:pt x="104796" y="434755"/>
                </a:lnTo>
                <a:lnTo>
                  <a:pt x="145164" y="456675"/>
                </a:lnTo>
                <a:lnTo>
                  <a:pt x="189769" y="470530"/>
                </a:lnTo>
                <a:lnTo>
                  <a:pt x="237655" y="475360"/>
                </a:lnTo>
                <a:lnTo>
                  <a:pt x="285559" y="470530"/>
                </a:lnTo>
                <a:lnTo>
                  <a:pt x="330176" y="456675"/>
                </a:lnTo>
                <a:lnTo>
                  <a:pt x="355151" y="443115"/>
                </a:lnTo>
                <a:lnTo>
                  <a:pt x="237655" y="443115"/>
                </a:lnTo>
                <a:lnTo>
                  <a:pt x="190545" y="437692"/>
                </a:lnTo>
                <a:lnTo>
                  <a:pt x="147303" y="422244"/>
                </a:lnTo>
                <a:lnTo>
                  <a:pt x="109159" y="398000"/>
                </a:lnTo>
                <a:lnTo>
                  <a:pt x="77346" y="366192"/>
                </a:lnTo>
                <a:lnTo>
                  <a:pt x="53097" y="328049"/>
                </a:lnTo>
                <a:lnTo>
                  <a:pt x="37644" y="284801"/>
                </a:lnTo>
                <a:lnTo>
                  <a:pt x="32219" y="237680"/>
                </a:lnTo>
                <a:lnTo>
                  <a:pt x="33355" y="216013"/>
                </a:lnTo>
                <a:lnTo>
                  <a:pt x="36679" y="195011"/>
                </a:lnTo>
                <a:lnTo>
                  <a:pt x="42062" y="174776"/>
                </a:lnTo>
                <a:lnTo>
                  <a:pt x="49377" y="155409"/>
                </a:lnTo>
                <a:lnTo>
                  <a:pt x="118200" y="155409"/>
                </a:lnTo>
                <a:lnTo>
                  <a:pt x="137807" y="121551"/>
                </a:lnTo>
                <a:lnTo>
                  <a:pt x="68249" y="121500"/>
                </a:lnTo>
                <a:lnTo>
                  <a:pt x="100436" y="84812"/>
                </a:lnTo>
                <a:lnTo>
                  <a:pt x="140450" y="56648"/>
                </a:lnTo>
                <a:lnTo>
                  <a:pt x="186716" y="38590"/>
                </a:lnTo>
                <a:lnTo>
                  <a:pt x="237655" y="32219"/>
                </a:lnTo>
                <a:lnTo>
                  <a:pt x="355115" y="32219"/>
                </a:lnTo>
                <a:lnTo>
                  <a:pt x="330176" y="18681"/>
                </a:lnTo>
                <a:lnTo>
                  <a:pt x="285559" y="4829"/>
                </a:lnTo>
                <a:lnTo>
                  <a:pt x="237655" y="0"/>
                </a:lnTo>
                <a:close/>
              </a:path>
              <a:path w="475614" h="475615">
                <a:moveTo>
                  <a:pt x="137807" y="121551"/>
                </a:moveTo>
                <a:lnTo>
                  <a:pt x="118237" y="155435"/>
                </a:lnTo>
                <a:lnTo>
                  <a:pt x="140616" y="186570"/>
                </a:lnTo>
                <a:lnTo>
                  <a:pt x="166357" y="222135"/>
                </a:lnTo>
                <a:lnTo>
                  <a:pt x="77431" y="346176"/>
                </a:lnTo>
                <a:lnTo>
                  <a:pt x="412102" y="346176"/>
                </a:lnTo>
                <a:lnTo>
                  <a:pt x="379901" y="385883"/>
                </a:lnTo>
                <a:lnTo>
                  <a:pt x="338889" y="416477"/>
                </a:lnTo>
                <a:lnTo>
                  <a:pt x="290872" y="436155"/>
                </a:lnTo>
                <a:lnTo>
                  <a:pt x="237655" y="443115"/>
                </a:lnTo>
                <a:lnTo>
                  <a:pt x="355151" y="443115"/>
                </a:lnTo>
                <a:lnTo>
                  <a:pt x="405725" y="405726"/>
                </a:lnTo>
                <a:lnTo>
                  <a:pt x="434746" y="370547"/>
                </a:lnTo>
                <a:lnTo>
                  <a:pt x="456659" y="330174"/>
                </a:lnTo>
                <a:lnTo>
                  <a:pt x="461477" y="314655"/>
                </a:lnTo>
                <a:lnTo>
                  <a:pt x="146481" y="314655"/>
                </a:lnTo>
                <a:lnTo>
                  <a:pt x="189458" y="253974"/>
                </a:lnTo>
                <a:lnTo>
                  <a:pt x="406175" y="253974"/>
                </a:lnTo>
                <a:lnTo>
                  <a:pt x="408604" y="250380"/>
                </a:lnTo>
                <a:lnTo>
                  <a:pt x="230327" y="250380"/>
                </a:lnTo>
                <a:lnTo>
                  <a:pt x="210997" y="223469"/>
                </a:lnTo>
                <a:lnTo>
                  <a:pt x="233425" y="191769"/>
                </a:lnTo>
                <a:lnTo>
                  <a:pt x="188150" y="191769"/>
                </a:lnTo>
                <a:lnTo>
                  <a:pt x="137807" y="121551"/>
                </a:lnTo>
                <a:close/>
              </a:path>
              <a:path w="475614" h="475615">
                <a:moveTo>
                  <a:pt x="355115" y="32219"/>
                </a:moveTo>
                <a:lnTo>
                  <a:pt x="237655" y="32219"/>
                </a:lnTo>
                <a:lnTo>
                  <a:pt x="284771" y="37646"/>
                </a:lnTo>
                <a:lnTo>
                  <a:pt x="328022" y="53102"/>
                </a:lnTo>
                <a:lnTo>
                  <a:pt x="366176" y="77356"/>
                </a:lnTo>
                <a:lnTo>
                  <a:pt x="397998" y="109174"/>
                </a:lnTo>
                <a:lnTo>
                  <a:pt x="422255" y="147323"/>
                </a:lnTo>
                <a:lnTo>
                  <a:pt x="437714" y="190569"/>
                </a:lnTo>
                <a:lnTo>
                  <a:pt x="443141" y="237680"/>
                </a:lnTo>
                <a:lnTo>
                  <a:pt x="442151" y="257819"/>
                </a:lnTo>
                <a:lnTo>
                  <a:pt x="439256" y="277421"/>
                </a:lnTo>
                <a:lnTo>
                  <a:pt x="434563" y="296391"/>
                </a:lnTo>
                <a:lnTo>
                  <a:pt x="428180" y="314629"/>
                </a:lnTo>
                <a:lnTo>
                  <a:pt x="146481" y="314655"/>
                </a:lnTo>
                <a:lnTo>
                  <a:pt x="461477" y="314655"/>
                </a:lnTo>
                <a:lnTo>
                  <a:pt x="470507" y="285566"/>
                </a:lnTo>
                <a:lnTo>
                  <a:pt x="475335" y="237680"/>
                </a:lnTo>
                <a:lnTo>
                  <a:pt x="470507" y="189786"/>
                </a:lnTo>
                <a:lnTo>
                  <a:pt x="456659" y="145175"/>
                </a:lnTo>
                <a:lnTo>
                  <a:pt x="434746" y="104802"/>
                </a:lnTo>
                <a:lnTo>
                  <a:pt x="405725" y="69624"/>
                </a:lnTo>
                <a:lnTo>
                  <a:pt x="370550" y="40598"/>
                </a:lnTo>
                <a:lnTo>
                  <a:pt x="355115" y="32219"/>
                </a:lnTo>
                <a:close/>
              </a:path>
              <a:path w="475614" h="475615">
                <a:moveTo>
                  <a:pt x="406175" y="253974"/>
                </a:moveTo>
                <a:lnTo>
                  <a:pt x="189458" y="253974"/>
                </a:lnTo>
                <a:lnTo>
                  <a:pt x="209270" y="281431"/>
                </a:lnTo>
                <a:lnTo>
                  <a:pt x="353377" y="280987"/>
                </a:lnTo>
                <a:lnTo>
                  <a:pt x="379791" y="275620"/>
                </a:lnTo>
                <a:lnTo>
                  <a:pt x="401424" y="261005"/>
                </a:lnTo>
                <a:lnTo>
                  <a:pt x="406175" y="253974"/>
                </a:lnTo>
                <a:close/>
              </a:path>
              <a:path w="475614" h="475615">
                <a:moveTo>
                  <a:pt x="408628" y="175577"/>
                </a:moveTo>
                <a:lnTo>
                  <a:pt x="351764" y="175577"/>
                </a:lnTo>
                <a:lnTo>
                  <a:pt x="366266" y="178532"/>
                </a:lnTo>
                <a:lnTo>
                  <a:pt x="378147" y="186570"/>
                </a:lnTo>
                <a:lnTo>
                  <a:pt x="386177" y="198450"/>
                </a:lnTo>
                <a:lnTo>
                  <a:pt x="389122" y="212953"/>
                </a:lnTo>
                <a:lnTo>
                  <a:pt x="386177" y="227486"/>
                </a:lnTo>
                <a:lnTo>
                  <a:pt x="378147" y="239387"/>
                </a:lnTo>
                <a:lnTo>
                  <a:pt x="366266" y="247427"/>
                </a:lnTo>
                <a:lnTo>
                  <a:pt x="351764" y="250380"/>
                </a:lnTo>
                <a:lnTo>
                  <a:pt x="408604" y="250380"/>
                </a:lnTo>
                <a:lnTo>
                  <a:pt x="416042" y="239373"/>
                </a:lnTo>
                <a:lnTo>
                  <a:pt x="421406" y="212928"/>
                </a:lnTo>
                <a:lnTo>
                  <a:pt x="416042" y="186553"/>
                </a:lnTo>
                <a:lnTo>
                  <a:pt x="408628" y="175577"/>
                </a:lnTo>
                <a:close/>
              </a:path>
              <a:path w="475614" h="475615">
                <a:moveTo>
                  <a:pt x="353377" y="144906"/>
                </a:moveTo>
                <a:lnTo>
                  <a:pt x="221754" y="144906"/>
                </a:lnTo>
                <a:lnTo>
                  <a:pt x="188150" y="191769"/>
                </a:lnTo>
                <a:lnTo>
                  <a:pt x="233425" y="191769"/>
                </a:lnTo>
                <a:lnTo>
                  <a:pt x="244881" y="175577"/>
                </a:lnTo>
                <a:lnTo>
                  <a:pt x="408628" y="175577"/>
                </a:lnTo>
                <a:lnTo>
                  <a:pt x="401424" y="164914"/>
                </a:lnTo>
                <a:lnTo>
                  <a:pt x="379791" y="150283"/>
                </a:lnTo>
                <a:lnTo>
                  <a:pt x="353377" y="144906"/>
                </a:lnTo>
                <a:close/>
              </a:path>
              <a:path w="475614" h="475615">
                <a:moveTo>
                  <a:pt x="118200" y="155409"/>
                </a:moveTo>
                <a:lnTo>
                  <a:pt x="49377" y="155409"/>
                </a:lnTo>
                <a:lnTo>
                  <a:pt x="118186" y="15543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7A5F670-8C39-443E-96A6-FBAEFD2EC7ED}"/>
              </a:ext>
            </a:extLst>
          </p:cNvPr>
          <p:cNvSpPr txBox="1"/>
          <p:nvPr/>
        </p:nvSpPr>
        <p:spPr>
          <a:xfrm>
            <a:off x="807956" y="209490"/>
            <a:ext cx="7612095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0000" algn="just"/>
            <a:r>
              <a:rPr lang="uk-UA" sz="1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Протягом звітного року відбувалося звільнення працівників як </a:t>
            </a:r>
            <a:br>
              <a:rPr lang="uk-UA" sz="1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</a:br>
            <a:r>
              <a:rPr lang="uk-UA" sz="1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за власним бажанням та за угодою сторін, так і за скороченням чисельності працівників внаслідок припинення діяльності структурних підрозділів </a:t>
            </a:r>
            <a:br>
              <a:rPr lang="uk-UA" sz="1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</a:br>
            <a:r>
              <a:rPr lang="uk-UA" sz="1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на підставі рішень Вченої ради Університету та відповідних наказів ХНУРЕ.</a:t>
            </a:r>
          </a:p>
          <a:p>
            <a:pPr indent="450000" algn="just"/>
            <a:r>
              <a:rPr lang="uk-UA" sz="1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Станом на жовтень 2025 року в простої перебуває 15 працівників.</a:t>
            </a:r>
          </a:p>
          <a:p>
            <a:pPr indent="450000" algn="just"/>
            <a:r>
              <a:rPr lang="uk-UA" sz="1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Протягом 2025 року було звільнено з Університету 146 осіб. Усього від початку збройної агресії було звільнено 631 особи.</a:t>
            </a:r>
          </a:p>
          <a:p>
            <a:pPr indent="450000" algn="just"/>
            <a:r>
              <a:rPr lang="uk-UA" sz="1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Виплата заробітної плати працівникам, надбавок, заохочувальних премій та матеріальної допомоги здійснюється згідно з положеннями Колективного договору та відповідних додатків до нього.</a:t>
            </a:r>
          </a:p>
          <a:p>
            <a:pPr indent="450000" algn="just"/>
            <a:endParaRPr lang="ru-UA" sz="14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  <a:p>
            <a:pPr algn="ctr"/>
            <a:r>
              <a:rPr lang="uk-UA" sz="16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Фінансування зобов’язань за колективним договором </a:t>
            </a:r>
            <a:endParaRPr lang="ru-RU" sz="1600" b="1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B0664A5A-BCBE-468E-A663-7E518E7C15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6239896"/>
              </p:ext>
            </p:extLst>
          </p:nvPr>
        </p:nvGraphicFramePr>
        <p:xfrm>
          <a:off x="807957" y="2866376"/>
          <a:ext cx="7612095" cy="1377437"/>
        </p:xfrm>
        <a:graphic>
          <a:graphicData uri="http://schemas.openxmlformats.org/drawingml/2006/table">
            <a:tbl>
              <a:tblPr firstRow="1" firstCol="1" bandRow="1">
                <a:tableStyleId>{5FD0F851-EC5A-4D38-B0AD-8093EC10F338}</a:tableStyleId>
              </a:tblPr>
              <a:tblGrid>
                <a:gridCol w="5351990">
                  <a:extLst>
                    <a:ext uri="{9D8B030D-6E8A-4147-A177-3AD203B41FA5}">
                      <a16:colId xmlns:a16="http://schemas.microsoft.com/office/drawing/2014/main" val="2681702361"/>
                    </a:ext>
                  </a:extLst>
                </a:gridCol>
                <a:gridCol w="1130815">
                  <a:extLst>
                    <a:ext uri="{9D8B030D-6E8A-4147-A177-3AD203B41FA5}">
                      <a16:colId xmlns:a16="http://schemas.microsoft.com/office/drawing/2014/main" val="4271398040"/>
                    </a:ext>
                  </a:extLst>
                </a:gridCol>
                <a:gridCol w="1129290">
                  <a:extLst>
                    <a:ext uri="{9D8B030D-6E8A-4147-A177-3AD203B41FA5}">
                      <a16:colId xmlns:a16="http://schemas.microsoft.com/office/drawing/2014/main" val="982344092"/>
                    </a:ext>
                  </a:extLst>
                </a:gridCol>
              </a:tblGrid>
              <a:tr h="3698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Витрати</a:t>
                      </a:r>
                      <a:r>
                        <a:rPr lang="ru-RU" sz="16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 (тис. грн.)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202</a:t>
                      </a: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  <a:r>
                        <a:rPr lang="uk-UA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рік</a:t>
                      </a:r>
                      <a:endParaRPr lang="ru-UA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202</a:t>
                      </a: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</a:t>
                      </a:r>
                      <a:r>
                        <a:rPr lang="uk-UA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рік</a:t>
                      </a:r>
                      <a:endParaRPr lang="ru-UA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4100008"/>
                  </a:ext>
                </a:extLst>
              </a:tr>
              <a:tr h="3358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b="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Фінансування зобов’язань за колективним договором</a:t>
                      </a:r>
                      <a:endParaRPr lang="ru-RU" sz="1600" b="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38 437,7</a:t>
                      </a:r>
                      <a:endParaRPr lang="ru-RU" sz="1600" b="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21 175,9</a:t>
                      </a:r>
                      <a:endParaRPr lang="ru-RU" sz="1600" b="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5547125"/>
                  </a:ext>
                </a:extLst>
              </a:tr>
              <a:tr h="3358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b="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Фінансування заходів з охорони праці</a:t>
                      </a:r>
                      <a:endParaRPr lang="ru-RU" sz="1600" b="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 kern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71,5</a:t>
                      </a:r>
                      <a:endParaRPr lang="ru-RU" sz="1600" b="0" kern="120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803,17</a:t>
                      </a:r>
                      <a:endParaRPr lang="ru-RU" sz="1600" b="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8511539"/>
                  </a:ext>
                </a:extLst>
              </a:tr>
              <a:tr h="3358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Загальна сума по Університету</a:t>
                      </a:r>
                      <a:endParaRPr lang="ru-RU" sz="160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38 509,2</a:t>
                      </a:r>
                      <a:endParaRPr lang="ru-RU" sz="16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21 979,6</a:t>
                      </a:r>
                      <a:endParaRPr lang="ru-RU" sz="16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960210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C3061DE8-DA66-496C-8741-ABDFDD8EF83E}"/>
              </a:ext>
            </a:extLst>
          </p:cNvPr>
          <p:cNvSpPr txBox="1"/>
          <p:nvPr/>
        </p:nvSpPr>
        <p:spPr>
          <a:xfrm flipH="1">
            <a:off x="8316416" y="4759292"/>
            <a:ext cx="3745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b="1" dirty="0">
                <a:solidFill>
                  <a:schemeClr val="bg1"/>
                </a:solidFill>
              </a:rPr>
              <a:t>44</a:t>
            </a:r>
            <a:endParaRPr lang="ru-UA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417913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1"/>
            <a:ext cx="9122916" cy="5143500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797" y="46860"/>
            <a:ext cx="750161" cy="948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object 4"/>
          <p:cNvSpPr/>
          <p:nvPr/>
        </p:nvSpPr>
        <p:spPr>
          <a:xfrm>
            <a:off x="8244406" y="4675752"/>
            <a:ext cx="868490" cy="48276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    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2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                </a:t>
            </a: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2" name="object 3"/>
          <p:cNvSpPr/>
          <p:nvPr/>
        </p:nvSpPr>
        <p:spPr>
          <a:xfrm>
            <a:off x="8652285" y="4675753"/>
            <a:ext cx="456431" cy="410075"/>
          </a:xfrm>
          <a:custGeom>
            <a:avLst/>
            <a:gdLst/>
            <a:ahLst/>
            <a:cxnLst/>
            <a:rect l="l" t="t" r="r" b="b"/>
            <a:pathLst>
              <a:path w="475614" h="475615">
                <a:moveTo>
                  <a:pt x="237655" y="0"/>
                </a:moveTo>
                <a:lnTo>
                  <a:pt x="189769" y="4829"/>
                </a:lnTo>
                <a:lnTo>
                  <a:pt x="145164" y="18681"/>
                </a:lnTo>
                <a:lnTo>
                  <a:pt x="104796" y="40598"/>
                </a:lnTo>
                <a:lnTo>
                  <a:pt x="69621" y="69624"/>
                </a:lnTo>
                <a:lnTo>
                  <a:pt x="40597" y="104802"/>
                </a:lnTo>
                <a:lnTo>
                  <a:pt x="18681" y="145175"/>
                </a:lnTo>
                <a:lnTo>
                  <a:pt x="4829" y="189786"/>
                </a:lnTo>
                <a:lnTo>
                  <a:pt x="0" y="237680"/>
                </a:lnTo>
                <a:lnTo>
                  <a:pt x="4829" y="285566"/>
                </a:lnTo>
                <a:lnTo>
                  <a:pt x="18681" y="330174"/>
                </a:lnTo>
                <a:lnTo>
                  <a:pt x="40597" y="370547"/>
                </a:lnTo>
                <a:lnTo>
                  <a:pt x="69621" y="405726"/>
                </a:lnTo>
                <a:lnTo>
                  <a:pt x="104796" y="434755"/>
                </a:lnTo>
                <a:lnTo>
                  <a:pt x="145164" y="456675"/>
                </a:lnTo>
                <a:lnTo>
                  <a:pt x="189769" y="470530"/>
                </a:lnTo>
                <a:lnTo>
                  <a:pt x="237655" y="475360"/>
                </a:lnTo>
                <a:lnTo>
                  <a:pt x="285559" y="470530"/>
                </a:lnTo>
                <a:lnTo>
                  <a:pt x="330176" y="456675"/>
                </a:lnTo>
                <a:lnTo>
                  <a:pt x="355151" y="443115"/>
                </a:lnTo>
                <a:lnTo>
                  <a:pt x="237655" y="443115"/>
                </a:lnTo>
                <a:lnTo>
                  <a:pt x="190545" y="437692"/>
                </a:lnTo>
                <a:lnTo>
                  <a:pt x="147303" y="422244"/>
                </a:lnTo>
                <a:lnTo>
                  <a:pt x="109159" y="398000"/>
                </a:lnTo>
                <a:lnTo>
                  <a:pt x="77346" y="366192"/>
                </a:lnTo>
                <a:lnTo>
                  <a:pt x="53097" y="328049"/>
                </a:lnTo>
                <a:lnTo>
                  <a:pt x="37644" y="284801"/>
                </a:lnTo>
                <a:lnTo>
                  <a:pt x="32219" y="237680"/>
                </a:lnTo>
                <a:lnTo>
                  <a:pt x="33355" y="216013"/>
                </a:lnTo>
                <a:lnTo>
                  <a:pt x="36679" y="195011"/>
                </a:lnTo>
                <a:lnTo>
                  <a:pt x="42062" y="174776"/>
                </a:lnTo>
                <a:lnTo>
                  <a:pt x="49377" y="155409"/>
                </a:lnTo>
                <a:lnTo>
                  <a:pt x="118200" y="155409"/>
                </a:lnTo>
                <a:lnTo>
                  <a:pt x="137807" y="121551"/>
                </a:lnTo>
                <a:lnTo>
                  <a:pt x="68249" y="121500"/>
                </a:lnTo>
                <a:lnTo>
                  <a:pt x="100436" y="84812"/>
                </a:lnTo>
                <a:lnTo>
                  <a:pt x="140450" y="56648"/>
                </a:lnTo>
                <a:lnTo>
                  <a:pt x="186716" y="38590"/>
                </a:lnTo>
                <a:lnTo>
                  <a:pt x="237655" y="32219"/>
                </a:lnTo>
                <a:lnTo>
                  <a:pt x="355115" y="32219"/>
                </a:lnTo>
                <a:lnTo>
                  <a:pt x="330176" y="18681"/>
                </a:lnTo>
                <a:lnTo>
                  <a:pt x="285559" y="4829"/>
                </a:lnTo>
                <a:lnTo>
                  <a:pt x="237655" y="0"/>
                </a:lnTo>
                <a:close/>
              </a:path>
              <a:path w="475614" h="475615">
                <a:moveTo>
                  <a:pt x="137807" y="121551"/>
                </a:moveTo>
                <a:lnTo>
                  <a:pt x="118237" y="155435"/>
                </a:lnTo>
                <a:lnTo>
                  <a:pt x="140616" y="186570"/>
                </a:lnTo>
                <a:lnTo>
                  <a:pt x="166357" y="222135"/>
                </a:lnTo>
                <a:lnTo>
                  <a:pt x="77431" y="346176"/>
                </a:lnTo>
                <a:lnTo>
                  <a:pt x="412102" y="346176"/>
                </a:lnTo>
                <a:lnTo>
                  <a:pt x="379901" y="385883"/>
                </a:lnTo>
                <a:lnTo>
                  <a:pt x="338889" y="416477"/>
                </a:lnTo>
                <a:lnTo>
                  <a:pt x="290872" y="436155"/>
                </a:lnTo>
                <a:lnTo>
                  <a:pt x="237655" y="443115"/>
                </a:lnTo>
                <a:lnTo>
                  <a:pt x="355151" y="443115"/>
                </a:lnTo>
                <a:lnTo>
                  <a:pt x="405725" y="405726"/>
                </a:lnTo>
                <a:lnTo>
                  <a:pt x="434746" y="370547"/>
                </a:lnTo>
                <a:lnTo>
                  <a:pt x="456659" y="330174"/>
                </a:lnTo>
                <a:lnTo>
                  <a:pt x="461477" y="314655"/>
                </a:lnTo>
                <a:lnTo>
                  <a:pt x="146481" y="314655"/>
                </a:lnTo>
                <a:lnTo>
                  <a:pt x="189458" y="253974"/>
                </a:lnTo>
                <a:lnTo>
                  <a:pt x="406175" y="253974"/>
                </a:lnTo>
                <a:lnTo>
                  <a:pt x="408604" y="250380"/>
                </a:lnTo>
                <a:lnTo>
                  <a:pt x="230327" y="250380"/>
                </a:lnTo>
                <a:lnTo>
                  <a:pt x="210997" y="223469"/>
                </a:lnTo>
                <a:lnTo>
                  <a:pt x="233425" y="191769"/>
                </a:lnTo>
                <a:lnTo>
                  <a:pt x="188150" y="191769"/>
                </a:lnTo>
                <a:lnTo>
                  <a:pt x="137807" y="121551"/>
                </a:lnTo>
                <a:close/>
              </a:path>
              <a:path w="475614" h="475615">
                <a:moveTo>
                  <a:pt x="355115" y="32219"/>
                </a:moveTo>
                <a:lnTo>
                  <a:pt x="237655" y="32219"/>
                </a:lnTo>
                <a:lnTo>
                  <a:pt x="284771" y="37646"/>
                </a:lnTo>
                <a:lnTo>
                  <a:pt x="328022" y="53102"/>
                </a:lnTo>
                <a:lnTo>
                  <a:pt x="366176" y="77356"/>
                </a:lnTo>
                <a:lnTo>
                  <a:pt x="397998" y="109174"/>
                </a:lnTo>
                <a:lnTo>
                  <a:pt x="422255" y="147323"/>
                </a:lnTo>
                <a:lnTo>
                  <a:pt x="437714" y="190569"/>
                </a:lnTo>
                <a:lnTo>
                  <a:pt x="443141" y="237680"/>
                </a:lnTo>
                <a:lnTo>
                  <a:pt x="442151" y="257819"/>
                </a:lnTo>
                <a:lnTo>
                  <a:pt x="439256" y="277421"/>
                </a:lnTo>
                <a:lnTo>
                  <a:pt x="434563" y="296391"/>
                </a:lnTo>
                <a:lnTo>
                  <a:pt x="428180" y="314629"/>
                </a:lnTo>
                <a:lnTo>
                  <a:pt x="146481" y="314655"/>
                </a:lnTo>
                <a:lnTo>
                  <a:pt x="461477" y="314655"/>
                </a:lnTo>
                <a:lnTo>
                  <a:pt x="470507" y="285566"/>
                </a:lnTo>
                <a:lnTo>
                  <a:pt x="475335" y="237680"/>
                </a:lnTo>
                <a:lnTo>
                  <a:pt x="470507" y="189786"/>
                </a:lnTo>
                <a:lnTo>
                  <a:pt x="456659" y="145175"/>
                </a:lnTo>
                <a:lnTo>
                  <a:pt x="434746" y="104802"/>
                </a:lnTo>
                <a:lnTo>
                  <a:pt x="405725" y="69624"/>
                </a:lnTo>
                <a:lnTo>
                  <a:pt x="370550" y="40598"/>
                </a:lnTo>
                <a:lnTo>
                  <a:pt x="355115" y="32219"/>
                </a:lnTo>
                <a:close/>
              </a:path>
              <a:path w="475614" h="475615">
                <a:moveTo>
                  <a:pt x="406175" y="253974"/>
                </a:moveTo>
                <a:lnTo>
                  <a:pt x="189458" y="253974"/>
                </a:lnTo>
                <a:lnTo>
                  <a:pt x="209270" y="281431"/>
                </a:lnTo>
                <a:lnTo>
                  <a:pt x="353377" y="280987"/>
                </a:lnTo>
                <a:lnTo>
                  <a:pt x="379791" y="275620"/>
                </a:lnTo>
                <a:lnTo>
                  <a:pt x="401424" y="261005"/>
                </a:lnTo>
                <a:lnTo>
                  <a:pt x="406175" y="253974"/>
                </a:lnTo>
                <a:close/>
              </a:path>
              <a:path w="475614" h="475615">
                <a:moveTo>
                  <a:pt x="408628" y="175577"/>
                </a:moveTo>
                <a:lnTo>
                  <a:pt x="351764" y="175577"/>
                </a:lnTo>
                <a:lnTo>
                  <a:pt x="366266" y="178532"/>
                </a:lnTo>
                <a:lnTo>
                  <a:pt x="378147" y="186570"/>
                </a:lnTo>
                <a:lnTo>
                  <a:pt x="386177" y="198450"/>
                </a:lnTo>
                <a:lnTo>
                  <a:pt x="389122" y="212953"/>
                </a:lnTo>
                <a:lnTo>
                  <a:pt x="386177" y="227486"/>
                </a:lnTo>
                <a:lnTo>
                  <a:pt x="378147" y="239387"/>
                </a:lnTo>
                <a:lnTo>
                  <a:pt x="366266" y="247427"/>
                </a:lnTo>
                <a:lnTo>
                  <a:pt x="351764" y="250380"/>
                </a:lnTo>
                <a:lnTo>
                  <a:pt x="408604" y="250380"/>
                </a:lnTo>
                <a:lnTo>
                  <a:pt x="416042" y="239373"/>
                </a:lnTo>
                <a:lnTo>
                  <a:pt x="421406" y="212928"/>
                </a:lnTo>
                <a:lnTo>
                  <a:pt x="416042" y="186553"/>
                </a:lnTo>
                <a:lnTo>
                  <a:pt x="408628" y="175577"/>
                </a:lnTo>
                <a:close/>
              </a:path>
              <a:path w="475614" h="475615">
                <a:moveTo>
                  <a:pt x="353377" y="144906"/>
                </a:moveTo>
                <a:lnTo>
                  <a:pt x="221754" y="144906"/>
                </a:lnTo>
                <a:lnTo>
                  <a:pt x="188150" y="191769"/>
                </a:lnTo>
                <a:lnTo>
                  <a:pt x="233425" y="191769"/>
                </a:lnTo>
                <a:lnTo>
                  <a:pt x="244881" y="175577"/>
                </a:lnTo>
                <a:lnTo>
                  <a:pt x="408628" y="175577"/>
                </a:lnTo>
                <a:lnTo>
                  <a:pt x="401424" y="164914"/>
                </a:lnTo>
                <a:lnTo>
                  <a:pt x="379791" y="150283"/>
                </a:lnTo>
                <a:lnTo>
                  <a:pt x="353377" y="144906"/>
                </a:lnTo>
                <a:close/>
              </a:path>
              <a:path w="475614" h="475615">
                <a:moveTo>
                  <a:pt x="118200" y="155409"/>
                </a:moveTo>
                <a:lnTo>
                  <a:pt x="49377" y="155409"/>
                </a:lnTo>
                <a:lnTo>
                  <a:pt x="118186" y="15543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1DDDF6B-BB99-4595-8C19-788961BD90A0}"/>
              </a:ext>
            </a:extLst>
          </p:cNvPr>
          <p:cNvSpPr txBox="1"/>
          <p:nvPr/>
        </p:nvSpPr>
        <p:spPr>
          <a:xfrm>
            <a:off x="786079" y="331233"/>
            <a:ext cx="74364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Витрати за колективним договором (тис. грн.)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55BC5F8-96BD-4BEB-B590-7BA296886FC6}"/>
              </a:ext>
            </a:extLst>
          </p:cNvPr>
          <p:cNvSpPr txBox="1"/>
          <p:nvPr/>
        </p:nvSpPr>
        <p:spPr>
          <a:xfrm>
            <a:off x="807957" y="907862"/>
            <a:ext cx="74364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0000" algn="just"/>
            <a:r>
              <a:rPr lang="uk-UA" sz="1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Адміністрація надала працівникам матеріальну допомогу на суму 948, 4тис. грн та профспілковий комітет надав профспілкову виплату на суму 326,1 тис. грн.</a:t>
            </a:r>
            <a:endParaRPr lang="ru-RU" sz="14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AB15D03E-E57F-452C-A264-A7C44AD68D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5642384"/>
              </p:ext>
            </p:extLst>
          </p:nvPr>
        </p:nvGraphicFramePr>
        <p:xfrm>
          <a:off x="827584" y="1710028"/>
          <a:ext cx="7416824" cy="2748485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{FABFCF23-3B69-468F-B69F-88F6DE6A72F2}</a:tableStyleId>
              </a:tblPr>
              <a:tblGrid>
                <a:gridCol w="5084757">
                  <a:extLst>
                    <a:ext uri="{9D8B030D-6E8A-4147-A177-3AD203B41FA5}">
                      <a16:colId xmlns:a16="http://schemas.microsoft.com/office/drawing/2014/main" val="1633558318"/>
                    </a:ext>
                  </a:extLst>
                </a:gridCol>
                <a:gridCol w="1242078">
                  <a:extLst>
                    <a:ext uri="{9D8B030D-6E8A-4147-A177-3AD203B41FA5}">
                      <a16:colId xmlns:a16="http://schemas.microsoft.com/office/drawing/2014/main" val="3873943130"/>
                    </a:ext>
                  </a:extLst>
                </a:gridCol>
                <a:gridCol w="1089989">
                  <a:extLst>
                    <a:ext uri="{9D8B030D-6E8A-4147-A177-3AD203B41FA5}">
                      <a16:colId xmlns:a16="http://schemas.microsoft.com/office/drawing/2014/main" val="2680360331"/>
                    </a:ext>
                  </a:extLst>
                </a:gridCol>
              </a:tblGrid>
              <a:tr h="32676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Витрати</a:t>
                      </a:r>
                      <a:endParaRPr lang="ru-UA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202</a:t>
                      </a:r>
                      <a:r>
                        <a:rPr lang="ru-RU" sz="16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  <a:r>
                        <a:rPr lang="uk-UA" sz="16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рік</a:t>
                      </a:r>
                      <a:endParaRPr lang="ru-UA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202</a:t>
                      </a:r>
                      <a:r>
                        <a:rPr lang="ru-RU" sz="16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</a:t>
                      </a:r>
                      <a:r>
                        <a:rPr lang="uk-UA" sz="16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рік</a:t>
                      </a:r>
                      <a:endParaRPr lang="ru-UA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75765429"/>
                  </a:ext>
                </a:extLst>
              </a:tr>
              <a:tr h="3267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Матеріальна допомога від адміністрації</a:t>
                      </a:r>
                      <a:endParaRPr lang="ru-RU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822,5</a:t>
                      </a:r>
                      <a:endParaRPr lang="ru-RU" sz="1400" b="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0" kern="120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948, 4</a:t>
                      </a:r>
                      <a:endParaRPr lang="ru-RU" sz="1400" b="0" kern="120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85567628"/>
                  </a:ext>
                </a:extLst>
              </a:tr>
              <a:tr h="3267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kern="120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Профспілкова виплата від профкому</a:t>
                      </a:r>
                      <a:endParaRPr lang="ru-RU" sz="1400" kern="120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281,0</a:t>
                      </a:r>
                      <a:endParaRPr lang="ru-RU" sz="1400" b="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326,1</a:t>
                      </a:r>
                      <a:endParaRPr lang="ru-RU" sz="1400" b="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55517488"/>
                  </a:ext>
                </a:extLst>
              </a:tr>
              <a:tr h="3267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Премії</a:t>
                      </a:r>
                      <a:endParaRPr lang="ru-RU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0" kern="120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37146,7</a:t>
                      </a:r>
                      <a:endParaRPr lang="ru-RU" sz="1400" b="0" kern="120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19671, 2</a:t>
                      </a:r>
                      <a:endParaRPr lang="ru-RU" sz="1400" b="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08993439"/>
                  </a:ext>
                </a:extLst>
              </a:tr>
              <a:tr h="3267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kern="120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Вихідна допомога</a:t>
                      </a:r>
                      <a:endParaRPr lang="ru-RU" sz="1400" kern="120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0" kern="120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14,2</a:t>
                      </a:r>
                      <a:endParaRPr lang="ru-RU" sz="1400" b="0" kern="120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–</a:t>
                      </a:r>
                      <a:endParaRPr lang="ru-RU" sz="1400" b="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780264"/>
                  </a:ext>
                </a:extLst>
              </a:tr>
              <a:tr h="3267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kern="120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Профспілкова виплата від профкому студентам  </a:t>
                      </a:r>
                      <a:endParaRPr lang="ru-RU" sz="1400" kern="120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0" kern="120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157,0</a:t>
                      </a:r>
                      <a:endParaRPr lang="ru-RU" sz="1400" b="0" kern="120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160,6</a:t>
                      </a:r>
                      <a:endParaRPr lang="ru-RU" sz="1400" b="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45203146"/>
                  </a:ext>
                </a:extLst>
              </a:tr>
              <a:tr h="3413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Дотації профкому на оздоровлення співробітників</a:t>
                      </a:r>
                      <a:endParaRPr lang="ru-RU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16,3</a:t>
                      </a:r>
                      <a:endParaRPr lang="ru-RU" sz="1400" b="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20,8</a:t>
                      </a:r>
                      <a:endParaRPr lang="ru-RU" sz="1400" b="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6904592"/>
                  </a:ext>
                </a:extLst>
              </a:tr>
              <a:tr h="44660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Витрати профкому на культурно-спортивні заходи</a:t>
                      </a:r>
                      <a:endParaRPr lang="ru-RU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0" kern="120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‒</a:t>
                      </a:r>
                      <a:endParaRPr lang="ru-RU" sz="1400" b="0" kern="120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48,8</a:t>
                      </a:r>
                      <a:endParaRPr lang="ru-RU" sz="1400" b="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87161443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B821F671-5DC2-4905-82BB-A87C121C881B}"/>
              </a:ext>
            </a:extLst>
          </p:cNvPr>
          <p:cNvSpPr txBox="1"/>
          <p:nvPr/>
        </p:nvSpPr>
        <p:spPr>
          <a:xfrm flipH="1">
            <a:off x="8337006" y="4743021"/>
            <a:ext cx="3745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b="1" dirty="0">
                <a:solidFill>
                  <a:schemeClr val="bg1"/>
                </a:solidFill>
              </a:rPr>
              <a:t>45</a:t>
            </a:r>
            <a:endParaRPr lang="ru-UA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149540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542" y="-14503"/>
            <a:ext cx="9122916" cy="5143500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797" y="46860"/>
            <a:ext cx="750161" cy="948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object 4"/>
          <p:cNvSpPr/>
          <p:nvPr/>
        </p:nvSpPr>
        <p:spPr>
          <a:xfrm>
            <a:off x="8172400" y="4656524"/>
            <a:ext cx="958166" cy="46901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    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2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                </a:t>
            </a: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2" name="object 3"/>
          <p:cNvSpPr/>
          <p:nvPr/>
        </p:nvSpPr>
        <p:spPr>
          <a:xfrm>
            <a:off x="8605924" y="4656524"/>
            <a:ext cx="463735" cy="469015"/>
          </a:xfrm>
          <a:custGeom>
            <a:avLst/>
            <a:gdLst/>
            <a:ahLst/>
            <a:cxnLst/>
            <a:rect l="l" t="t" r="r" b="b"/>
            <a:pathLst>
              <a:path w="475614" h="475615">
                <a:moveTo>
                  <a:pt x="237655" y="0"/>
                </a:moveTo>
                <a:lnTo>
                  <a:pt x="189769" y="4829"/>
                </a:lnTo>
                <a:lnTo>
                  <a:pt x="145164" y="18681"/>
                </a:lnTo>
                <a:lnTo>
                  <a:pt x="104796" y="40598"/>
                </a:lnTo>
                <a:lnTo>
                  <a:pt x="69621" y="69624"/>
                </a:lnTo>
                <a:lnTo>
                  <a:pt x="40597" y="104802"/>
                </a:lnTo>
                <a:lnTo>
                  <a:pt x="18681" y="145175"/>
                </a:lnTo>
                <a:lnTo>
                  <a:pt x="4829" y="189786"/>
                </a:lnTo>
                <a:lnTo>
                  <a:pt x="0" y="237680"/>
                </a:lnTo>
                <a:lnTo>
                  <a:pt x="4829" y="285566"/>
                </a:lnTo>
                <a:lnTo>
                  <a:pt x="18681" y="330174"/>
                </a:lnTo>
                <a:lnTo>
                  <a:pt x="40597" y="370547"/>
                </a:lnTo>
                <a:lnTo>
                  <a:pt x="69621" y="405726"/>
                </a:lnTo>
                <a:lnTo>
                  <a:pt x="104796" y="434755"/>
                </a:lnTo>
                <a:lnTo>
                  <a:pt x="145164" y="456675"/>
                </a:lnTo>
                <a:lnTo>
                  <a:pt x="189769" y="470530"/>
                </a:lnTo>
                <a:lnTo>
                  <a:pt x="237655" y="475360"/>
                </a:lnTo>
                <a:lnTo>
                  <a:pt x="285559" y="470530"/>
                </a:lnTo>
                <a:lnTo>
                  <a:pt x="330176" y="456675"/>
                </a:lnTo>
                <a:lnTo>
                  <a:pt x="355151" y="443115"/>
                </a:lnTo>
                <a:lnTo>
                  <a:pt x="237655" y="443115"/>
                </a:lnTo>
                <a:lnTo>
                  <a:pt x="190545" y="437692"/>
                </a:lnTo>
                <a:lnTo>
                  <a:pt x="147303" y="422244"/>
                </a:lnTo>
                <a:lnTo>
                  <a:pt x="109159" y="398000"/>
                </a:lnTo>
                <a:lnTo>
                  <a:pt x="77346" y="366192"/>
                </a:lnTo>
                <a:lnTo>
                  <a:pt x="53097" y="328049"/>
                </a:lnTo>
                <a:lnTo>
                  <a:pt x="37644" y="284801"/>
                </a:lnTo>
                <a:lnTo>
                  <a:pt x="32219" y="237680"/>
                </a:lnTo>
                <a:lnTo>
                  <a:pt x="33355" y="216013"/>
                </a:lnTo>
                <a:lnTo>
                  <a:pt x="36679" y="195011"/>
                </a:lnTo>
                <a:lnTo>
                  <a:pt x="42062" y="174776"/>
                </a:lnTo>
                <a:lnTo>
                  <a:pt x="49377" y="155409"/>
                </a:lnTo>
                <a:lnTo>
                  <a:pt x="118200" y="155409"/>
                </a:lnTo>
                <a:lnTo>
                  <a:pt x="137807" y="121551"/>
                </a:lnTo>
                <a:lnTo>
                  <a:pt x="68249" y="121500"/>
                </a:lnTo>
                <a:lnTo>
                  <a:pt x="100436" y="84812"/>
                </a:lnTo>
                <a:lnTo>
                  <a:pt x="140450" y="56648"/>
                </a:lnTo>
                <a:lnTo>
                  <a:pt x="186716" y="38590"/>
                </a:lnTo>
                <a:lnTo>
                  <a:pt x="237655" y="32219"/>
                </a:lnTo>
                <a:lnTo>
                  <a:pt x="355115" y="32219"/>
                </a:lnTo>
                <a:lnTo>
                  <a:pt x="330176" y="18681"/>
                </a:lnTo>
                <a:lnTo>
                  <a:pt x="285559" y="4829"/>
                </a:lnTo>
                <a:lnTo>
                  <a:pt x="237655" y="0"/>
                </a:lnTo>
                <a:close/>
              </a:path>
              <a:path w="475614" h="475615">
                <a:moveTo>
                  <a:pt x="137807" y="121551"/>
                </a:moveTo>
                <a:lnTo>
                  <a:pt x="118237" y="155435"/>
                </a:lnTo>
                <a:lnTo>
                  <a:pt x="140616" y="186570"/>
                </a:lnTo>
                <a:lnTo>
                  <a:pt x="166357" y="222135"/>
                </a:lnTo>
                <a:lnTo>
                  <a:pt x="77431" y="346176"/>
                </a:lnTo>
                <a:lnTo>
                  <a:pt x="412102" y="346176"/>
                </a:lnTo>
                <a:lnTo>
                  <a:pt x="379901" y="385883"/>
                </a:lnTo>
                <a:lnTo>
                  <a:pt x="338889" y="416477"/>
                </a:lnTo>
                <a:lnTo>
                  <a:pt x="290872" y="436155"/>
                </a:lnTo>
                <a:lnTo>
                  <a:pt x="237655" y="443115"/>
                </a:lnTo>
                <a:lnTo>
                  <a:pt x="355151" y="443115"/>
                </a:lnTo>
                <a:lnTo>
                  <a:pt x="405725" y="405726"/>
                </a:lnTo>
                <a:lnTo>
                  <a:pt x="434746" y="370547"/>
                </a:lnTo>
                <a:lnTo>
                  <a:pt x="456659" y="330174"/>
                </a:lnTo>
                <a:lnTo>
                  <a:pt x="461477" y="314655"/>
                </a:lnTo>
                <a:lnTo>
                  <a:pt x="146481" y="314655"/>
                </a:lnTo>
                <a:lnTo>
                  <a:pt x="189458" y="253974"/>
                </a:lnTo>
                <a:lnTo>
                  <a:pt x="406175" y="253974"/>
                </a:lnTo>
                <a:lnTo>
                  <a:pt x="408604" y="250380"/>
                </a:lnTo>
                <a:lnTo>
                  <a:pt x="230327" y="250380"/>
                </a:lnTo>
                <a:lnTo>
                  <a:pt x="210997" y="223469"/>
                </a:lnTo>
                <a:lnTo>
                  <a:pt x="233425" y="191769"/>
                </a:lnTo>
                <a:lnTo>
                  <a:pt x="188150" y="191769"/>
                </a:lnTo>
                <a:lnTo>
                  <a:pt x="137807" y="121551"/>
                </a:lnTo>
                <a:close/>
              </a:path>
              <a:path w="475614" h="475615">
                <a:moveTo>
                  <a:pt x="355115" y="32219"/>
                </a:moveTo>
                <a:lnTo>
                  <a:pt x="237655" y="32219"/>
                </a:lnTo>
                <a:lnTo>
                  <a:pt x="284771" y="37646"/>
                </a:lnTo>
                <a:lnTo>
                  <a:pt x="328022" y="53102"/>
                </a:lnTo>
                <a:lnTo>
                  <a:pt x="366176" y="77356"/>
                </a:lnTo>
                <a:lnTo>
                  <a:pt x="397998" y="109174"/>
                </a:lnTo>
                <a:lnTo>
                  <a:pt x="422255" y="147323"/>
                </a:lnTo>
                <a:lnTo>
                  <a:pt x="437714" y="190569"/>
                </a:lnTo>
                <a:lnTo>
                  <a:pt x="443141" y="237680"/>
                </a:lnTo>
                <a:lnTo>
                  <a:pt x="442151" y="257819"/>
                </a:lnTo>
                <a:lnTo>
                  <a:pt x="439256" y="277421"/>
                </a:lnTo>
                <a:lnTo>
                  <a:pt x="434563" y="296391"/>
                </a:lnTo>
                <a:lnTo>
                  <a:pt x="428180" y="314629"/>
                </a:lnTo>
                <a:lnTo>
                  <a:pt x="146481" y="314655"/>
                </a:lnTo>
                <a:lnTo>
                  <a:pt x="461477" y="314655"/>
                </a:lnTo>
                <a:lnTo>
                  <a:pt x="470507" y="285566"/>
                </a:lnTo>
                <a:lnTo>
                  <a:pt x="475335" y="237680"/>
                </a:lnTo>
                <a:lnTo>
                  <a:pt x="470507" y="189786"/>
                </a:lnTo>
                <a:lnTo>
                  <a:pt x="456659" y="145175"/>
                </a:lnTo>
                <a:lnTo>
                  <a:pt x="434746" y="104802"/>
                </a:lnTo>
                <a:lnTo>
                  <a:pt x="405725" y="69624"/>
                </a:lnTo>
                <a:lnTo>
                  <a:pt x="370550" y="40598"/>
                </a:lnTo>
                <a:lnTo>
                  <a:pt x="355115" y="32219"/>
                </a:lnTo>
                <a:close/>
              </a:path>
              <a:path w="475614" h="475615">
                <a:moveTo>
                  <a:pt x="406175" y="253974"/>
                </a:moveTo>
                <a:lnTo>
                  <a:pt x="189458" y="253974"/>
                </a:lnTo>
                <a:lnTo>
                  <a:pt x="209270" y="281431"/>
                </a:lnTo>
                <a:lnTo>
                  <a:pt x="353377" y="280987"/>
                </a:lnTo>
                <a:lnTo>
                  <a:pt x="379791" y="275620"/>
                </a:lnTo>
                <a:lnTo>
                  <a:pt x="401424" y="261005"/>
                </a:lnTo>
                <a:lnTo>
                  <a:pt x="406175" y="253974"/>
                </a:lnTo>
                <a:close/>
              </a:path>
              <a:path w="475614" h="475615">
                <a:moveTo>
                  <a:pt x="408628" y="175577"/>
                </a:moveTo>
                <a:lnTo>
                  <a:pt x="351764" y="175577"/>
                </a:lnTo>
                <a:lnTo>
                  <a:pt x="366266" y="178532"/>
                </a:lnTo>
                <a:lnTo>
                  <a:pt x="378147" y="186570"/>
                </a:lnTo>
                <a:lnTo>
                  <a:pt x="386177" y="198450"/>
                </a:lnTo>
                <a:lnTo>
                  <a:pt x="389122" y="212953"/>
                </a:lnTo>
                <a:lnTo>
                  <a:pt x="386177" y="227486"/>
                </a:lnTo>
                <a:lnTo>
                  <a:pt x="378147" y="239387"/>
                </a:lnTo>
                <a:lnTo>
                  <a:pt x="366266" y="247427"/>
                </a:lnTo>
                <a:lnTo>
                  <a:pt x="351764" y="250380"/>
                </a:lnTo>
                <a:lnTo>
                  <a:pt x="408604" y="250380"/>
                </a:lnTo>
                <a:lnTo>
                  <a:pt x="416042" y="239373"/>
                </a:lnTo>
                <a:lnTo>
                  <a:pt x="421406" y="212928"/>
                </a:lnTo>
                <a:lnTo>
                  <a:pt x="416042" y="186553"/>
                </a:lnTo>
                <a:lnTo>
                  <a:pt x="408628" y="175577"/>
                </a:lnTo>
                <a:close/>
              </a:path>
              <a:path w="475614" h="475615">
                <a:moveTo>
                  <a:pt x="353377" y="144906"/>
                </a:moveTo>
                <a:lnTo>
                  <a:pt x="221754" y="144906"/>
                </a:lnTo>
                <a:lnTo>
                  <a:pt x="188150" y="191769"/>
                </a:lnTo>
                <a:lnTo>
                  <a:pt x="233425" y="191769"/>
                </a:lnTo>
                <a:lnTo>
                  <a:pt x="244881" y="175577"/>
                </a:lnTo>
                <a:lnTo>
                  <a:pt x="408628" y="175577"/>
                </a:lnTo>
                <a:lnTo>
                  <a:pt x="401424" y="164914"/>
                </a:lnTo>
                <a:lnTo>
                  <a:pt x="379791" y="150283"/>
                </a:lnTo>
                <a:lnTo>
                  <a:pt x="353377" y="144906"/>
                </a:lnTo>
                <a:close/>
              </a:path>
              <a:path w="475614" h="475615">
                <a:moveTo>
                  <a:pt x="118200" y="155409"/>
                </a:moveTo>
                <a:lnTo>
                  <a:pt x="49377" y="155409"/>
                </a:lnTo>
                <a:lnTo>
                  <a:pt x="118186" y="15543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E90AC50-8BA6-403A-9B4E-17A0F6A083E4}"/>
              </a:ext>
            </a:extLst>
          </p:cNvPr>
          <p:cNvSpPr txBox="1"/>
          <p:nvPr/>
        </p:nvSpPr>
        <p:spPr>
          <a:xfrm>
            <a:off x="953397" y="248037"/>
            <a:ext cx="7982780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0000" algn="just"/>
            <a:r>
              <a:rPr lang="uk-UA" sz="1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У поточному році постановою президії Комітету з Національної премії України імені Бориса Патона від 11 листопада 2025 року № 6 «Про призначення стипендій та продовження виплати стипендій Президента України та Кабінету Міністрів України для молодих вчених» продовжено виплати стипендії Кабінету Міністрів України для молодих вчених, а саме: </a:t>
            </a:r>
            <a:endParaRPr lang="ru-RU" sz="14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uk-UA" sz="1400" dirty="0" err="1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Єрошенко</a:t>
            </a:r>
            <a:r>
              <a:rPr lang="uk-UA" sz="1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 О., доктору філософії, доценту кафедри електронних обчислювальних машин;</a:t>
            </a:r>
            <a:endParaRPr lang="ru-RU" sz="14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uk-UA" sz="1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Носовій Я., кандидату технічних наук, доценту кафедри біомедичної інженерії;</a:t>
            </a:r>
            <a:endParaRPr lang="ru-RU" sz="14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uk-UA" sz="1400" dirty="0" err="1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Хламову</a:t>
            </a:r>
            <a:r>
              <a:rPr lang="uk-UA" sz="1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 С., кандидату технічних наук, доценту кафедри </a:t>
            </a:r>
            <a:r>
              <a:rPr lang="uk-UA" sz="1400" dirty="0" err="1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медіасистем</a:t>
            </a:r>
            <a:r>
              <a:rPr lang="uk-UA" sz="1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 та технологій.</a:t>
            </a:r>
            <a:endParaRPr lang="ru-RU" sz="14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  <a:p>
            <a:pPr indent="450000" algn="just"/>
            <a:r>
              <a:rPr lang="uk-UA" sz="1400" b="1" i="1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Нагороджено відомчими відзнаками Міністерства освіти і науки України: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sz="1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За наукові та освітні досягнення – 1 працівники;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sz="1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Відмінник освіти – 1 працівники;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sz="1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Почесна грамота МОН України – 6 особи;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sz="1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Грамота МОН України – 13 осіб;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sz="1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Подяка МОН України – 16 осіб.</a:t>
            </a:r>
          </a:p>
          <a:p>
            <a:pPr indent="450000" algn="just"/>
            <a:r>
              <a:rPr lang="uk-UA" sz="1400" b="1" i="1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Ряд працівників Університету було нагороджено відзнаками органів місцевого самоврядування: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sz="1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Почесною грамотою Харківської обласної державної (військової) адміністрації -14 осіб;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sz="1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Подяку начальника військової адміністрації - 7 працівникам;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sz="1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Грамотою Харківської обласної ради – 7 працівників;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sz="1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Подяку Голови Харківської обласної ради 7 працівникам Університету;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sz="1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Почесною грамотою Харківської міської ради та оголошено подяку міського голови 8 працівникам ХНУРЕ.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39F4C75-B3E4-422E-AC43-84F8C5667AD6}"/>
              </a:ext>
            </a:extLst>
          </p:cNvPr>
          <p:cNvSpPr txBox="1"/>
          <p:nvPr/>
        </p:nvSpPr>
        <p:spPr>
          <a:xfrm flipH="1">
            <a:off x="8294271" y="4737142"/>
            <a:ext cx="3745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b="1" dirty="0">
                <a:solidFill>
                  <a:schemeClr val="bg1"/>
                </a:solidFill>
              </a:rPr>
              <a:t>46</a:t>
            </a:r>
            <a:endParaRPr lang="ru-UA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490200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7961" y="0"/>
            <a:ext cx="6675161" cy="5133228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0" y="1"/>
            <a:ext cx="9122916" cy="5143500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179512" y="1923678"/>
            <a:ext cx="7488832" cy="1719970"/>
          </a:xfrm>
        </p:spPr>
        <p:txBody>
          <a:bodyPr>
            <a:noAutofit/>
          </a:bodyPr>
          <a:lstStyle/>
          <a:p>
            <a:r>
              <a:rPr lang="uk-UA" sz="2400" b="1" dirty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9. СОЦІАЛЬНО-ВИХОВНА РОБОТА, ФІЗИЧНЕ ВИХОВАННЯ ТА СПОРТ В УНІВЕРСИТЕТІ </a:t>
            </a:r>
            <a:br>
              <a:rPr lang="ru-UA" b="1" dirty="0">
                <a:solidFill>
                  <a:schemeClr val="accent1">
                    <a:lumMod val="50000"/>
                  </a:schemeClr>
                </a:solidFill>
              </a:rPr>
            </a:br>
            <a:endParaRPr lang="uk-UA" sz="3200" b="1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797" y="46860"/>
            <a:ext cx="750161" cy="948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31272475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1"/>
            <a:ext cx="9122916" cy="5143500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797" y="46860"/>
            <a:ext cx="750161" cy="948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object 4"/>
          <p:cNvSpPr/>
          <p:nvPr/>
        </p:nvSpPr>
        <p:spPr>
          <a:xfrm>
            <a:off x="8256628" y="4678629"/>
            <a:ext cx="847312" cy="46905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    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2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                </a:t>
            </a: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2" name="object 3"/>
          <p:cNvSpPr/>
          <p:nvPr/>
        </p:nvSpPr>
        <p:spPr>
          <a:xfrm>
            <a:off x="8633095" y="4719355"/>
            <a:ext cx="443540" cy="387600"/>
          </a:xfrm>
          <a:custGeom>
            <a:avLst/>
            <a:gdLst/>
            <a:ahLst/>
            <a:cxnLst/>
            <a:rect l="l" t="t" r="r" b="b"/>
            <a:pathLst>
              <a:path w="475614" h="475615">
                <a:moveTo>
                  <a:pt x="237655" y="0"/>
                </a:moveTo>
                <a:lnTo>
                  <a:pt x="189769" y="4829"/>
                </a:lnTo>
                <a:lnTo>
                  <a:pt x="145164" y="18681"/>
                </a:lnTo>
                <a:lnTo>
                  <a:pt x="104796" y="40598"/>
                </a:lnTo>
                <a:lnTo>
                  <a:pt x="69621" y="69624"/>
                </a:lnTo>
                <a:lnTo>
                  <a:pt x="40597" y="104802"/>
                </a:lnTo>
                <a:lnTo>
                  <a:pt x="18681" y="145175"/>
                </a:lnTo>
                <a:lnTo>
                  <a:pt x="4829" y="189786"/>
                </a:lnTo>
                <a:lnTo>
                  <a:pt x="0" y="237680"/>
                </a:lnTo>
                <a:lnTo>
                  <a:pt x="4829" y="285566"/>
                </a:lnTo>
                <a:lnTo>
                  <a:pt x="18681" y="330174"/>
                </a:lnTo>
                <a:lnTo>
                  <a:pt x="40597" y="370547"/>
                </a:lnTo>
                <a:lnTo>
                  <a:pt x="69621" y="405726"/>
                </a:lnTo>
                <a:lnTo>
                  <a:pt x="104796" y="434755"/>
                </a:lnTo>
                <a:lnTo>
                  <a:pt x="145164" y="456675"/>
                </a:lnTo>
                <a:lnTo>
                  <a:pt x="189769" y="470530"/>
                </a:lnTo>
                <a:lnTo>
                  <a:pt x="237655" y="475360"/>
                </a:lnTo>
                <a:lnTo>
                  <a:pt x="285559" y="470530"/>
                </a:lnTo>
                <a:lnTo>
                  <a:pt x="330176" y="456675"/>
                </a:lnTo>
                <a:lnTo>
                  <a:pt x="355151" y="443115"/>
                </a:lnTo>
                <a:lnTo>
                  <a:pt x="237655" y="443115"/>
                </a:lnTo>
                <a:lnTo>
                  <a:pt x="190545" y="437692"/>
                </a:lnTo>
                <a:lnTo>
                  <a:pt x="147303" y="422244"/>
                </a:lnTo>
                <a:lnTo>
                  <a:pt x="109159" y="398000"/>
                </a:lnTo>
                <a:lnTo>
                  <a:pt x="77346" y="366192"/>
                </a:lnTo>
                <a:lnTo>
                  <a:pt x="53097" y="328049"/>
                </a:lnTo>
                <a:lnTo>
                  <a:pt x="37644" y="284801"/>
                </a:lnTo>
                <a:lnTo>
                  <a:pt x="32219" y="237680"/>
                </a:lnTo>
                <a:lnTo>
                  <a:pt x="33355" y="216013"/>
                </a:lnTo>
                <a:lnTo>
                  <a:pt x="36679" y="195011"/>
                </a:lnTo>
                <a:lnTo>
                  <a:pt x="42062" y="174776"/>
                </a:lnTo>
                <a:lnTo>
                  <a:pt x="49377" y="155409"/>
                </a:lnTo>
                <a:lnTo>
                  <a:pt x="118200" y="155409"/>
                </a:lnTo>
                <a:lnTo>
                  <a:pt x="137807" y="121551"/>
                </a:lnTo>
                <a:lnTo>
                  <a:pt x="68249" y="121500"/>
                </a:lnTo>
                <a:lnTo>
                  <a:pt x="100436" y="84812"/>
                </a:lnTo>
                <a:lnTo>
                  <a:pt x="140450" y="56648"/>
                </a:lnTo>
                <a:lnTo>
                  <a:pt x="186716" y="38590"/>
                </a:lnTo>
                <a:lnTo>
                  <a:pt x="237655" y="32219"/>
                </a:lnTo>
                <a:lnTo>
                  <a:pt x="355115" y="32219"/>
                </a:lnTo>
                <a:lnTo>
                  <a:pt x="330176" y="18681"/>
                </a:lnTo>
                <a:lnTo>
                  <a:pt x="285559" y="4829"/>
                </a:lnTo>
                <a:lnTo>
                  <a:pt x="237655" y="0"/>
                </a:lnTo>
                <a:close/>
              </a:path>
              <a:path w="475614" h="475615">
                <a:moveTo>
                  <a:pt x="137807" y="121551"/>
                </a:moveTo>
                <a:lnTo>
                  <a:pt x="118237" y="155435"/>
                </a:lnTo>
                <a:lnTo>
                  <a:pt x="140616" y="186570"/>
                </a:lnTo>
                <a:lnTo>
                  <a:pt x="166357" y="222135"/>
                </a:lnTo>
                <a:lnTo>
                  <a:pt x="77431" y="346176"/>
                </a:lnTo>
                <a:lnTo>
                  <a:pt x="412102" y="346176"/>
                </a:lnTo>
                <a:lnTo>
                  <a:pt x="379901" y="385883"/>
                </a:lnTo>
                <a:lnTo>
                  <a:pt x="338889" y="416477"/>
                </a:lnTo>
                <a:lnTo>
                  <a:pt x="290872" y="436155"/>
                </a:lnTo>
                <a:lnTo>
                  <a:pt x="237655" y="443115"/>
                </a:lnTo>
                <a:lnTo>
                  <a:pt x="355151" y="443115"/>
                </a:lnTo>
                <a:lnTo>
                  <a:pt x="405725" y="405726"/>
                </a:lnTo>
                <a:lnTo>
                  <a:pt x="434746" y="370547"/>
                </a:lnTo>
                <a:lnTo>
                  <a:pt x="456659" y="330174"/>
                </a:lnTo>
                <a:lnTo>
                  <a:pt x="461477" y="314655"/>
                </a:lnTo>
                <a:lnTo>
                  <a:pt x="146481" y="314655"/>
                </a:lnTo>
                <a:lnTo>
                  <a:pt x="189458" y="253974"/>
                </a:lnTo>
                <a:lnTo>
                  <a:pt x="406175" y="253974"/>
                </a:lnTo>
                <a:lnTo>
                  <a:pt x="408604" y="250380"/>
                </a:lnTo>
                <a:lnTo>
                  <a:pt x="230327" y="250380"/>
                </a:lnTo>
                <a:lnTo>
                  <a:pt x="210997" y="223469"/>
                </a:lnTo>
                <a:lnTo>
                  <a:pt x="233425" y="191769"/>
                </a:lnTo>
                <a:lnTo>
                  <a:pt x="188150" y="191769"/>
                </a:lnTo>
                <a:lnTo>
                  <a:pt x="137807" y="121551"/>
                </a:lnTo>
                <a:close/>
              </a:path>
              <a:path w="475614" h="475615">
                <a:moveTo>
                  <a:pt x="355115" y="32219"/>
                </a:moveTo>
                <a:lnTo>
                  <a:pt x="237655" y="32219"/>
                </a:lnTo>
                <a:lnTo>
                  <a:pt x="284771" y="37646"/>
                </a:lnTo>
                <a:lnTo>
                  <a:pt x="328022" y="53102"/>
                </a:lnTo>
                <a:lnTo>
                  <a:pt x="366176" y="77356"/>
                </a:lnTo>
                <a:lnTo>
                  <a:pt x="397998" y="109174"/>
                </a:lnTo>
                <a:lnTo>
                  <a:pt x="422255" y="147323"/>
                </a:lnTo>
                <a:lnTo>
                  <a:pt x="437714" y="190569"/>
                </a:lnTo>
                <a:lnTo>
                  <a:pt x="443141" y="237680"/>
                </a:lnTo>
                <a:lnTo>
                  <a:pt x="442151" y="257819"/>
                </a:lnTo>
                <a:lnTo>
                  <a:pt x="439256" y="277421"/>
                </a:lnTo>
                <a:lnTo>
                  <a:pt x="434563" y="296391"/>
                </a:lnTo>
                <a:lnTo>
                  <a:pt x="428180" y="314629"/>
                </a:lnTo>
                <a:lnTo>
                  <a:pt x="146481" y="314655"/>
                </a:lnTo>
                <a:lnTo>
                  <a:pt x="461477" y="314655"/>
                </a:lnTo>
                <a:lnTo>
                  <a:pt x="470507" y="285566"/>
                </a:lnTo>
                <a:lnTo>
                  <a:pt x="475335" y="237680"/>
                </a:lnTo>
                <a:lnTo>
                  <a:pt x="470507" y="189786"/>
                </a:lnTo>
                <a:lnTo>
                  <a:pt x="456659" y="145175"/>
                </a:lnTo>
                <a:lnTo>
                  <a:pt x="434746" y="104802"/>
                </a:lnTo>
                <a:lnTo>
                  <a:pt x="405725" y="69624"/>
                </a:lnTo>
                <a:lnTo>
                  <a:pt x="370550" y="40598"/>
                </a:lnTo>
                <a:lnTo>
                  <a:pt x="355115" y="32219"/>
                </a:lnTo>
                <a:close/>
              </a:path>
              <a:path w="475614" h="475615">
                <a:moveTo>
                  <a:pt x="406175" y="253974"/>
                </a:moveTo>
                <a:lnTo>
                  <a:pt x="189458" y="253974"/>
                </a:lnTo>
                <a:lnTo>
                  <a:pt x="209270" y="281431"/>
                </a:lnTo>
                <a:lnTo>
                  <a:pt x="353377" y="280987"/>
                </a:lnTo>
                <a:lnTo>
                  <a:pt x="379791" y="275620"/>
                </a:lnTo>
                <a:lnTo>
                  <a:pt x="401424" y="261005"/>
                </a:lnTo>
                <a:lnTo>
                  <a:pt x="406175" y="253974"/>
                </a:lnTo>
                <a:close/>
              </a:path>
              <a:path w="475614" h="475615">
                <a:moveTo>
                  <a:pt x="408628" y="175577"/>
                </a:moveTo>
                <a:lnTo>
                  <a:pt x="351764" y="175577"/>
                </a:lnTo>
                <a:lnTo>
                  <a:pt x="366266" y="178532"/>
                </a:lnTo>
                <a:lnTo>
                  <a:pt x="378147" y="186570"/>
                </a:lnTo>
                <a:lnTo>
                  <a:pt x="386177" y="198450"/>
                </a:lnTo>
                <a:lnTo>
                  <a:pt x="389122" y="212953"/>
                </a:lnTo>
                <a:lnTo>
                  <a:pt x="386177" y="227486"/>
                </a:lnTo>
                <a:lnTo>
                  <a:pt x="378147" y="239387"/>
                </a:lnTo>
                <a:lnTo>
                  <a:pt x="366266" y="247427"/>
                </a:lnTo>
                <a:lnTo>
                  <a:pt x="351764" y="250380"/>
                </a:lnTo>
                <a:lnTo>
                  <a:pt x="408604" y="250380"/>
                </a:lnTo>
                <a:lnTo>
                  <a:pt x="416042" y="239373"/>
                </a:lnTo>
                <a:lnTo>
                  <a:pt x="421406" y="212928"/>
                </a:lnTo>
                <a:lnTo>
                  <a:pt x="416042" y="186553"/>
                </a:lnTo>
                <a:lnTo>
                  <a:pt x="408628" y="175577"/>
                </a:lnTo>
                <a:close/>
              </a:path>
              <a:path w="475614" h="475615">
                <a:moveTo>
                  <a:pt x="353377" y="144906"/>
                </a:moveTo>
                <a:lnTo>
                  <a:pt x="221754" y="144906"/>
                </a:lnTo>
                <a:lnTo>
                  <a:pt x="188150" y="191769"/>
                </a:lnTo>
                <a:lnTo>
                  <a:pt x="233425" y="191769"/>
                </a:lnTo>
                <a:lnTo>
                  <a:pt x="244881" y="175577"/>
                </a:lnTo>
                <a:lnTo>
                  <a:pt x="408628" y="175577"/>
                </a:lnTo>
                <a:lnTo>
                  <a:pt x="401424" y="164914"/>
                </a:lnTo>
                <a:lnTo>
                  <a:pt x="379791" y="150283"/>
                </a:lnTo>
                <a:lnTo>
                  <a:pt x="353377" y="144906"/>
                </a:lnTo>
                <a:close/>
              </a:path>
              <a:path w="475614" h="475615">
                <a:moveTo>
                  <a:pt x="118200" y="155409"/>
                </a:moveTo>
                <a:lnTo>
                  <a:pt x="49377" y="155409"/>
                </a:lnTo>
                <a:lnTo>
                  <a:pt x="118186" y="15543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4F4690F-BA4D-4518-ACA3-042E6F381310}"/>
              </a:ext>
            </a:extLst>
          </p:cNvPr>
          <p:cNvSpPr txBox="1"/>
          <p:nvPr/>
        </p:nvSpPr>
        <p:spPr>
          <a:xfrm>
            <a:off x="811380" y="76456"/>
            <a:ext cx="8081099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0000" algn="ctr"/>
            <a:endParaRPr lang="uk-UA" b="1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</a:endParaRPr>
          </a:p>
          <a:p>
            <a:pPr indent="450000" algn="ctr"/>
            <a:r>
              <a:rPr lang="uk-UA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Соціально-психологічна служба</a:t>
            </a:r>
          </a:p>
          <a:p>
            <a:pPr indent="450000" algn="just"/>
            <a:endParaRPr lang="uk-UA" sz="1600" b="1" dirty="0">
              <a:solidFill>
                <a:schemeClr val="accent5">
                  <a:lumMod val="50000"/>
                </a:schemeClr>
              </a:solidFill>
              <a:latin typeface="Cambria" panose="02040503050406030204" pitchFamily="18" charset="0"/>
            </a:endParaRPr>
          </a:p>
          <a:p>
            <a:pPr indent="450000" algn="just"/>
            <a:r>
              <a:rPr lang="uk-UA" sz="16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Було проведено 68 індивідуальних психологічних консультацій, що були спрямовані на підвищення психологічної стійкості, психологічне просвітництво та поліпшення самопочуття осіб, які зверталися за допомогою.</a:t>
            </a:r>
            <a:endParaRPr lang="ru-RU" sz="16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  <a:p>
            <a:pPr indent="450000" algn="just"/>
            <a:r>
              <a:rPr lang="uk-UA" sz="16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За програмою ВООЗ психологами служби був проведений 5-тижневий груповий курс управління стресом «Самодопомога Плюс».</a:t>
            </a:r>
            <a:r>
              <a:rPr lang="uk-UA" sz="1600" dirty="0"/>
              <a:t> </a:t>
            </a:r>
            <a:r>
              <a:rPr lang="uk-UA" sz="16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Загальна кількість студентів, які брали участь у дослідженні, склала 228 осіб. Повністю всі заняття відвідали 180 учасників. </a:t>
            </a:r>
          </a:p>
          <a:p>
            <a:pPr indent="450000" algn="just"/>
            <a:r>
              <a:rPr lang="uk-UA" sz="16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У 2025 році роботу Центру гендерної освіти (ЦГО) ХНУРЕ було спрямовано на забезпечення сталості політики рівних прав та можливостей в Університеті. </a:t>
            </a:r>
          </a:p>
          <a:p>
            <a:r>
              <a:rPr lang="uk-UA" sz="16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Робота велася за такими ключовими напрямами: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sz="16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інтеграція в навчальний процес: посилення гендерного компонента та тематики </a:t>
            </a:r>
            <a:r>
              <a:rPr lang="uk-UA" sz="1600" dirty="0" err="1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безбар'єрності</a:t>
            </a:r>
            <a:r>
              <a:rPr lang="uk-UA" sz="16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 у змісті соціально-гуманітарних дисциплін;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sz="16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науково-дослідна робота: організація досліджень з гендерної проблематики та розробка стратегій інклюзивного освітнього середовища.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832983D-4D38-406F-9FC6-39E4A240CF13}"/>
              </a:ext>
            </a:extLst>
          </p:cNvPr>
          <p:cNvSpPr txBox="1"/>
          <p:nvPr/>
        </p:nvSpPr>
        <p:spPr>
          <a:xfrm flipH="1">
            <a:off x="8340444" y="4759267"/>
            <a:ext cx="3745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b="1" dirty="0">
                <a:solidFill>
                  <a:schemeClr val="bg1"/>
                </a:solidFill>
              </a:rPr>
              <a:t>48</a:t>
            </a:r>
            <a:endParaRPr lang="ru-UA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471768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1"/>
            <a:ext cx="9122916" cy="5143500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797" y="46860"/>
            <a:ext cx="750161" cy="948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object 4"/>
          <p:cNvSpPr/>
          <p:nvPr/>
        </p:nvSpPr>
        <p:spPr>
          <a:xfrm>
            <a:off x="8256628" y="4678629"/>
            <a:ext cx="847312" cy="46905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    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2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                </a:t>
            </a: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2" name="object 3"/>
          <p:cNvSpPr/>
          <p:nvPr/>
        </p:nvSpPr>
        <p:spPr>
          <a:xfrm>
            <a:off x="8633095" y="4719355"/>
            <a:ext cx="443540" cy="387600"/>
          </a:xfrm>
          <a:custGeom>
            <a:avLst/>
            <a:gdLst/>
            <a:ahLst/>
            <a:cxnLst/>
            <a:rect l="l" t="t" r="r" b="b"/>
            <a:pathLst>
              <a:path w="475614" h="475615">
                <a:moveTo>
                  <a:pt x="237655" y="0"/>
                </a:moveTo>
                <a:lnTo>
                  <a:pt x="189769" y="4829"/>
                </a:lnTo>
                <a:lnTo>
                  <a:pt x="145164" y="18681"/>
                </a:lnTo>
                <a:lnTo>
                  <a:pt x="104796" y="40598"/>
                </a:lnTo>
                <a:lnTo>
                  <a:pt x="69621" y="69624"/>
                </a:lnTo>
                <a:lnTo>
                  <a:pt x="40597" y="104802"/>
                </a:lnTo>
                <a:lnTo>
                  <a:pt x="18681" y="145175"/>
                </a:lnTo>
                <a:lnTo>
                  <a:pt x="4829" y="189786"/>
                </a:lnTo>
                <a:lnTo>
                  <a:pt x="0" y="237680"/>
                </a:lnTo>
                <a:lnTo>
                  <a:pt x="4829" y="285566"/>
                </a:lnTo>
                <a:lnTo>
                  <a:pt x="18681" y="330174"/>
                </a:lnTo>
                <a:lnTo>
                  <a:pt x="40597" y="370547"/>
                </a:lnTo>
                <a:lnTo>
                  <a:pt x="69621" y="405726"/>
                </a:lnTo>
                <a:lnTo>
                  <a:pt x="104796" y="434755"/>
                </a:lnTo>
                <a:lnTo>
                  <a:pt x="145164" y="456675"/>
                </a:lnTo>
                <a:lnTo>
                  <a:pt x="189769" y="470530"/>
                </a:lnTo>
                <a:lnTo>
                  <a:pt x="237655" y="475360"/>
                </a:lnTo>
                <a:lnTo>
                  <a:pt x="285559" y="470530"/>
                </a:lnTo>
                <a:lnTo>
                  <a:pt x="330176" y="456675"/>
                </a:lnTo>
                <a:lnTo>
                  <a:pt x="355151" y="443115"/>
                </a:lnTo>
                <a:lnTo>
                  <a:pt x="237655" y="443115"/>
                </a:lnTo>
                <a:lnTo>
                  <a:pt x="190545" y="437692"/>
                </a:lnTo>
                <a:lnTo>
                  <a:pt x="147303" y="422244"/>
                </a:lnTo>
                <a:lnTo>
                  <a:pt x="109159" y="398000"/>
                </a:lnTo>
                <a:lnTo>
                  <a:pt x="77346" y="366192"/>
                </a:lnTo>
                <a:lnTo>
                  <a:pt x="53097" y="328049"/>
                </a:lnTo>
                <a:lnTo>
                  <a:pt x="37644" y="284801"/>
                </a:lnTo>
                <a:lnTo>
                  <a:pt x="32219" y="237680"/>
                </a:lnTo>
                <a:lnTo>
                  <a:pt x="33355" y="216013"/>
                </a:lnTo>
                <a:lnTo>
                  <a:pt x="36679" y="195011"/>
                </a:lnTo>
                <a:lnTo>
                  <a:pt x="42062" y="174776"/>
                </a:lnTo>
                <a:lnTo>
                  <a:pt x="49377" y="155409"/>
                </a:lnTo>
                <a:lnTo>
                  <a:pt x="118200" y="155409"/>
                </a:lnTo>
                <a:lnTo>
                  <a:pt x="137807" y="121551"/>
                </a:lnTo>
                <a:lnTo>
                  <a:pt x="68249" y="121500"/>
                </a:lnTo>
                <a:lnTo>
                  <a:pt x="100436" y="84812"/>
                </a:lnTo>
                <a:lnTo>
                  <a:pt x="140450" y="56648"/>
                </a:lnTo>
                <a:lnTo>
                  <a:pt x="186716" y="38590"/>
                </a:lnTo>
                <a:lnTo>
                  <a:pt x="237655" y="32219"/>
                </a:lnTo>
                <a:lnTo>
                  <a:pt x="355115" y="32219"/>
                </a:lnTo>
                <a:lnTo>
                  <a:pt x="330176" y="18681"/>
                </a:lnTo>
                <a:lnTo>
                  <a:pt x="285559" y="4829"/>
                </a:lnTo>
                <a:lnTo>
                  <a:pt x="237655" y="0"/>
                </a:lnTo>
                <a:close/>
              </a:path>
              <a:path w="475614" h="475615">
                <a:moveTo>
                  <a:pt x="137807" y="121551"/>
                </a:moveTo>
                <a:lnTo>
                  <a:pt x="118237" y="155435"/>
                </a:lnTo>
                <a:lnTo>
                  <a:pt x="140616" y="186570"/>
                </a:lnTo>
                <a:lnTo>
                  <a:pt x="166357" y="222135"/>
                </a:lnTo>
                <a:lnTo>
                  <a:pt x="77431" y="346176"/>
                </a:lnTo>
                <a:lnTo>
                  <a:pt x="412102" y="346176"/>
                </a:lnTo>
                <a:lnTo>
                  <a:pt x="379901" y="385883"/>
                </a:lnTo>
                <a:lnTo>
                  <a:pt x="338889" y="416477"/>
                </a:lnTo>
                <a:lnTo>
                  <a:pt x="290872" y="436155"/>
                </a:lnTo>
                <a:lnTo>
                  <a:pt x="237655" y="443115"/>
                </a:lnTo>
                <a:lnTo>
                  <a:pt x="355151" y="443115"/>
                </a:lnTo>
                <a:lnTo>
                  <a:pt x="405725" y="405726"/>
                </a:lnTo>
                <a:lnTo>
                  <a:pt x="434746" y="370547"/>
                </a:lnTo>
                <a:lnTo>
                  <a:pt x="456659" y="330174"/>
                </a:lnTo>
                <a:lnTo>
                  <a:pt x="461477" y="314655"/>
                </a:lnTo>
                <a:lnTo>
                  <a:pt x="146481" y="314655"/>
                </a:lnTo>
                <a:lnTo>
                  <a:pt x="189458" y="253974"/>
                </a:lnTo>
                <a:lnTo>
                  <a:pt x="406175" y="253974"/>
                </a:lnTo>
                <a:lnTo>
                  <a:pt x="408604" y="250380"/>
                </a:lnTo>
                <a:lnTo>
                  <a:pt x="230327" y="250380"/>
                </a:lnTo>
                <a:lnTo>
                  <a:pt x="210997" y="223469"/>
                </a:lnTo>
                <a:lnTo>
                  <a:pt x="233425" y="191769"/>
                </a:lnTo>
                <a:lnTo>
                  <a:pt x="188150" y="191769"/>
                </a:lnTo>
                <a:lnTo>
                  <a:pt x="137807" y="121551"/>
                </a:lnTo>
                <a:close/>
              </a:path>
              <a:path w="475614" h="475615">
                <a:moveTo>
                  <a:pt x="355115" y="32219"/>
                </a:moveTo>
                <a:lnTo>
                  <a:pt x="237655" y="32219"/>
                </a:lnTo>
                <a:lnTo>
                  <a:pt x="284771" y="37646"/>
                </a:lnTo>
                <a:lnTo>
                  <a:pt x="328022" y="53102"/>
                </a:lnTo>
                <a:lnTo>
                  <a:pt x="366176" y="77356"/>
                </a:lnTo>
                <a:lnTo>
                  <a:pt x="397998" y="109174"/>
                </a:lnTo>
                <a:lnTo>
                  <a:pt x="422255" y="147323"/>
                </a:lnTo>
                <a:lnTo>
                  <a:pt x="437714" y="190569"/>
                </a:lnTo>
                <a:lnTo>
                  <a:pt x="443141" y="237680"/>
                </a:lnTo>
                <a:lnTo>
                  <a:pt x="442151" y="257819"/>
                </a:lnTo>
                <a:lnTo>
                  <a:pt x="439256" y="277421"/>
                </a:lnTo>
                <a:lnTo>
                  <a:pt x="434563" y="296391"/>
                </a:lnTo>
                <a:lnTo>
                  <a:pt x="428180" y="314629"/>
                </a:lnTo>
                <a:lnTo>
                  <a:pt x="146481" y="314655"/>
                </a:lnTo>
                <a:lnTo>
                  <a:pt x="461477" y="314655"/>
                </a:lnTo>
                <a:lnTo>
                  <a:pt x="470507" y="285566"/>
                </a:lnTo>
                <a:lnTo>
                  <a:pt x="475335" y="237680"/>
                </a:lnTo>
                <a:lnTo>
                  <a:pt x="470507" y="189786"/>
                </a:lnTo>
                <a:lnTo>
                  <a:pt x="456659" y="145175"/>
                </a:lnTo>
                <a:lnTo>
                  <a:pt x="434746" y="104802"/>
                </a:lnTo>
                <a:lnTo>
                  <a:pt x="405725" y="69624"/>
                </a:lnTo>
                <a:lnTo>
                  <a:pt x="370550" y="40598"/>
                </a:lnTo>
                <a:lnTo>
                  <a:pt x="355115" y="32219"/>
                </a:lnTo>
                <a:close/>
              </a:path>
              <a:path w="475614" h="475615">
                <a:moveTo>
                  <a:pt x="406175" y="253974"/>
                </a:moveTo>
                <a:lnTo>
                  <a:pt x="189458" y="253974"/>
                </a:lnTo>
                <a:lnTo>
                  <a:pt x="209270" y="281431"/>
                </a:lnTo>
                <a:lnTo>
                  <a:pt x="353377" y="280987"/>
                </a:lnTo>
                <a:lnTo>
                  <a:pt x="379791" y="275620"/>
                </a:lnTo>
                <a:lnTo>
                  <a:pt x="401424" y="261005"/>
                </a:lnTo>
                <a:lnTo>
                  <a:pt x="406175" y="253974"/>
                </a:lnTo>
                <a:close/>
              </a:path>
              <a:path w="475614" h="475615">
                <a:moveTo>
                  <a:pt x="408628" y="175577"/>
                </a:moveTo>
                <a:lnTo>
                  <a:pt x="351764" y="175577"/>
                </a:lnTo>
                <a:lnTo>
                  <a:pt x="366266" y="178532"/>
                </a:lnTo>
                <a:lnTo>
                  <a:pt x="378147" y="186570"/>
                </a:lnTo>
                <a:lnTo>
                  <a:pt x="386177" y="198450"/>
                </a:lnTo>
                <a:lnTo>
                  <a:pt x="389122" y="212953"/>
                </a:lnTo>
                <a:lnTo>
                  <a:pt x="386177" y="227486"/>
                </a:lnTo>
                <a:lnTo>
                  <a:pt x="378147" y="239387"/>
                </a:lnTo>
                <a:lnTo>
                  <a:pt x="366266" y="247427"/>
                </a:lnTo>
                <a:lnTo>
                  <a:pt x="351764" y="250380"/>
                </a:lnTo>
                <a:lnTo>
                  <a:pt x="408604" y="250380"/>
                </a:lnTo>
                <a:lnTo>
                  <a:pt x="416042" y="239373"/>
                </a:lnTo>
                <a:lnTo>
                  <a:pt x="421406" y="212928"/>
                </a:lnTo>
                <a:lnTo>
                  <a:pt x="416042" y="186553"/>
                </a:lnTo>
                <a:lnTo>
                  <a:pt x="408628" y="175577"/>
                </a:lnTo>
                <a:close/>
              </a:path>
              <a:path w="475614" h="475615">
                <a:moveTo>
                  <a:pt x="353377" y="144906"/>
                </a:moveTo>
                <a:lnTo>
                  <a:pt x="221754" y="144906"/>
                </a:lnTo>
                <a:lnTo>
                  <a:pt x="188150" y="191769"/>
                </a:lnTo>
                <a:lnTo>
                  <a:pt x="233425" y="191769"/>
                </a:lnTo>
                <a:lnTo>
                  <a:pt x="244881" y="175577"/>
                </a:lnTo>
                <a:lnTo>
                  <a:pt x="408628" y="175577"/>
                </a:lnTo>
                <a:lnTo>
                  <a:pt x="401424" y="164914"/>
                </a:lnTo>
                <a:lnTo>
                  <a:pt x="379791" y="150283"/>
                </a:lnTo>
                <a:lnTo>
                  <a:pt x="353377" y="144906"/>
                </a:lnTo>
                <a:close/>
              </a:path>
              <a:path w="475614" h="475615">
                <a:moveTo>
                  <a:pt x="118200" y="155409"/>
                </a:moveTo>
                <a:lnTo>
                  <a:pt x="49377" y="155409"/>
                </a:lnTo>
                <a:lnTo>
                  <a:pt x="118186" y="15543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4F4690F-BA4D-4518-ACA3-042E6F381310}"/>
              </a:ext>
            </a:extLst>
          </p:cNvPr>
          <p:cNvSpPr txBox="1"/>
          <p:nvPr/>
        </p:nvSpPr>
        <p:spPr>
          <a:xfrm>
            <a:off x="823776" y="135110"/>
            <a:ext cx="780932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0000" algn="ctr"/>
            <a:r>
              <a:rPr lang="uk-UA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Фізичне виховання та спорт в Університеті </a:t>
            </a:r>
          </a:p>
          <a:p>
            <a:pPr indent="450000" algn="ctr"/>
            <a:endParaRPr lang="uk-UA" sz="1400" b="1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</a:endParaRPr>
          </a:p>
          <a:p>
            <a:pPr indent="450000"/>
            <a:r>
              <a:rPr lang="uk-UA" sz="13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Університет брав участь не тільки в міських, обласних та Всеукраїнських змаганнях, турнірах та чемпіонатах, а ще й у Чемпіонатах Світу та Європи.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832983D-4D38-406F-9FC6-39E4A240CF13}"/>
              </a:ext>
            </a:extLst>
          </p:cNvPr>
          <p:cNvSpPr txBox="1"/>
          <p:nvPr/>
        </p:nvSpPr>
        <p:spPr>
          <a:xfrm flipH="1">
            <a:off x="8340444" y="4759267"/>
            <a:ext cx="3745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b="1" dirty="0">
                <a:solidFill>
                  <a:schemeClr val="bg1"/>
                </a:solidFill>
              </a:rPr>
              <a:t>49</a:t>
            </a:r>
            <a:endParaRPr lang="ru-UA" sz="1400" b="1" dirty="0">
              <a:solidFill>
                <a:schemeClr val="bg1"/>
              </a:solidFill>
            </a:endParaRPr>
          </a:p>
        </p:txBody>
      </p:sp>
      <p:graphicFrame>
        <p:nvGraphicFramePr>
          <p:cNvPr id="10" name="Таблица 9">
            <a:extLst>
              <a:ext uri="{FF2B5EF4-FFF2-40B4-BE49-F238E27FC236}">
                <a16:creationId xmlns:a16="http://schemas.microsoft.com/office/drawing/2014/main" id="{A137B454-A776-4487-ABF0-596A08A8F5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6374683"/>
              </p:ext>
            </p:extLst>
          </p:nvPr>
        </p:nvGraphicFramePr>
        <p:xfrm>
          <a:off x="888232" y="1132889"/>
          <a:ext cx="7518896" cy="1415771"/>
        </p:xfrm>
        <a:graphic>
          <a:graphicData uri="http://schemas.openxmlformats.org/drawingml/2006/table">
            <a:tbl>
              <a:tblPr firstRow="1" firstCol="1" bandRow="1" bandCol="1">
                <a:tableStyleId>{22838BEF-8BB2-4498-84A7-C5851F593DF1}</a:tableStyleId>
              </a:tblPr>
              <a:tblGrid>
                <a:gridCol w="6248203">
                  <a:extLst>
                    <a:ext uri="{9D8B030D-6E8A-4147-A177-3AD203B41FA5}">
                      <a16:colId xmlns:a16="http://schemas.microsoft.com/office/drawing/2014/main" val="2818066018"/>
                    </a:ext>
                  </a:extLst>
                </a:gridCol>
                <a:gridCol w="1270693">
                  <a:extLst>
                    <a:ext uri="{9D8B030D-6E8A-4147-A177-3AD203B41FA5}">
                      <a16:colId xmlns:a16="http://schemas.microsoft.com/office/drawing/2014/main" val="3449642608"/>
                    </a:ext>
                  </a:extLst>
                </a:gridCol>
              </a:tblGrid>
              <a:tr h="20225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Види спортивних змагань</a:t>
                      </a:r>
                      <a:endParaRPr lang="ru-UA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2025 рік</a:t>
                      </a:r>
                      <a:endParaRPr lang="ru-UA" sz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76962988"/>
                  </a:ext>
                </a:extLst>
              </a:tr>
              <a:tr h="6067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Кількість студентів-призерів спортивних змагань </a:t>
                      </a:r>
                      <a:br>
                        <a:rPr lang="uk-UA" sz="12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</a:br>
                      <a:r>
                        <a:rPr lang="uk-UA" sz="12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(олімпійські ігри, чемпіонати світу, Європи, всесвітні універсіади, чемпіонати світу та Європи серед студентів) </a:t>
                      </a:r>
                      <a:endParaRPr lang="ru-UA" sz="1200" b="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11</a:t>
                      </a:r>
                      <a:endParaRPr lang="ru-RU" sz="12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3531764"/>
                  </a:ext>
                </a:extLst>
              </a:tr>
              <a:tr h="6067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Кількість студентів-призерів спортивних змагань </a:t>
                      </a:r>
                      <a:br>
                        <a:rPr lang="uk-UA" sz="12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</a:br>
                      <a:r>
                        <a:rPr lang="uk-UA" sz="12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(чемпіонати України, універсіади України, </a:t>
                      </a:r>
                      <a:br>
                        <a:rPr lang="uk-UA" sz="12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</a:br>
                      <a:r>
                        <a:rPr lang="uk-UA" sz="12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чемпіонати України серед студентів)</a:t>
                      </a:r>
                      <a:endParaRPr lang="ru-UA" sz="1200" b="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16</a:t>
                      </a:r>
                      <a:endParaRPr lang="ru-RU" sz="12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18328272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0F188493-4F0F-4277-84B2-0657778DC6DF}"/>
              </a:ext>
            </a:extLst>
          </p:cNvPr>
          <p:cNvSpPr txBox="1"/>
          <p:nvPr/>
        </p:nvSpPr>
        <p:spPr>
          <a:xfrm>
            <a:off x="780929" y="2560268"/>
            <a:ext cx="7733502" cy="25699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Прес-служба та медіа</a:t>
            </a:r>
          </a:p>
          <a:p>
            <a:pPr indent="450000" algn="just"/>
            <a:r>
              <a:rPr lang="uk-UA" sz="13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Разом із приймальною комісією було розроблено та створено дизайн-макети «Дорожньої карти»: молодшого спеціаліста, магістра та вступника на бакалавра, які більш детально роз’яснювали кроки вступу 2025 до Університету.</a:t>
            </a:r>
          </a:p>
          <a:p>
            <a:pPr indent="450000" algn="just"/>
            <a:r>
              <a:rPr lang="uk-UA" sz="13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Спільно з приймальною комісією були успішно реалізовані у форматі онлайн профорієнтаційні, рекламні інтерактивні </a:t>
            </a:r>
            <a:r>
              <a:rPr lang="uk-UA" sz="1300" dirty="0" err="1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проєкти</a:t>
            </a:r>
            <a:r>
              <a:rPr lang="uk-UA" sz="13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:</a:t>
            </a:r>
            <a:endParaRPr lang="ru-RU" sz="13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sz="13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День відкритих дверей;</a:t>
            </a:r>
            <a:endParaRPr lang="ru-RU" sz="13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sz="13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День знайомства з ХНУРЕ;</a:t>
            </a:r>
            <a:endParaRPr lang="ru-RU" sz="13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sz="13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Осінні канікули з ХНУРЕ у Харківській </a:t>
            </a:r>
            <a:r>
              <a:rPr lang="uk-UA" sz="1300" dirty="0" err="1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Метрошколі</a:t>
            </a:r>
            <a:r>
              <a:rPr lang="uk-UA" sz="13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;</a:t>
            </a:r>
            <a:endParaRPr lang="ru-RU" sz="13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sz="13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Зимові канікули з ХНУРЕ у Харківській </a:t>
            </a:r>
            <a:r>
              <a:rPr lang="uk-UA" sz="1300" dirty="0" err="1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Метрошколі</a:t>
            </a:r>
            <a:r>
              <a:rPr lang="uk-UA" sz="13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;</a:t>
            </a:r>
            <a:endParaRPr lang="ru-RU" sz="13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sz="13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дистанційний </a:t>
            </a:r>
            <a:r>
              <a:rPr lang="uk-UA" sz="1300" dirty="0" err="1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мастер</a:t>
            </a:r>
            <a:r>
              <a:rPr lang="uk-UA" sz="13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-клас «Як написати мотиваційний лист для вступу до ХНУРЕ»;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sz="13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онлайн-зустрічі з ПК.</a:t>
            </a:r>
            <a:endParaRPr lang="ru-RU" sz="13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00708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1"/>
            <a:ext cx="9122916" cy="5143500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797" y="46860"/>
            <a:ext cx="750161" cy="948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971600" y="202332"/>
            <a:ext cx="7488830" cy="857250"/>
          </a:xfrm>
        </p:spPr>
        <p:txBody>
          <a:bodyPr>
            <a:noAutofit/>
          </a:bodyPr>
          <a:lstStyle/>
          <a:p>
            <a:r>
              <a:rPr lang="uk-UA" sz="18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Організація освітнього процесу в ХНУРЕ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6ECA7A1-0EDE-4DE7-AB0A-71E8D27EC036}"/>
              </a:ext>
            </a:extLst>
          </p:cNvPr>
          <p:cNvSpPr txBox="1"/>
          <p:nvPr/>
        </p:nvSpPr>
        <p:spPr>
          <a:xfrm>
            <a:off x="807958" y="995795"/>
            <a:ext cx="815653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0000" algn="just"/>
            <a:r>
              <a:rPr lang="uk-UA" sz="1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+mj-ea"/>
                <a:cs typeface="+mj-cs"/>
              </a:rPr>
              <a:t>2025 року в Університеті підготовка здобувачів вищої освіти проводилась за освітньо-професійними та </a:t>
            </a:r>
            <a:r>
              <a:rPr lang="uk-UA" sz="1400" dirty="0" err="1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+mj-ea"/>
                <a:cs typeface="+mj-cs"/>
              </a:rPr>
              <a:t>освітньо</a:t>
            </a:r>
            <a:r>
              <a:rPr lang="uk-UA" sz="1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+mj-ea"/>
                <a:cs typeface="+mj-cs"/>
              </a:rPr>
              <a:t>-науковими програмами на різних рівнях вищої освіти:</a:t>
            </a:r>
            <a:endParaRPr lang="ru-UA" sz="14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  <a:ea typeface="+mj-ea"/>
              <a:cs typeface="+mj-cs"/>
            </a:endParaRPr>
          </a:p>
          <a:p>
            <a:pPr algn="just"/>
            <a:r>
              <a:rPr lang="uk-UA" sz="1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+mj-ea"/>
                <a:cs typeface="+mj-cs"/>
              </a:rPr>
              <a:t>– перший (бакалаврський) рівень: за 16 спеціальностями 42 освітньо-професійними програмами;</a:t>
            </a:r>
            <a:endParaRPr lang="ru-UA" sz="14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  <a:ea typeface="+mj-ea"/>
              <a:cs typeface="+mj-cs"/>
            </a:endParaRPr>
          </a:p>
          <a:p>
            <a:pPr algn="just"/>
            <a:r>
              <a:rPr lang="uk-UA" sz="1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+mj-ea"/>
                <a:cs typeface="+mj-cs"/>
              </a:rPr>
              <a:t>– другий (магістерський) рівень: за 17 спеціальностями 59 освітньо-професійними та 13 </a:t>
            </a:r>
            <a:r>
              <a:rPr lang="uk-UA" sz="1400" dirty="0" err="1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+mj-ea"/>
                <a:cs typeface="+mj-cs"/>
              </a:rPr>
              <a:t>освітньо</a:t>
            </a:r>
            <a:r>
              <a:rPr lang="uk-UA" sz="1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+mj-ea"/>
                <a:cs typeface="+mj-cs"/>
              </a:rPr>
              <a:t>-науковими програмами;</a:t>
            </a:r>
            <a:endParaRPr lang="ru-UA" sz="14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  <a:ea typeface="+mj-ea"/>
              <a:cs typeface="+mj-cs"/>
            </a:endParaRPr>
          </a:p>
          <a:p>
            <a:pPr algn="just"/>
            <a:r>
              <a:rPr lang="uk-UA" sz="1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+mj-ea"/>
                <a:cs typeface="+mj-cs"/>
              </a:rPr>
              <a:t>– третій (</a:t>
            </a:r>
            <a:r>
              <a:rPr lang="uk-UA" sz="1400" dirty="0" err="1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+mj-ea"/>
                <a:cs typeface="+mj-cs"/>
              </a:rPr>
              <a:t>освітньо</a:t>
            </a:r>
            <a:r>
              <a:rPr lang="uk-UA" sz="1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+mj-ea"/>
                <a:cs typeface="+mj-cs"/>
              </a:rPr>
              <a:t>-науковий) рівень: за 13 спеціальностями 14 освітніми програмами.</a:t>
            </a:r>
            <a:endParaRPr lang="ru-UA" sz="14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  <a:ea typeface="+mj-ea"/>
              <a:cs typeface="+mj-cs"/>
            </a:endParaRPr>
          </a:p>
          <a:p>
            <a:pPr indent="450000" algn="just"/>
            <a:endParaRPr lang="ru-RU" sz="14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  <a:ea typeface="+mj-ea"/>
              <a:cs typeface="+mj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85DE924-D90A-4F67-BACB-BA29CB8BC3EF}"/>
              </a:ext>
            </a:extLst>
          </p:cNvPr>
          <p:cNvSpPr txBox="1"/>
          <p:nvPr/>
        </p:nvSpPr>
        <p:spPr>
          <a:xfrm>
            <a:off x="849250" y="2634420"/>
            <a:ext cx="811523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0000" algn="just"/>
            <a:r>
              <a:rPr lang="uk-UA" sz="1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+mj-ea"/>
                <a:cs typeface="+mj-cs"/>
              </a:rPr>
              <a:t>У звітному році в аспірантурі навчалося </a:t>
            </a:r>
            <a:r>
              <a:rPr lang="uk-UA" sz="1400" b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+mj-ea"/>
                <a:cs typeface="+mj-cs"/>
              </a:rPr>
              <a:t>475</a:t>
            </a:r>
            <a:r>
              <a:rPr lang="uk-UA" sz="1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+mj-ea"/>
                <a:cs typeface="+mj-cs"/>
              </a:rPr>
              <a:t> аспіранти, </a:t>
            </a:r>
            <a:r>
              <a:rPr lang="uk-UA" sz="1400" b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+mj-ea"/>
                <a:cs typeface="+mj-cs"/>
              </a:rPr>
              <a:t>15</a:t>
            </a:r>
            <a:r>
              <a:rPr lang="uk-UA" sz="1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+mj-ea"/>
                <a:cs typeface="+mj-cs"/>
              </a:rPr>
              <a:t> здобувачів вищої освіти поза аспірантурою та </a:t>
            </a:r>
            <a:r>
              <a:rPr lang="uk-UA" sz="1400" b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+mj-ea"/>
                <a:cs typeface="+mj-cs"/>
              </a:rPr>
              <a:t>3</a:t>
            </a:r>
            <a:r>
              <a:rPr lang="uk-UA" sz="1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+mj-ea"/>
                <a:cs typeface="+mj-cs"/>
              </a:rPr>
              <a:t> докторанти.</a:t>
            </a:r>
            <a:r>
              <a:rPr lang="ru-RU" sz="1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+mj-ea"/>
                <a:cs typeface="+mj-cs"/>
              </a:rPr>
              <a:t> </a:t>
            </a:r>
            <a:r>
              <a:rPr lang="uk-UA" sz="1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+mj-ea"/>
                <a:cs typeface="+mj-cs"/>
              </a:rPr>
              <a:t>У спеціалізованих вчених радах Університету 2025 року було захищено </a:t>
            </a:r>
            <a:r>
              <a:rPr lang="uk-UA" sz="1400" b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+mj-ea"/>
                <a:cs typeface="+mj-cs"/>
              </a:rPr>
              <a:t>дві</a:t>
            </a:r>
            <a:r>
              <a:rPr lang="uk-UA" sz="1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+mj-ea"/>
                <a:cs typeface="+mj-cs"/>
              </a:rPr>
              <a:t> дисертації на здобуття ступеня </a:t>
            </a:r>
            <a:r>
              <a:rPr lang="uk-UA" sz="1400" b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+mj-ea"/>
                <a:cs typeface="+mj-cs"/>
              </a:rPr>
              <a:t>доктор наук </a:t>
            </a:r>
            <a:r>
              <a:rPr lang="uk-UA" sz="1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+mj-ea"/>
                <a:cs typeface="+mj-cs"/>
              </a:rPr>
              <a:t>та </a:t>
            </a:r>
            <a:r>
              <a:rPr lang="uk-UA" sz="1400" b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+mj-ea"/>
                <a:cs typeface="+mj-cs"/>
              </a:rPr>
              <a:t>23</a:t>
            </a:r>
            <a:r>
              <a:rPr lang="uk-UA" sz="1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+mj-ea"/>
                <a:cs typeface="+mj-cs"/>
              </a:rPr>
              <a:t> захисти на здобуття ступеня </a:t>
            </a:r>
            <a:r>
              <a:rPr lang="uk-UA" sz="1400" b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+mj-ea"/>
                <a:cs typeface="+mj-cs"/>
              </a:rPr>
              <a:t>доктор філософії</a:t>
            </a:r>
            <a:r>
              <a:rPr lang="uk-UA" sz="1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+mj-ea"/>
                <a:cs typeface="+mj-cs"/>
              </a:rPr>
              <a:t>.</a:t>
            </a:r>
            <a:endParaRPr lang="ru-RU" sz="14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  <a:ea typeface="+mj-ea"/>
              <a:cs typeface="+mj-cs"/>
            </a:endParaRPr>
          </a:p>
        </p:txBody>
      </p:sp>
      <p:sp>
        <p:nvSpPr>
          <p:cNvPr id="10" name="object 4">
            <a:extLst>
              <a:ext uri="{FF2B5EF4-FFF2-40B4-BE49-F238E27FC236}">
                <a16:creationId xmlns:a16="http://schemas.microsoft.com/office/drawing/2014/main" id="{40C699FB-95D3-4335-80CF-23AE55CEFE33}"/>
              </a:ext>
            </a:extLst>
          </p:cNvPr>
          <p:cNvSpPr/>
          <p:nvPr/>
        </p:nvSpPr>
        <p:spPr>
          <a:xfrm>
            <a:off x="8244408" y="4659982"/>
            <a:ext cx="889050" cy="48351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    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2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                </a:t>
            </a: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2" name="object 3">
            <a:extLst>
              <a:ext uri="{FF2B5EF4-FFF2-40B4-BE49-F238E27FC236}">
                <a16:creationId xmlns:a16="http://schemas.microsoft.com/office/drawing/2014/main" id="{349B3B18-986C-4470-B6DC-55A9337B76CC}"/>
              </a:ext>
            </a:extLst>
          </p:cNvPr>
          <p:cNvSpPr/>
          <p:nvPr/>
        </p:nvSpPr>
        <p:spPr>
          <a:xfrm>
            <a:off x="8652929" y="4710747"/>
            <a:ext cx="434404" cy="381987"/>
          </a:xfrm>
          <a:custGeom>
            <a:avLst/>
            <a:gdLst/>
            <a:ahLst/>
            <a:cxnLst/>
            <a:rect l="l" t="t" r="r" b="b"/>
            <a:pathLst>
              <a:path w="475614" h="475615">
                <a:moveTo>
                  <a:pt x="237655" y="0"/>
                </a:moveTo>
                <a:lnTo>
                  <a:pt x="189769" y="4829"/>
                </a:lnTo>
                <a:lnTo>
                  <a:pt x="145164" y="18681"/>
                </a:lnTo>
                <a:lnTo>
                  <a:pt x="104796" y="40598"/>
                </a:lnTo>
                <a:lnTo>
                  <a:pt x="69621" y="69624"/>
                </a:lnTo>
                <a:lnTo>
                  <a:pt x="40597" y="104802"/>
                </a:lnTo>
                <a:lnTo>
                  <a:pt x="18681" y="145175"/>
                </a:lnTo>
                <a:lnTo>
                  <a:pt x="4829" y="189786"/>
                </a:lnTo>
                <a:lnTo>
                  <a:pt x="0" y="237680"/>
                </a:lnTo>
                <a:lnTo>
                  <a:pt x="4829" y="285566"/>
                </a:lnTo>
                <a:lnTo>
                  <a:pt x="18681" y="330174"/>
                </a:lnTo>
                <a:lnTo>
                  <a:pt x="40597" y="370547"/>
                </a:lnTo>
                <a:lnTo>
                  <a:pt x="69621" y="405726"/>
                </a:lnTo>
                <a:lnTo>
                  <a:pt x="104796" y="434755"/>
                </a:lnTo>
                <a:lnTo>
                  <a:pt x="145164" y="456675"/>
                </a:lnTo>
                <a:lnTo>
                  <a:pt x="189769" y="470530"/>
                </a:lnTo>
                <a:lnTo>
                  <a:pt x="237655" y="475360"/>
                </a:lnTo>
                <a:lnTo>
                  <a:pt x="285559" y="470530"/>
                </a:lnTo>
                <a:lnTo>
                  <a:pt x="330176" y="456675"/>
                </a:lnTo>
                <a:lnTo>
                  <a:pt x="355151" y="443115"/>
                </a:lnTo>
                <a:lnTo>
                  <a:pt x="237655" y="443115"/>
                </a:lnTo>
                <a:lnTo>
                  <a:pt x="190545" y="437692"/>
                </a:lnTo>
                <a:lnTo>
                  <a:pt x="147303" y="422244"/>
                </a:lnTo>
                <a:lnTo>
                  <a:pt x="109159" y="398000"/>
                </a:lnTo>
                <a:lnTo>
                  <a:pt x="77346" y="366192"/>
                </a:lnTo>
                <a:lnTo>
                  <a:pt x="53097" y="328049"/>
                </a:lnTo>
                <a:lnTo>
                  <a:pt x="37644" y="284801"/>
                </a:lnTo>
                <a:lnTo>
                  <a:pt x="32219" y="237680"/>
                </a:lnTo>
                <a:lnTo>
                  <a:pt x="33355" y="216013"/>
                </a:lnTo>
                <a:lnTo>
                  <a:pt x="36679" y="195011"/>
                </a:lnTo>
                <a:lnTo>
                  <a:pt x="42062" y="174776"/>
                </a:lnTo>
                <a:lnTo>
                  <a:pt x="49377" y="155409"/>
                </a:lnTo>
                <a:lnTo>
                  <a:pt x="118200" y="155409"/>
                </a:lnTo>
                <a:lnTo>
                  <a:pt x="137807" y="121551"/>
                </a:lnTo>
                <a:lnTo>
                  <a:pt x="68249" y="121500"/>
                </a:lnTo>
                <a:lnTo>
                  <a:pt x="100436" y="84812"/>
                </a:lnTo>
                <a:lnTo>
                  <a:pt x="140450" y="56648"/>
                </a:lnTo>
                <a:lnTo>
                  <a:pt x="186716" y="38590"/>
                </a:lnTo>
                <a:lnTo>
                  <a:pt x="237655" y="32219"/>
                </a:lnTo>
                <a:lnTo>
                  <a:pt x="355115" y="32219"/>
                </a:lnTo>
                <a:lnTo>
                  <a:pt x="330176" y="18681"/>
                </a:lnTo>
                <a:lnTo>
                  <a:pt x="285559" y="4829"/>
                </a:lnTo>
                <a:lnTo>
                  <a:pt x="237655" y="0"/>
                </a:lnTo>
                <a:close/>
              </a:path>
              <a:path w="475614" h="475615">
                <a:moveTo>
                  <a:pt x="137807" y="121551"/>
                </a:moveTo>
                <a:lnTo>
                  <a:pt x="118237" y="155435"/>
                </a:lnTo>
                <a:lnTo>
                  <a:pt x="140616" y="186570"/>
                </a:lnTo>
                <a:lnTo>
                  <a:pt x="166357" y="222135"/>
                </a:lnTo>
                <a:lnTo>
                  <a:pt x="77431" y="346176"/>
                </a:lnTo>
                <a:lnTo>
                  <a:pt x="412102" y="346176"/>
                </a:lnTo>
                <a:lnTo>
                  <a:pt x="379901" y="385883"/>
                </a:lnTo>
                <a:lnTo>
                  <a:pt x="338889" y="416477"/>
                </a:lnTo>
                <a:lnTo>
                  <a:pt x="290872" y="436155"/>
                </a:lnTo>
                <a:lnTo>
                  <a:pt x="237655" y="443115"/>
                </a:lnTo>
                <a:lnTo>
                  <a:pt x="355151" y="443115"/>
                </a:lnTo>
                <a:lnTo>
                  <a:pt x="405725" y="405726"/>
                </a:lnTo>
                <a:lnTo>
                  <a:pt x="434746" y="370547"/>
                </a:lnTo>
                <a:lnTo>
                  <a:pt x="456659" y="330174"/>
                </a:lnTo>
                <a:lnTo>
                  <a:pt x="461477" y="314655"/>
                </a:lnTo>
                <a:lnTo>
                  <a:pt x="146481" y="314655"/>
                </a:lnTo>
                <a:lnTo>
                  <a:pt x="189458" y="253974"/>
                </a:lnTo>
                <a:lnTo>
                  <a:pt x="406175" y="253974"/>
                </a:lnTo>
                <a:lnTo>
                  <a:pt x="408604" y="250380"/>
                </a:lnTo>
                <a:lnTo>
                  <a:pt x="230327" y="250380"/>
                </a:lnTo>
                <a:lnTo>
                  <a:pt x="210997" y="223469"/>
                </a:lnTo>
                <a:lnTo>
                  <a:pt x="233425" y="191769"/>
                </a:lnTo>
                <a:lnTo>
                  <a:pt x="188150" y="191769"/>
                </a:lnTo>
                <a:lnTo>
                  <a:pt x="137807" y="121551"/>
                </a:lnTo>
                <a:close/>
              </a:path>
              <a:path w="475614" h="475615">
                <a:moveTo>
                  <a:pt x="355115" y="32219"/>
                </a:moveTo>
                <a:lnTo>
                  <a:pt x="237655" y="32219"/>
                </a:lnTo>
                <a:lnTo>
                  <a:pt x="284771" y="37646"/>
                </a:lnTo>
                <a:lnTo>
                  <a:pt x="328022" y="53102"/>
                </a:lnTo>
                <a:lnTo>
                  <a:pt x="366176" y="77356"/>
                </a:lnTo>
                <a:lnTo>
                  <a:pt x="397998" y="109174"/>
                </a:lnTo>
                <a:lnTo>
                  <a:pt x="422255" y="147323"/>
                </a:lnTo>
                <a:lnTo>
                  <a:pt x="437714" y="190569"/>
                </a:lnTo>
                <a:lnTo>
                  <a:pt x="443141" y="237680"/>
                </a:lnTo>
                <a:lnTo>
                  <a:pt x="442151" y="257819"/>
                </a:lnTo>
                <a:lnTo>
                  <a:pt x="439256" y="277421"/>
                </a:lnTo>
                <a:lnTo>
                  <a:pt x="434563" y="296391"/>
                </a:lnTo>
                <a:lnTo>
                  <a:pt x="428180" y="314629"/>
                </a:lnTo>
                <a:lnTo>
                  <a:pt x="146481" y="314655"/>
                </a:lnTo>
                <a:lnTo>
                  <a:pt x="461477" y="314655"/>
                </a:lnTo>
                <a:lnTo>
                  <a:pt x="470507" y="285566"/>
                </a:lnTo>
                <a:lnTo>
                  <a:pt x="475335" y="237680"/>
                </a:lnTo>
                <a:lnTo>
                  <a:pt x="470507" y="189786"/>
                </a:lnTo>
                <a:lnTo>
                  <a:pt x="456659" y="145175"/>
                </a:lnTo>
                <a:lnTo>
                  <a:pt x="434746" y="104802"/>
                </a:lnTo>
                <a:lnTo>
                  <a:pt x="405725" y="69624"/>
                </a:lnTo>
                <a:lnTo>
                  <a:pt x="370550" y="40598"/>
                </a:lnTo>
                <a:lnTo>
                  <a:pt x="355115" y="32219"/>
                </a:lnTo>
                <a:close/>
              </a:path>
              <a:path w="475614" h="475615">
                <a:moveTo>
                  <a:pt x="406175" y="253974"/>
                </a:moveTo>
                <a:lnTo>
                  <a:pt x="189458" y="253974"/>
                </a:lnTo>
                <a:lnTo>
                  <a:pt x="209270" y="281431"/>
                </a:lnTo>
                <a:lnTo>
                  <a:pt x="353377" y="280987"/>
                </a:lnTo>
                <a:lnTo>
                  <a:pt x="379791" y="275620"/>
                </a:lnTo>
                <a:lnTo>
                  <a:pt x="401424" y="261005"/>
                </a:lnTo>
                <a:lnTo>
                  <a:pt x="406175" y="253974"/>
                </a:lnTo>
                <a:close/>
              </a:path>
              <a:path w="475614" h="475615">
                <a:moveTo>
                  <a:pt x="408628" y="175577"/>
                </a:moveTo>
                <a:lnTo>
                  <a:pt x="351764" y="175577"/>
                </a:lnTo>
                <a:lnTo>
                  <a:pt x="366266" y="178532"/>
                </a:lnTo>
                <a:lnTo>
                  <a:pt x="378147" y="186570"/>
                </a:lnTo>
                <a:lnTo>
                  <a:pt x="386177" y="198450"/>
                </a:lnTo>
                <a:lnTo>
                  <a:pt x="389122" y="212953"/>
                </a:lnTo>
                <a:lnTo>
                  <a:pt x="386177" y="227486"/>
                </a:lnTo>
                <a:lnTo>
                  <a:pt x="378147" y="239387"/>
                </a:lnTo>
                <a:lnTo>
                  <a:pt x="366266" y="247427"/>
                </a:lnTo>
                <a:lnTo>
                  <a:pt x="351764" y="250380"/>
                </a:lnTo>
                <a:lnTo>
                  <a:pt x="408604" y="250380"/>
                </a:lnTo>
                <a:lnTo>
                  <a:pt x="416042" y="239373"/>
                </a:lnTo>
                <a:lnTo>
                  <a:pt x="421406" y="212928"/>
                </a:lnTo>
                <a:lnTo>
                  <a:pt x="416042" y="186553"/>
                </a:lnTo>
                <a:lnTo>
                  <a:pt x="408628" y="175577"/>
                </a:lnTo>
                <a:close/>
              </a:path>
              <a:path w="475614" h="475615">
                <a:moveTo>
                  <a:pt x="353377" y="144906"/>
                </a:moveTo>
                <a:lnTo>
                  <a:pt x="221754" y="144906"/>
                </a:lnTo>
                <a:lnTo>
                  <a:pt x="188150" y="191769"/>
                </a:lnTo>
                <a:lnTo>
                  <a:pt x="233425" y="191769"/>
                </a:lnTo>
                <a:lnTo>
                  <a:pt x="244881" y="175577"/>
                </a:lnTo>
                <a:lnTo>
                  <a:pt x="408628" y="175577"/>
                </a:lnTo>
                <a:lnTo>
                  <a:pt x="401424" y="164914"/>
                </a:lnTo>
                <a:lnTo>
                  <a:pt x="379791" y="150283"/>
                </a:lnTo>
                <a:lnTo>
                  <a:pt x="353377" y="144906"/>
                </a:lnTo>
                <a:close/>
              </a:path>
              <a:path w="475614" h="475615">
                <a:moveTo>
                  <a:pt x="118200" y="155409"/>
                </a:moveTo>
                <a:lnTo>
                  <a:pt x="49377" y="155409"/>
                </a:lnTo>
                <a:lnTo>
                  <a:pt x="118186" y="15543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4503D32-C5FB-463E-A368-C736C88456F9}"/>
              </a:ext>
            </a:extLst>
          </p:cNvPr>
          <p:cNvSpPr txBox="1"/>
          <p:nvPr/>
        </p:nvSpPr>
        <p:spPr>
          <a:xfrm flipH="1">
            <a:off x="8350444" y="4749536"/>
            <a:ext cx="3025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b="1" dirty="0">
                <a:solidFill>
                  <a:schemeClr val="bg1"/>
                </a:solidFill>
              </a:rPr>
              <a:t>5</a:t>
            </a:r>
            <a:endParaRPr lang="ru-UA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347656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9144000" cy="5163165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797" y="46860"/>
            <a:ext cx="750161" cy="948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xtBox 9"/>
          <p:cNvSpPr txBox="1"/>
          <p:nvPr/>
        </p:nvSpPr>
        <p:spPr>
          <a:xfrm>
            <a:off x="179513" y="1923678"/>
            <a:ext cx="88275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6000" b="1" dirty="0">
                <a:solidFill>
                  <a:schemeClr val="accent1">
                    <a:lumMod val="50000"/>
                  </a:schemeClr>
                </a:solidFill>
                <a:latin typeface="Cambria" pitchFamily="18" charset="0"/>
                <a:ea typeface="+mj-ea"/>
                <a:cs typeface="+mj-cs"/>
              </a:rPr>
              <a:t>Дякую за увагу!</a:t>
            </a:r>
            <a:endParaRPr lang="en-US" sz="6000" b="1" dirty="0">
              <a:solidFill>
                <a:schemeClr val="accent1">
                  <a:lumMod val="50000"/>
                </a:schemeClr>
              </a:solidFill>
              <a:latin typeface="Cambria" pitchFamily="18" charset="0"/>
              <a:ea typeface="+mj-ea"/>
              <a:cs typeface="+mj-cs"/>
            </a:endParaRPr>
          </a:p>
        </p:txBody>
      </p:sp>
      <p:sp>
        <p:nvSpPr>
          <p:cNvPr id="9" name="object 4"/>
          <p:cNvSpPr/>
          <p:nvPr/>
        </p:nvSpPr>
        <p:spPr>
          <a:xfrm>
            <a:off x="8244408" y="4659982"/>
            <a:ext cx="884369" cy="49853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    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2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                </a:t>
            </a: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1" name="object 3"/>
          <p:cNvSpPr/>
          <p:nvPr/>
        </p:nvSpPr>
        <p:spPr>
          <a:xfrm>
            <a:off x="8664125" y="4716562"/>
            <a:ext cx="435201" cy="426938"/>
          </a:xfrm>
          <a:custGeom>
            <a:avLst/>
            <a:gdLst/>
            <a:ahLst/>
            <a:cxnLst/>
            <a:rect l="l" t="t" r="r" b="b"/>
            <a:pathLst>
              <a:path w="475614" h="475615">
                <a:moveTo>
                  <a:pt x="237655" y="0"/>
                </a:moveTo>
                <a:lnTo>
                  <a:pt x="189769" y="4829"/>
                </a:lnTo>
                <a:lnTo>
                  <a:pt x="145164" y="18681"/>
                </a:lnTo>
                <a:lnTo>
                  <a:pt x="104796" y="40598"/>
                </a:lnTo>
                <a:lnTo>
                  <a:pt x="69621" y="69624"/>
                </a:lnTo>
                <a:lnTo>
                  <a:pt x="40597" y="104802"/>
                </a:lnTo>
                <a:lnTo>
                  <a:pt x="18681" y="145175"/>
                </a:lnTo>
                <a:lnTo>
                  <a:pt x="4829" y="189786"/>
                </a:lnTo>
                <a:lnTo>
                  <a:pt x="0" y="237680"/>
                </a:lnTo>
                <a:lnTo>
                  <a:pt x="4829" y="285566"/>
                </a:lnTo>
                <a:lnTo>
                  <a:pt x="18681" y="330174"/>
                </a:lnTo>
                <a:lnTo>
                  <a:pt x="40597" y="370547"/>
                </a:lnTo>
                <a:lnTo>
                  <a:pt x="69621" y="405726"/>
                </a:lnTo>
                <a:lnTo>
                  <a:pt x="104796" y="434755"/>
                </a:lnTo>
                <a:lnTo>
                  <a:pt x="145164" y="456675"/>
                </a:lnTo>
                <a:lnTo>
                  <a:pt x="189769" y="470530"/>
                </a:lnTo>
                <a:lnTo>
                  <a:pt x="237655" y="475360"/>
                </a:lnTo>
                <a:lnTo>
                  <a:pt x="285559" y="470530"/>
                </a:lnTo>
                <a:lnTo>
                  <a:pt x="330176" y="456675"/>
                </a:lnTo>
                <a:lnTo>
                  <a:pt x="355151" y="443115"/>
                </a:lnTo>
                <a:lnTo>
                  <a:pt x="237655" y="443115"/>
                </a:lnTo>
                <a:lnTo>
                  <a:pt x="190545" y="437692"/>
                </a:lnTo>
                <a:lnTo>
                  <a:pt x="147303" y="422244"/>
                </a:lnTo>
                <a:lnTo>
                  <a:pt x="109159" y="398000"/>
                </a:lnTo>
                <a:lnTo>
                  <a:pt x="77346" y="366192"/>
                </a:lnTo>
                <a:lnTo>
                  <a:pt x="53097" y="328049"/>
                </a:lnTo>
                <a:lnTo>
                  <a:pt x="37644" y="284801"/>
                </a:lnTo>
                <a:lnTo>
                  <a:pt x="32219" y="237680"/>
                </a:lnTo>
                <a:lnTo>
                  <a:pt x="33355" y="216013"/>
                </a:lnTo>
                <a:lnTo>
                  <a:pt x="36679" y="195011"/>
                </a:lnTo>
                <a:lnTo>
                  <a:pt x="42062" y="174776"/>
                </a:lnTo>
                <a:lnTo>
                  <a:pt x="49377" y="155409"/>
                </a:lnTo>
                <a:lnTo>
                  <a:pt x="118200" y="155409"/>
                </a:lnTo>
                <a:lnTo>
                  <a:pt x="137807" y="121551"/>
                </a:lnTo>
                <a:lnTo>
                  <a:pt x="68249" y="121500"/>
                </a:lnTo>
                <a:lnTo>
                  <a:pt x="100436" y="84812"/>
                </a:lnTo>
                <a:lnTo>
                  <a:pt x="140450" y="56648"/>
                </a:lnTo>
                <a:lnTo>
                  <a:pt x="186716" y="38590"/>
                </a:lnTo>
                <a:lnTo>
                  <a:pt x="237655" y="32219"/>
                </a:lnTo>
                <a:lnTo>
                  <a:pt x="355115" y="32219"/>
                </a:lnTo>
                <a:lnTo>
                  <a:pt x="330176" y="18681"/>
                </a:lnTo>
                <a:lnTo>
                  <a:pt x="285559" y="4829"/>
                </a:lnTo>
                <a:lnTo>
                  <a:pt x="237655" y="0"/>
                </a:lnTo>
                <a:close/>
              </a:path>
              <a:path w="475614" h="475615">
                <a:moveTo>
                  <a:pt x="137807" y="121551"/>
                </a:moveTo>
                <a:lnTo>
                  <a:pt x="118237" y="155435"/>
                </a:lnTo>
                <a:lnTo>
                  <a:pt x="140616" y="186570"/>
                </a:lnTo>
                <a:lnTo>
                  <a:pt x="166357" y="222135"/>
                </a:lnTo>
                <a:lnTo>
                  <a:pt x="77431" y="346176"/>
                </a:lnTo>
                <a:lnTo>
                  <a:pt x="412102" y="346176"/>
                </a:lnTo>
                <a:lnTo>
                  <a:pt x="379901" y="385883"/>
                </a:lnTo>
                <a:lnTo>
                  <a:pt x="338889" y="416477"/>
                </a:lnTo>
                <a:lnTo>
                  <a:pt x="290872" y="436155"/>
                </a:lnTo>
                <a:lnTo>
                  <a:pt x="237655" y="443115"/>
                </a:lnTo>
                <a:lnTo>
                  <a:pt x="355151" y="443115"/>
                </a:lnTo>
                <a:lnTo>
                  <a:pt x="405725" y="405726"/>
                </a:lnTo>
                <a:lnTo>
                  <a:pt x="434746" y="370547"/>
                </a:lnTo>
                <a:lnTo>
                  <a:pt x="456659" y="330174"/>
                </a:lnTo>
                <a:lnTo>
                  <a:pt x="461477" y="314655"/>
                </a:lnTo>
                <a:lnTo>
                  <a:pt x="146481" y="314655"/>
                </a:lnTo>
                <a:lnTo>
                  <a:pt x="189458" y="253974"/>
                </a:lnTo>
                <a:lnTo>
                  <a:pt x="406175" y="253974"/>
                </a:lnTo>
                <a:lnTo>
                  <a:pt x="408604" y="250380"/>
                </a:lnTo>
                <a:lnTo>
                  <a:pt x="230327" y="250380"/>
                </a:lnTo>
                <a:lnTo>
                  <a:pt x="210997" y="223469"/>
                </a:lnTo>
                <a:lnTo>
                  <a:pt x="233425" y="191769"/>
                </a:lnTo>
                <a:lnTo>
                  <a:pt x="188150" y="191769"/>
                </a:lnTo>
                <a:lnTo>
                  <a:pt x="137807" y="121551"/>
                </a:lnTo>
                <a:close/>
              </a:path>
              <a:path w="475614" h="475615">
                <a:moveTo>
                  <a:pt x="355115" y="32219"/>
                </a:moveTo>
                <a:lnTo>
                  <a:pt x="237655" y="32219"/>
                </a:lnTo>
                <a:lnTo>
                  <a:pt x="284771" y="37646"/>
                </a:lnTo>
                <a:lnTo>
                  <a:pt x="328022" y="53102"/>
                </a:lnTo>
                <a:lnTo>
                  <a:pt x="366176" y="77356"/>
                </a:lnTo>
                <a:lnTo>
                  <a:pt x="397998" y="109174"/>
                </a:lnTo>
                <a:lnTo>
                  <a:pt x="422255" y="147323"/>
                </a:lnTo>
                <a:lnTo>
                  <a:pt x="437714" y="190569"/>
                </a:lnTo>
                <a:lnTo>
                  <a:pt x="443141" y="237680"/>
                </a:lnTo>
                <a:lnTo>
                  <a:pt x="442151" y="257819"/>
                </a:lnTo>
                <a:lnTo>
                  <a:pt x="439256" y="277421"/>
                </a:lnTo>
                <a:lnTo>
                  <a:pt x="434563" y="296391"/>
                </a:lnTo>
                <a:lnTo>
                  <a:pt x="428180" y="314629"/>
                </a:lnTo>
                <a:lnTo>
                  <a:pt x="146481" y="314655"/>
                </a:lnTo>
                <a:lnTo>
                  <a:pt x="461477" y="314655"/>
                </a:lnTo>
                <a:lnTo>
                  <a:pt x="470507" y="285566"/>
                </a:lnTo>
                <a:lnTo>
                  <a:pt x="475335" y="237680"/>
                </a:lnTo>
                <a:lnTo>
                  <a:pt x="470507" y="189786"/>
                </a:lnTo>
                <a:lnTo>
                  <a:pt x="456659" y="145175"/>
                </a:lnTo>
                <a:lnTo>
                  <a:pt x="434746" y="104802"/>
                </a:lnTo>
                <a:lnTo>
                  <a:pt x="405725" y="69624"/>
                </a:lnTo>
                <a:lnTo>
                  <a:pt x="370550" y="40598"/>
                </a:lnTo>
                <a:lnTo>
                  <a:pt x="355115" y="32219"/>
                </a:lnTo>
                <a:close/>
              </a:path>
              <a:path w="475614" h="475615">
                <a:moveTo>
                  <a:pt x="406175" y="253974"/>
                </a:moveTo>
                <a:lnTo>
                  <a:pt x="189458" y="253974"/>
                </a:lnTo>
                <a:lnTo>
                  <a:pt x="209270" y="281431"/>
                </a:lnTo>
                <a:lnTo>
                  <a:pt x="353377" y="280987"/>
                </a:lnTo>
                <a:lnTo>
                  <a:pt x="379791" y="275620"/>
                </a:lnTo>
                <a:lnTo>
                  <a:pt x="401424" y="261005"/>
                </a:lnTo>
                <a:lnTo>
                  <a:pt x="406175" y="253974"/>
                </a:lnTo>
                <a:close/>
              </a:path>
              <a:path w="475614" h="475615">
                <a:moveTo>
                  <a:pt x="408628" y="175577"/>
                </a:moveTo>
                <a:lnTo>
                  <a:pt x="351764" y="175577"/>
                </a:lnTo>
                <a:lnTo>
                  <a:pt x="366266" y="178532"/>
                </a:lnTo>
                <a:lnTo>
                  <a:pt x="378147" y="186570"/>
                </a:lnTo>
                <a:lnTo>
                  <a:pt x="386177" y="198450"/>
                </a:lnTo>
                <a:lnTo>
                  <a:pt x="389122" y="212953"/>
                </a:lnTo>
                <a:lnTo>
                  <a:pt x="386177" y="227486"/>
                </a:lnTo>
                <a:lnTo>
                  <a:pt x="378147" y="239387"/>
                </a:lnTo>
                <a:lnTo>
                  <a:pt x="366266" y="247427"/>
                </a:lnTo>
                <a:lnTo>
                  <a:pt x="351764" y="250380"/>
                </a:lnTo>
                <a:lnTo>
                  <a:pt x="408604" y="250380"/>
                </a:lnTo>
                <a:lnTo>
                  <a:pt x="416042" y="239373"/>
                </a:lnTo>
                <a:lnTo>
                  <a:pt x="421406" y="212928"/>
                </a:lnTo>
                <a:lnTo>
                  <a:pt x="416042" y="186553"/>
                </a:lnTo>
                <a:lnTo>
                  <a:pt x="408628" y="175577"/>
                </a:lnTo>
                <a:close/>
              </a:path>
              <a:path w="475614" h="475615">
                <a:moveTo>
                  <a:pt x="353377" y="144906"/>
                </a:moveTo>
                <a:lnTo>
                  <a:pt x="221754" y="144906"/>
                </a:lnTo>
                <a:lnTo>
                  <a:pt x="188150" y="191769"/>
                </a:lnTo>
                <a:lnTo>
                  <a:pt x="233425" y="191769"/>
                </a:lnTo>
                <a:lnTo>
                  <a:pt x="244881" y="175577"/>
                </a:lnTo>
                <a:lnTo>
                  <a:pt x="408628" y="175577"/>
                </a:lnTo>
                <a:lnTo>
                  <a:pt x="401424" y="164914"/>
                </a:lnTo>
                <a:lnTo>
                  <a:pt x="379791" y="150283"/>
                </a:lnTo>
                <a:lnTo>
                  <a:pt x="353377" y="144906"/>
                </a:lnTo>
                <a:close/>
              </a:path>
              <a:path w="475614" h="475615">
                <a:moveTo>
                  <a:pt x="118200" y="155409"/>
                </a:moveTo>
                <a:lnTo>
                  <a:pt x="49377" y="155409"/>
                </a:lnTo>
                <a:lnTo>
                  <a:pt x="118186" y="15543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F94855A-10D0-45E9-993B-0B94C6C0F3C5}"/>
              </a:ext>
            </a:extLst>
          </p:cNvPr>
          <p:cNvSpPr txBox="1"/>
          <p:nvPr/>
        </p:nvSpPr>
        <p:spPr>
          <a:xfrm flipH="1">
            <a:off x="8312025" y="4799770"/>
            <a:ext cx="3745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b="1" dirty="0">
                <a:solidFill>
                  <a:schemeClr val="bg1"/>
                </a:solidFill>
              </a:rPr>
              <a:t>50</a:t>
            </a:r>
            <a:endParaRPr lang="ru-UA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38034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1"/>
            <a:ext cx="9122916" cy="5143500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797" y="46860"/>
            <a:ext cx="750161" cy="948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932772" y="231447"/>
            <a:ext cx="7402845" cy="682459"/>
          </a:xfrm>
        </p:spPr>
        <p:txBody>
          <a:bodyPr>
            <a:noAutofit/>
          </a:bodyPr>
          <a:lstStyle/>
          <a:p>
            <a:r>
              <a:rPr lang="uk-UA" sz="1600" b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+mn-ea"/>
                <a:cs typeface="+mn-cs"/>
              </a:rPr>
              <a:t> </a:t>
            </a:r>
            <a:r>
              <a:rPr lang="uk-UA" sz="24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Практична підготовка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11" name="object 4"/>
          <p:cNvSpPr/>
          <p:nvPr/>
        </p:nvSpPr>
        <p:spPr>
          <a:xfrm>
            <a:off x="8244408" y="4659982"/>
            <a:ext cx="875020" cy="46901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    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2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                </a:t>
            </a: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2" name="object 3"/>
          <p:cNvSpPr/>
          <p:nvPr/>
        </p:nvSpPr>
        <p:spPr>
          <a:xfrm>
            <a:off x="8664370" y="4694674"/>
            <a:ext cx="445641" cy="411920"/>
          </a:xfrm>
          <a:custGeom>
            <a:avLst/>
            <a:gdLst/>
            <a:ahLst/>
            <a:cxnLst/>
            <a:rect l="l" t="t" r="r" b="b"/>
            <a:pathLst>
              <a:path w="475614" h="475615">
                <a:moveTo>
                  <a:pt x="237655" y="0"/>
                </a:moveTo>
                <a:lnTo>
                  <a:pt x="189769" y="4829"/>
                </a:lnTo>
                <a:lnTo>
                  <a:pt x="145164" y="18681"/>
                </a:lnTo>
                <a:lnTo>
                  <a:pt x="104796" y="40598"/>
                </a:lnTo>
                <a:lnTo>
                  <a:pt x="69621" y="69624"/>
                </a:lnTo>
                <a:lnTo>
                  <a:pt x="40597" y="104802"/>
                </a:lnTo>
                <a:lnTo>
                  <a:pt x="18681" y="145175"/>
                </a:lnTo>
                <a:lnTo>
                  <a:pt x="4829" y="189786"/>
                </a:lnTo>
                <a:lnTo>
                  <a:pt x="0" y="237680"/>
                </a:lnTo>
                <a:lnTo>
                  <a:pt x="4829" y="285566"/>
                </a:lnTo>
                <a:lnTo>
                  <a:pt x="18681" y="330174"/>
                </a:lnTo>
                <a:lnTo>
                  <a:pt x="40597" y="370547"/>
                </a:lnTo>
                <a:lnTo>
                  <a:pt x="69621" y="405726"/>
                </a:lnTo>
                <a:lnTo>
                  <a:pt x="104796" y="434755"/>
                </a:lnTo>
                <a:lnTo>
                  <a:pt x="145164" y="456675"/>
                </a:lnTo>
                <a:lnTo>
                  <a:pt x="189769" y="470530"/>
                </a:lnTo>
                <a:lnTo>
                  <a:pt x="237655" y="475360"/>
                </a:lnTo>
                <a:lnTo>
                  <a:pt x="285559" y="470530"/>
                </a:lnTo>
                <a:lnTo>
                  <a:pt x="330176" y="456675"/>
                </a:lnTo>
                <a:lnTo>
                  <a:pt x="355151" y="443115"/>
                </a:lnTo>
                <a:lnTo>
                  <a:pt x="237655" y="443115"/>
                </a:lnTo>
                <a:lnTo>
                  <a:pt x="190545" y="437692"/>
                </a:lnTo>
                <a:lnTo>
                  <a:pt x="147303" y="422244"/>
                </a:lnTo>
                <a:lnTo>
                  <a:pt x="109159" y="398000"/>
                </a:lnTo>
                <a:lnTo>
                  <a:pt x="77346" y="366192"/>
                </a:lnTo>
                <a:lnTo>
                  <a:pt x="53097" y="328049"/>
                </a:lnTo>
                <a:lnTo>
                  <a:pt x="37644" y="284801"/>
                </a:lnTo>
                <a:lnTo>
                  <a:pt x="32219" y="237680"/>
                </a:lnTo>
                <a:lnTo>
                  <a:pt x="33355" y="216013"/>
                </a:lnTo>
                <a:lnTo>
                  <a:pt x="36679" y="195011"/>
                </a:lnTo>
                <a:lnTo>
                  <a:pt x="42062" y="174776"/>
                </a:lnTo>
                <a:lnTo>
                  <a:pt x="49377" y="155409"/>
                </a:lnTo>
                <a:lnTo>
                  <a:pt x="118200" y="155409"/>
                </a:lnTo>
                <a:lnTo>
                  <a:pt x="137807" y="121551"/>
                </a:lnTo>
                <a:lnTo>
                  <a:pt x="68249" y="121500"/>
                </a:lnTo>
                <a:lnTo>
                  <a:pt x="100436" y="84812"/>
                </a:lnTo>
                <a:lnTo>
                  <a:pt x="140450" y="56648"/>
                </a:lnTo>
                <a:lnTo>
                  <a:pt x="186716" y="38590"/>
                </a:lnTo>
                <a:lnTo>
                  <a:pt x="237655" y="32219"/>
                </a:lnTo>
                <a:lnTo>
                  <a:pt x="355115" y="32219"/>
                </a:lnTo>
                <a:lnTo>
                  <a:pt x="330176" y="18681"/>
                </a:lnTo>
                <a:lnTo>
                  <a:pt x="285559" y="4829"/>
                </a:lnTo>
                <a:lnTo>
                  <a:pt x="237655" y="0"/>
                </a:lnTo>
                <a:close/>
              </a:path>
              <a:path w="475614" h="475615">
                <a:moveTo>
                  <a:pt x="137807" y="121551"/>
                </a:moveTo>
                <a:lnTo>
                  <a:pt x="118237" y="155435"/>
                </a:lnTo>
                <a:lnTo>
                  <a:pt x="140616" y="186570"/>
                </a:lnTo>
                <a:lnTo>
                  <a:pt x="166357" y="222135"/>
                </a:lnTo>
                <a:lnTo>
                  <a:pt x="77431" y="346176"/>
                </a:lnTo>
                <a:lnTo>
                  <a:pt x="412102" y="346176"/>
                </a:lnTo>
                <a:lnTo>
                  <a:pt x="379901" y="385883"/>
                </a:lnTo>
                <a:lnTo>
                  <a:pt x="338889" y="416477"/>
                </a:lnTo>
                <a:lnTo>
                  <a:pt x="290872" y="436155"/>
                </a:lnTo>
                <a:lnTo>
                  <a:pt x="237655" y="443115"/>
                </a:lnTo>
                <a:lnTo>
                  <a:pt x="355151" y="443115"/>
                </a:lnTo>
                <a:lnTo>
                  <a:pt x="405725" y="405726"/>
                </a:lnTo>
                <a:lnTo>
                  <a:pt x="434746" y="370547"/>
                </a:lnTo>
                <a:lnTo>
                  <a:pt x="456659" y="330174"/>
                </a:lnTo>
                <a:lnTo>
                  <a:pt x="461477" y="314655"/>
                </a:lnTo>
                <a:lnTo>
                  <a:pt x="146481" y="314655"/>
                </a:lnTo>
                <a:lnTo>
                  <a:pt x="189458" y="253974"/>
                </a:lnTo>
                <a:lnTo>
                  <a:pt x="406175" y="253974"/>
                </a:lnTo>
                <a:lnTo>
                  <a:pt x="408604" y="250380"/>
                </a:lnTo>
                <a:lnTo>
                  <a:pt x="230327" y="250380"/>
                </a:lnTo>
                <a:lnTo>
                  <a:pt x="210997" y="223469"/>
                </a:lnTo>
                <a:lnTo>
                  <a:pt x="233425" y="191769"/>
                </a:lnTo>
                <a:lnTo>
                  <a:pt x="188150" y="191769"/>
                </a:lnTo>
                <a:lnTo>
                  <a:pt x="137807" y="121551"/>
                </a:lnTo>
                <a:close/>
              </a:path>
              <a:path w="475614" h="475615">
                <a:moveTo>
                  <a:pt x="355115" y="32219"/>
                </a:moveTo>
                <a:lnTo>
                  <a:pt x="237655" y="32219"/>
                </a:lnTo>
                <a:lnTo>
                  <a:pt x="284771" y="37646"/>
                </a:lnTo>
                <a:lnTo>
                  <a:pt x="328022" y="53102"/>
                </a:lnTo>
                <a:lnTo>
                  <a:pt x="366176" y="77356"/>
                </a:lnTo>
                <a:lnTo>
                  <a:pt x="397998" y="109174"/>
                </a:lnTo>
                <a:lnTo>
                  <a:pt x="422255" y="147323"/>
                </a:lnTo>
                <a:lnTo>
                  <a:pt x="437714" y="190569"/>
                </a:lnTo>
                <a:lnTo>
                  <a:pt x="443141" y="237680"/>
                </a:lnTo>
                <a:lnTo>
                  <a:pt x="442151" y="257819"/>
                </a:lnTo>
                <a:lnTo>
                  <a:pt x="439256" y="277421"/>
                </a:lnTo>
                <a:lnTo>
                  <a:pt x="434563" y="296391"/>
                </a:lnTo>
                <a:lnTo>
                  <a:pt x="428180" y="314629"/>
                </a:lnTo>
                <a:lnTo>
                  <a:pt x="146481" y="314655"/>
                </a:lnTo>
                <a:lnTo>
                  <a:pt x="461477" y="314655"/>
                </a:lnTo>
                <a:lnTo>
                  <a:pt x="470507" y="285566"/>
                </a:lnTo>
                <a:lnTo>
                  <a:pt x="475335" y="237680"/>
                </a:lnTo>
                <a:lnTo>
                  <a:pt x="470507" y="189786"/>
                </a:lnTo>
                <a:lnTo>
                  <a:pt x="456659" y="145175"/>
                </a:lnTo>
                <a:lnTo>
                  <a:pt x="434746" y="104802"/>
                </a:lnTo>
                <a:lnTo>
                  <a:pt x="405725" y="69624"/>
                </a:lnTo>
                <a:lnTo>
                  <a:pt x="370550" y="40598"/>
                </a:lnTo>
                <a:lnTo>
                  <a:pt x="355115" y="32219"/>
                </a:lnTo>
                <a:close/>
              </a:path>
              <a:path w="475614" h="475615">
                <a:moveTo>
                  <a:pt x="406175" y="253974"/>
                </a:moveTo>
                <a:lnTo>
                  <a:pt x="189458" y="253974"/>
                </a:lnTo>
                <a:lnTo>
                  <a:pt x="209270" y="281431"/>
                </a:lnTo>
                <a:lnTo>
                  <a:pt x="353377" y="280987"/>
                </a:lnTo>
                <a:lnTo>
                  <a:pt x="379791" y="275620"/>
                </a:lnTo>
                <a:lnTo>
                  <a:pt x="401424" y="261005"/>
                </a:lnTo>
                <a:lnTo>
                  <a:pt x="406175" y="253974"/>
                </a:lnTo>
                <a:close/>
              </a:path>
              <a:path w="475614" h="475615">
                <a:moveTo>
                  <a:pt x="408628" y="175577"/>
                </a:moveTo>
                <a:lnTo>
                  <a:pt x="351764" y="175577"/>
                </a:lnTo>
                <a:lnTo>
                  <a:pt x="366266" y="178532"/>
                </a:lnTo>
                <a:lnTo>
                  <a:pt x="378147" y="186570"/>
                </a:lnTo>
                <a:lnTo>
                  <a:pt x="386177" y="198450"/>
                </a:lnTo>
                <a:lnTo>
                  <a:pt x="389122" y="212953"/>
                </a:lnTo>
                <a:lnTo>
                  <a:pt x="386177" y="227486"/>
                </a:lnTo>
                <a:lnTo>
                  <a:pt x="378147" y="239387"/>
                </a:lnTo>
                <a:lnTo>
                  <a:pt x="366266" y="247427"/>
                </a:lnTo>
                <a:lnTo>
                  <a:pt x="351764" y="250380"/>
                </a:lnTo>
                <a:lnTo>
                  <a:pt x="408604" y="250380"/>
                </a:lnTo>
                <a:lnTo>
                  <a:pt x="416042" y="239373"/>
                </a:lnTo>
                <a:lnTo>
                  <a:pt x="421406" y="212928"/>
                </a:lnTo>
                <a:lnTo>
                  <a:pt x="416042" y="186553"/>
                </a:lnTo>
                <a:lnTo>
                  <a:pt x="408628" y="175577"/>
                </a:lnTo>
                <a:close/>
              </a:path>
              <a:path w="475614" h="475615">
                <a:moveTo>
                  <a:pt x="353377" y="144906"/>
                </a:moveTo>
                <a:lnTo>
                  <a:pt x="221754" y="144906"/>
                </a:lnTo>
                <a:lnTo>
                  <a:pt x="188150" y="191769"/>
                </a:lnTo>
                <a:lnTo>
                  <a:pt x="233425" y="191769"/>
                </a:lnTo>
                <a:lnTo>
                  <a:pt x="244881" y="175577"/>
                </a:lnTo>
                <a:lnTo>
                  <a:pt x="408628" y="175577"/>
                </a:lnTo>
                <a:lnTo>
                  <a:pt x="401424" y="164914"/>
                </a:lnTo>
                <a:lnTo>
                  <a:pt x="379791" y="150283"/>
                </a:lnTo>
                <a:lnTo>
                  <a:pt x="353377" y="144906"/>
                </a:lnTo>
                <a:close/>
              </a:path>
              <a:path w="475614" h="475615">
                <a:moveTo>
                  <a:pt x="118200" y="155409"/>
                </a:moveTo>
                <a:lnTo>
                  <a:pt x="49377" y="155409"/>
                </a:lnTo>
                <a:lnTo>
                  <a:pt x="118186" y="15543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CB1C769-79EA-4455-92BF-308BD6A69726}"/>
              </a:ext>
            </a:extLst>
          </p:cNvPr>
          <p:cNvSpPr txBox="1"/>
          <p:nvPr/>
        </p:nvSpPr>
        <p:spPr>
          <a:xfrm>
            <a:off x="729658" y="940831"/>
            <a:ext cx="773077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0000" algn="just"/>
            <a:r>
              <a:rPr lang="uk-UA" sz="16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Практична підготовка здобувачів вищої освіти є невід’ємним складником освітнього процесу. Його метою є закріплення та поглиблення теоретичних знань, набуття професійних навичок, накопичення досвіду самостійної </a:t>
            </a:r>
            <a:br>
              <a:rPr lang="uk-UA" sz="16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</a:br>
            <a:r>
              <a:rPr lang="uk-UA" sz="16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роботи.</a:t>
            </a:r>
          </a:p>
          <a:p>
            <a:pPr indent="450000" algn="just"/>
            <a:r>
              <a:rPr lang="uk-UA" sz="16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В умовах, коли наша країна перебуває в стані війни, і наше місто-герой Харків перебуває в зоні бойових дій, Університет уклав 26 договорів про проведення практики зі своїми базами, де мали можливість проводити практику магістрів та бакалаврів на підприємствах.</a:t>
            </a:r>
          </a:p>
          <a:p>
            <a:pPr indent="450000" algn="just"/>
            <a:r>
              <a:rPr lang="uk-UA" sz="16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Протягом 2025 року відділ практики «Центр-Кар’єра» ХНУРЕ організував та провів низку заходів, спрямованих на сприяння працевлаштуванню студентів і випускників Університету. </a:t>
            </a:r>
            <a:endParaRPr lang="ru-UA" sz="16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  <a:p>
            <a:pPr indent="450000" algn="just"/>
            <a:endParaRPr lang="uk-UA" sz="16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  <a:p>
            <a:pPr indent="450000" algn="just"/>
            <a:endParaRPr lang="ru-RU" sz="16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  <a:p>
            <a:pPr indent="450000" algn="just"/>
            <a:endParaRPr lang="ru-UA" sz="16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1FEC978-6FF6-4EA3-84EE-8E984D9CAD56}"/>
              </a:ext>
            </a:extLst>
          </p:cNvPr>
          <p:cNvSpPr txBox="1"/>
          <p:nvPr/>
        </p:nvSpPr>
        <p:spPr>
          <a:xfrm flipH="1">
            <a:off x="8414342" y="4759982"/>
            <a:ext cx="2500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b="1" dirty="0">
                <a:solidFill>
                  <a:schemeClr val="bg1"/>
                </a:solidFill>
              </a:rPr>
              <a:t>6</a:t>
            </a:r>
            <a:endParaRPr lang="ru-UA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44000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1"/>
            <a:ext cx="9122916" cy="5143500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797" y="46860"/>
            <a:ext cx="750161" cy="948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865753" y="112433"/>
            <a:ext cx="7522669" cy="344288"/>
          </a:xfrm>
        </p:spPr>
        <p:txBody>
          <a:bodyPr>
            <a:noAutofit/>
          </a:bodyPr>
          <a:lstStyle/>
          <a:p>
            <a:br>
              <a:rPr lang="uk-UA" sz="1400" b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+mn-ea"/>
                <a:cs typeface="+mn-cs"/>
              </a:rPr>
            </a:br>
            <a:r>
              <a:rPr lang="uk-UA" sz="1400" b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+mn-ea"/>
                <a:cs typeface="+mn-cs"/>
              </a:rPr>
              <a:t> </a:t>
            </a:r>
            <a:r>
              <a:rPr lang="uk-UA" sz="24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Протягом року було проведено такі заходи</a:t>
            </a:r>
            <a:br>
              <a:rPr lang="uk-UA" sz="1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</a:br>
            <a:endParaRPr lang="ru-RU" sz="1400" b="1" dirty="0">
              <a:solidFill>
                <a:schemeClr val="accent5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11" name="object 4"/>
          <p:cNvSpPr/>
          <p:nvPr/>
        </p:nvSpPr>
        <p:spPr>
          <a:xfrm>
            <a:off x="8314505" y="4690562"/>
            <a:ext cx="796339" cy="43723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    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2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                </a:t>
            </a: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2" name="object 3"/>
          <p:cNvSpPr/>
          <p:nvPr/>
        </p:nvSpPr>
        <p:spPr>
          <a:xfrm>
            <a:off x="8698131" y="4707794"/>
            <a:ext cx="412713" cy="389427"/>
          </a:xfrm>
          <a:custGeom>
            <a:avLst/>
            <a:gdLst/>
            <a:ahLst/>
            <a:cxnLst/>
            <a:rect l="l" t="t" r="r" b="b"/>
            <a:pathLst>
              <a:path w="475614" h="475615">
                <a:moveTo>
                  <a:pt x="237655" y="0"/>
                </a:moveTo>
                <a:lnTo>
                  <a:pt x="189769" y="4829"/>
                </a:lnTo>
                <a:lnTo>
                  <a:pt x="145164" y="18681"/>
                </a:lnTo>
                <a:lnTo>
                  <a:pt x="104796" y="40598"/>
                </a:lnTo>
                <a:lnTo>
                  <a:pt x="69621" y="69624"/>
                </a:lnTo>
                <a:lnTo>
                  <a:pt x="40597" y="104802"/>
                </a:lnTo>
                <a:lnTo>
                  <a:pt x="18681" y="145175"/>
                </a:lnTo>
                <a:lnTo>
                  <a:pt x="4829" y="189786"/>
                </a:lnTo>
                <a:lnTo>
                  <a:pt x="0" y="237680"/>
                </a:lnTo>
                <a:lnTo>
                  <a:pt x="4829" y="285566"/>
                </a:lnTo>
                <a:lnTo>
                  <a:pt x="18681" y="330174"/>
                </a:lnTo>
                <a:lnTo>
                  <a:pt x="40597" y="370547"/>
                </a:lnTo>
                <a:lnTo>
                  <a:pt x="69621" y="405726"/>
                </a:lnTo>
                <a:lnTo>
                  <a:pt x="104796" y="434755"/>
                </a:lnTo>
                <a:lnTo>
                  <a:pt x="145164" y="456675"/>
                </a:lnTo>
                <a:lnTo>
                  <a:pt x="189769" y="470530"/>
                </a:lnTo>
                <a:lnTo>
                  <a:pt x="237655" y="475360"/>
                </a:lnTo>
                <a:lnTo>
                  <a:pt x="285559" y="470530"/>
                </a:lnTo>
                <a:lnTo>
                  <a:pt x="330176" y="456675"/>
                </a:lnTo>
                <a:lnTo>
                  <a:pt x="355151" y="443115"/>
                </a:lnTo>
                <a:lnTo>
                  <a:pt x="237655" y="443115"/>
                </a:lnTo>
                <a:lnTo>
                  <a:pt x="190545" y="437692"/>
                </a:lnTo>
                <a:lnTo>
                  <a:pt x="147303" y="422244"/>
                </a:lnTo>
                <a:lnTo>
                  <a:pt x="109159" y="398000"/>
                </a:lnTo>
                <a:lnTo>
                  <a:pt x="77346" y="366192"/>
                </a:lnTo>
                <a:lnTo>
                  <a:pt x="53097" y="328049"/>
                </a:lnTo>
                <a:lnTo>
                  <a:pt x="37644" y="284801"/>
                </a:lnTo>
                <a:lnTo>
                  <a:pt x="32219" y="237680"/>
                </a:lnTo>
                <a:lnTo>
                  <a:pt x="33355" y="216013"/>
                </a:lnTo>
                <a:lnTo>
                  <a:pt x="36679" y="195011"/>
                </a:lnTo>
                <a:lnTo>
                  <a:pt x="42062" y="174776"/>
                </a:lnTo>
                <a:lnTo>
                  <a:pt x="49377" y="155409"/>
                </a:lnTo>
                <a:lnTo>
                  <a:pt x="118200" y="155409"/>
                </a:lnTo>
                <a:lnTo>
                  <a:pt x="137807" y="121551"/>
                </a:lnTo>
                <a:lnTo>
                  <a:pt x="68249" y="121500"/>
                </a:lnTo>
                <a:lnTo>
                  <a:pt x="100436" y="84812"/>
                </a:lnTo>
                <a:lnTo>
                  <a:pt x="140450" y="56648"/>
                </a:lnTo>
                <a:lnTo>
                  <a:pt x="186716" y="38590"/>
                </a:lnTo>
                <a:lnTo>
                  <a:pt x="237655" y="32219"/>
                </a:lnTo>
                <a:lnTo>
                  <a:pt x="355115" y="32219"/>
                </a:lnTo>
                <a:lnTo>
                  <a:pt x="330176" y="18681"/>
                </a:lnTo>
                <a:lnTo>
                  <a:pt x="285559" y="4829"/>
                </a:lnTo>
                <a:lnTo>
                  <a:pt x="237655" y="0"/>
                </a:lnTo>
                <a:close/>
              </a:path>
              <a:path w="475614" h="475615">
                <a:moveTo>
                  <a:pt x="137807" y="121551"/>
                </a:moveTo>
                <a:lnTo>
                  <a:pt x="118237" y="155435"/>
                </a:lnTo>
                <a:lnTo>
                  <a:pt x="140616" y="186570"/>
                </a:lnTo>
                <a:lnTo>
                  <a:pt x="166357" y="222135"/>
                </a:lnTo>
                <a:lnTo>
                  <a:pt x="77431" y="346176"/>
                </a:lnTo>
                <a:lnTo>
                  <a:pt x="412102" y="346176"/>
                </a:lnTo>
                <a:lnTo>
                  <a:pt x="379901" y="385883"/>
                </a:lnTo>
                <a:lnTo>
                  <a:pt x="338889" y="416477"/>
                </a:lnTo>
                <a:lnTo>
                  <a:pt x="290872" y="436155"/>
                </a:lnTo>
                <a:lnTo>
                  <a:pt x="237655" y="443115"/>
                </a:lnTo>
                <a:lnTo>
                  <a:pt x="355151" y="443115"/>
                </a:lnTo>
                <a:lnTo>
                  <a:pt x="405725" y="405726"/>
                </a:lnTo>
                <a:lnTo>
                  <a:pt x="434746" y="370547"/>
                </a:lnTo>
                <a:lnTo>
                  <a:pt x="456659" y="330174"/>
                </a:lnTo>
                <a:lnTo>
                  <a:pt x="461477" y="314655"/>
                </a:lnTo>
                <a:lnTo>
                  <a:pt x="146481" y="314655"/>
                </a:lnTo>
                <a:lnTo>
                  <a:pt x="189458" y="253974"/>
                </a:lnTo>
                <a:lnTo>
                  <a:pt x="406175" y="253974"/>
                </a:lnTo>
                <a:lnTo>
                  <a:pt x="408604" y="250380"/>
                </a:lnTo>
                <a:lnTo>
                  <a:pt x="230327" y="250380"/>
                </a:lnTo>
                <a:lnTo>
                  <a:pt x="210997" y="223469"/>
                </a:lnTo>
                <a:lnTo>
                  <a:pt x="233425" y="191769"/>
                </a:lnTo>
                <a:lnTo>
                  <a:pt x="188150" y="191769"/>
                </a:lnTo>
                <a:lnTo>
                  <a:pt x="137807" y="121551"/>
                </a:lnTo>
                <a:close/>
              </a:path>
              <a:path w="475614" h="475615">
                <a:moveTo>
                  <a:pt x="355115" y="32219"/>
                </a:moveTo>
                <a:lnTo>
                  <a:pt x="237655" y="32219"/>
                </a:lnTo>
                <a:lnTo>
                  <a:pt x="284771" y="37646"/>
                </a:lnTo>
                <a:lnTo>
                  <a:pt x="328022" y="53102"/>
                </a:lnTo>
                <a:lnTo>
                  <a:pt x="366176" y="77356"/>
                </a:lnTo>
                <a:lnTo>
                  <a:pt x="397998" y="109174"/>
                </a:lnTo>
                <a:lnTo>
                  <a:pt x="422255" y="147323"/>
                </a:lnTo>
                <a:lnTo>
                  <a:pt x="437714" y="190569"/>
                </a:lnTo>
                <a:lnTo>
                  <a:pt x="443141" y="237680"/>
                </a:lnTo>
                <a:lnTo>
                  <a:pt x="442151" y="257819"/>
                </a:lnTo>
                <a:lnTo>
                  <a:pt x="439256" y="277421"/>
                </a:lnTo>
                <a:lnTo>
                  <a:pt x="434563" y="296391"/>
                </a:lnTo>
                <a:lnTo>
                  <a:pt x="428180" y="314629"/>
                </a:lnTo>
                <a:lnTo>
                  <a:pt x="146481" y="314655"/>
                </a:lnTo>
                <a:lnTo>
                  <a:pt x="461477" y="314655"/>
                </a:lnTo>
                <a:lnTo>
                  <a:pt x="470507" y="285566"/>
                </a:lnTo>
                <a:lnTo>
                  <a:pt x="475335" y="237680"/>
                </a:lnTo>
                <a:lnTo>
                  <a:pt x="470507" y="189786"/>
                </a:lnTo>
                <a:lnTo>
                  <a:pt x="456659" y="145175"/>
                </a:lnTo>
                <a:lnTo>
                  <a:pt x="434746" y="104802"/>
                </a:lnTo>
                <a:lnTo>
                  <a:pt x="405725" y="69624"/>
                </a:lnTo>
                <a:lnTo>
                  <a:pt x="370550" y="40598"/>
                </a:lnTo>
                <a:lnTo>
                  <a:pt x="355115" y="32219"/>
                </a:lnTo>
                <a:close/>
              </a:path>
              <a:path w="475614" h="475615">
                <a:moveTo>
                  <a:pt x="406175" y="253974"/>
                </a:moveTo>
                <a:lnTo>
                  <a:pt x="189458" y="253974"/>
                </a:lnTo>
                <a:lnTo>
                  <a:pt x="209270" y="281431"/>
                </a:lnTo>
                <a:lnTo>
                  <a:pt x="353377" y="280987"/>
                </a:lnTo>
                <a:lnTo>
                  <a:pt x="379791" y="275620"/>
                </a:lnTo>
                <a:lnTo>
                  <a:pt x="401424" y="261005"/>
                </a:lnTo>
                <a:lnTo>
                  <a:pt x="406175" y="253974"/>
                </a:lnTo>
                <a:close/>
              </a:path>
              <a:path w="475614" h="475615">
                <a:moveTo>
                  <a:pt x="408628" y="175577"/>
                </a:moveTo>
                <a:lnTo>
                  <a:pt x="351764" y="175577"/>
                </a:lnTo>
                <a:lnTo>
                  <a:pt x="366266" y="178532"/>
                </a:lnTo>
                <a:lnTo>
                  <a:pt x="378147" y="186570"/>
                </a:lnTo>
                <a:lnTo>
                  <a:pt x="386177" y="198450"/>
                </a:lnTo>
                <a:lnTo>
                  <a:pt x="389122" y="212953"/>
                </a:lnTo>
                <a:lnTo>
                  <a:pt x="386177" y="227486"/>
                </a:lnTo>
                <a:lnTo>
                  <a:pt x="378147" y="239387"/>
                </a:lnTo>
                <a:lnTo>
                  <a:pt x="366266" y="247427"/>
                </a:lnTo>
                <a:lnTo>
                  <a:pt x="351764" y="250380"/>
                </a:lnTo>
                <a:lnTo>
                  <a:pt x="408604" y="250380"/>
                </a:lnTo>
                <a:lnTo>
                  <a:pt x="416042" y="239373"/>
                </a:lnTo>
                <a:lnTo>
                  <a:pt x="421406" y="212928"/>
                </a:lnTo>
                <a:lnTo>
                  <a:pt x="416042" y="186553"/>
                </a:lnTo>
                <a:lnTo>
                  <a:pt x="408628" y="175577"/>
                </a:lnTo>
                <a:close/>
              </a:path>
              <a:path w="475614" h="475615">
                <a:moveTo>
                  <a:pt x="353377" y="144906"/>
                </a:moveTo>
                <a:lnTo>
                  <a:pt x="221754" y="144906"/>
                </a:lnTo>
                <a:lnTo>
                  <a:pt x="188150" y="191769"/>
                </a:lnTo>
                <a:lnTo>
                  <a:pt x="233425" y="191769"/>
                </a:lnTo>
                <a:lnTo>
                  <a:pt x="244881" y="175577"/>
                </a:lnTo>
                <a:lnTo>
                  <a:pt x="408628" y="175577"/>
                </a:lnTo>
                <a:lnTo>
                  <a:pt x="401424" y="164914"/>
                </a:lnTo>
                <a:lnTo>
                  <a:pt x="379791" y="150283"/>
                </a:lnTo>
                <a:lnTo>
                  <a:pt x="353377" y="144906"/>
                </a:lnTo>
                <a:close/>
              </a:path>
              <a:path w="475614" h="475615">
                <a:moveTo>
                  <a:pt x="118200" y="155409"/>
                </a:moveTo>
                <a:lnTo>
                  <a:pt x="49377" y="155409"/>
                </a:lnTo>
                <a:lnTo>
                  <a:pt x="118186" y="15543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33902068-6657-41D9-8C4D-77CD41BCF7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2330830"/>
              </p:ext>
            </p:extLst>
          </p:nvPr>
        </p:nvGraphicFramePr>
        <p:xfrm>
          <a:off x="944867" y="521328"/>
          <a:ext cx="7364443" cy="392263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299607">
                  <a:extLst>
                    <a:ext uri="{9D8B030D-6E8A-4147-A177-3AD203B41FA5}">
                      <a16:colId xmlns:a16="http://schemas.microsoft.com/office/drawing/2014/main" val="3820840281"/>
                    </a:ext>
                  </a:extLst>
                </a:gridCol>
                <a:gridCol w="1888371">
                  <a:extLst>
                    <a:ext uri="{9D8B030D-6E8A-4147-A177-3AD203B41FA5}">
                      <a16:colId xmlns:a16="http://schemas.microsoft.com/office/drawing/2014/main" val="501292309"/>
                    </a:ext>
                  </a:extLst>
                </a:gridCol>
                <a:gridCol w="4176465">
                  <a:extLst>
                    <a:ext uri="{9D8B030D-6E8A-4147-A177-3AD203B41FA5}">
                      <a16:colId xmlns:a16="http://schemas.microsoft.com/office/drawing/2014/main" val="893171862"/>
                    </a:ext>
                  </a:extLst>
                </a:gridCol>
              </a:tblGrid>
              <a:tr h="226669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uk-UA" sz="900" b="1" kern="1200" dirty="0">
                          <a:solidFill>
                            <a:schemeClr val="lt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Місяць</a:t>
                      </a:r>
                      <a:endParaRPr lang="ru-RU" sz="900" b="1" kern="1200" dirty="0">
                        <a:solidFill>
                          <a:schemeClr val="lt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900" b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Захід</a:t>
                      </a:r>
                      <a:endParaRPr lang="ru-RU" sz="900" b="1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uk-UA" sz="900" b="1" kern="1200" dirty="0">
                          <a:solidFill>
                            <a:schemeClr val="lt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Мета</a:t>
                      </a:r>
                      <a:endParaRPr lang="ru-RU" sz="900" b="1" kern="1200" dirty="0">
                        <a:solidFill>
                          <a:schemeClr val="lt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8408207"/>
                  </a:ext>
                </a:extLst>
              </a:tr>
              <a:tr h="482405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uk-UA" sz="9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Березень</a:t>
                      </a:r>
                      <a:endParaRPr lang="ru-RU" sz="9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9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«День Відкритих Дверей Університету» </a:t>
                      </a:r>
                      <a:endParaRPr lang="ru-RU" sz="9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ru-RU" sz="9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uk-UA" sz="9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Ознайомлення з Університетом, презентація факультетів, освітніх програм, зустріч з викладачами та студентами</a:t>
                      </a:r>
                      <a:endParaRPr lang="ru-RU" sz="9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4470602"/>
                  </a:ext>
                </a:extLst>
              </a:tr>
              <a:tr h="360402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uk-UA" sz="900" b="1" kern="1200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Травень</a:t>
                      </a:r>
                      <a:endParaRPr lang="ru-RU" sz="900" b="1" kern="1200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uk-UA" sz="900" b="1" kern="1200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«OL FEST»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uk-UA" sz="900" b="1" kern="1200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Популяризація науки, інновації та технології серед молоді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1554161"/>
                  </a:ext>
                </a:extLst>
              </a:tr>
              <a:tr h="498674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uk-UA" sz="9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Червень</a:t>
                      </a:r>
                      <a:endParaRPr lang="ru-RU" sz="9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9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«День Відкритих Дверей Університету» </a:t>
                      </a:r>
                      <a:endParaRPr lang="ru-RU" sz="9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ru-RU" sz="900" b="1" kern="1200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uk-UA" sz="9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Учасникам та гостям була надана інформація щодо правил прийому, можливості пільг, мотиваційні листи, особливості НМТ та подачі документів</a:t>
                      </a:r>
                      <a:endParaRPr lang="ru-RU" sz="9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8372117"/>
                  </a:ext>
                </a:extLst>
              </a:tr>
              <a:tr h="11402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900" b="1" kern="1200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Вересень</a:t>
                      </a:r>
                      <a:endParaRPr lang="ru-RU" sz="900" b="1" kern="1200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ru-RU" sz="900" b="1" kern="1200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900" b="1" kern="1200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«День Кар’єри для першокурсників»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900" b="1" kern="1200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900" b="1" kern="1200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900" b="1" kern="1200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uk-UA" sz="900" b="1" kern="1200" dirty="0" err="1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Defense</a:t>
                      </a:r>
                      <a:r>
                        <a:rPr lang="uk-UA" sz="9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uk-UA" sz="900" b="1" kern="1200" dirty="0" err="1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Tech</a:t>
                      </a:r>
                      <a:r>
                        <a:rPr lang="uk-UA" sz="9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uk-UA" sz="900" b="1" kern="1200" dirty="0" err="1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Valley</a:t>
                      </a:r>
                      <a:r>
                        <a:rPr lang="uk-UA" sz="9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 2025</a:t>
                      </a:r>
                      <a:endParaRPr lang="ru-RU" sz="9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900" b="1" kern="1200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Здобувачі освіти першого року навчання отримали можливість дізнатися про стажування, вакансії, практики, поспілкуватися з представниками компаній і зорієнтуватись на ринку праці від </a:t>
                      </a:r>
                      <a:r>
                        <a:rPr lang="en-US" sz="900" b="1" kern="1200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NIX</a:t>
                      </a:r>
                      <a:r>
                        <a:rPr lang="uk-UA" sz="900" b="1" kern="1200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900" b="1" kern="1200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EPAM</a:t>
                      </a:r>
                      <a:r>
                        <a:rPr lang="uk-UA" sz="900" b="1" kern="1200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900" b="1" kern="1200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Sigma Software</a:t>
                      </a:r>
                      <a:r>
                        <a:rPr lang="uk-UA" sz="900" b="1" kern="1200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900" b="1" kern="1200" dirty="0" err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DataArt</a:t>
                      </a:r>
                      <a:r>
                        <a:rPr lang="uk-UA" sz="900" b="1" kern="1200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endParaRPr lang="uk-UA" sz="9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r>
                        <a:rPr lang="uk-UA" sz="9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Захід організований </a:t>
                      </a:r>
                      <a:r>
                        <a:rPr lang="en-US" sz="9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Brave</a:t>
                      </a:r>
                      <a:r>
                        <a:rPr lang="uk-UA" sz="9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1 та Міністерство цифрової трансформації України. Це найбільший на сьогодні інвестиційний саміт у сфері оборонних технологій, який прагне об’єднати українські та міжнародні компанії, стартапи, інвесторів та користувачів технологій.</a:t>
                      </a:r>
                      <a:endParaRPr lang="ru-RU" sz="9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0629152"/>
                  </a:ext>
                </a:extLst>
              </a:tr>
              <a:tr h="38548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900" b="1" kern="1200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Листопад</a:t>
                      </a:r>
                      <a:endParaRPr lang="ru-RU" sz="900" b="1" kern="1200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900" b="1" kern="1200" dirty="0" err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European</a:t>
                      </a:r>
                      <a:r>
                        <a:rPr lang="uk-UA" sz="900" b="1" kern="1200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uk-UA" sz="900" b="1" kern="1200" dirty="0" err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Defense</a:t>
                      </a:r>
                      <a:r>
                        <a:rPr lang="uk-UA" sz="900" b="1" kern="1200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uk-UA" sz="900" b="1" kern="1200" dirty="0" err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Tech</a:t>
                      </a:r>
                      <a:r>
                        <a:rPr lang="uk-UA" sz="900" b="1" kern="1200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uk-UA" sz="900" b="1" kern="1200" dirty="0" err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Hackathon</a:t>
                      </a:r>
                      <a:endParaRPr lang="ru-RU" sz="900" b="1" kern="1200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uk-UA" sz="900" b="1" kern="1200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У заході взяли участь понад 200-300 учасників: інженери, розробники, представники </a:t>
                      </a:r>
                      <a:r>
                        <a:rPr lang="en-US" sz="900" b="1" kern="1200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IT</a:t>
                      </a:r>
                      <a:r>
                        <a:rPr lang="uk-UA" sz="900" b="1" kern="1200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-компаній, стартапів, військові та технологічні фахівці</a:t>
                      </a:r>
                      <a:endParaRPr lang="ru-RU" sz="900" b="1" kern="1200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7659355"/>
                  </a:ext>
                </a:extLst>
              </a:tr>
              <a:tr h="616424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900" b="1" kern="1200" dirty="0" err="1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Грудень</a:t>
                      </a:r>
                      <a:endParaRPr lang="ru-RU" sz="9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uk-UA" sz="9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Міжнародний День Кар’єри</a:t>
                      </a:r>
                      <a:endParaRPr lang="ru-RU" sz="9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uk-UA" sz="9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Спрямований на знайомство здобувачів освіти із сучасними можливостями працевлаштування, стажування та проходження практики в українських і міжнародних компаніях</a:t>
                      </a:r>
                      <a:endParaRPr lang="ru-RU" sz="9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0119760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4B4A4011-6181-4B14-AFDF-A5FD3316F6F3}"/>
              </a:ext>
            </a:extLst>
          </p:cNvPr>
          <p:cNvSpPr txBox="1"/>
          <p:nvPr/>
        </p:nvSpPr>
        <p:spPr>
          <a:xfrm flipH="1">
            <a:off x="8426872" y="4755421"/>
            <a:ext cx="2500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b="1" dirty="0">
                <a:solidFill>
                  <a:schemeClr val="bg1"/>
                </a:solidFill>
              </a:rPr>
              <a:t>7</a:t>
            </a:r>
            <a:endParaRPr lang="ru-UA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08737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542" y="2410"/>
            <a:ext cx="9122916" cy="5143500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7839" y="37275"/>
            <a:ext cx="750161" cy="948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899592" y="-29340"/>
            <a:ext cx="7378652" cy="682459"/>
          </a:xfrm>
        </p:spPr>
        <p:txBody>
          <a:bodyPr>
            <a:noAutofit/>
          </a:bodyPr>
          <a:lstStyle/>
          <a:p>
            <a:r>
              <a:rPr lang="uk-UA" sz="1600" b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+mn-ea"/>
                <a:cs typeface="+mn-cs"/>
              </a:rPr>
              <a:t> </a:t>
            </a:r>
            <a:r>
              <a:rPr lang="uk-UA" sz="24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Підготовка іноземних громадян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11" name="object 4"/>
          <p:cNvSpPr/>
          <p:nvPr/>
        </p:nvSpPr>
        <p:spPr>
          <a:xfrm>
            <a:off x="8244408" y="4681015"/>
            <a:ext cx="867965" cy="47096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    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2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                </a:t>
            </a: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2" name="object 3"/>
          <p:cNvSpPr/>
          <p:nvPr/>
        </p:nvSpPr>
        <p:spPr>
          <a:xfrm>
            <a:off x="8704120" y="4710863"/>
            <a:ext cx="374567" cy="411919"/>
          </a:xfrm>
          <a:custGeom>
            <a:avLst/>
            <a:gdLst/>
            <a:ahLst/>
            <a:cxnLst/>
            <a:rect l="l" t="t" r="r" b="b"/>
            <a:pathLst>
              <a:path w="475614" h="475615">
                <a:moveTo>
                  <a:pt x="237655" y="0"/>
                </a:moveTo>
                <a:lnTo>
                  <a:pt x="189769" y="4829"/>
                </a:lnTo>
                <a:lnTo>
                  <a:pt x="145164" y="18681"/>
                </a:lnTo>
                <a:lnTo>
                  <a:pt x="104796" y="40598"/>
                </a:lnTo>
                <a:lnTo>
                  <a:pt x="69621" y="69624"/>
                </a:lnTo>
                <a:lnTo>
                  <a:pt x="40597" y="104802"/>
                </a:lnTo>
                <a:lnTo>
                  <a:pt x="18681" y="145175"/>
                </a:lnTo>
                <a:lnTo>
                  <a:pt x="4829" y="189786"/>
                </a:lnTo>
                <a:lnTo>
                  <a:pt x="0" y="237680"/>
                </a:lnTo>
                <a:lnTo>
                  <a:pt x="4829" y="285566"/>
                </a:lnTo>
                <a:lnTo>
                  <a:pt x="18681" y="330174"/>
                </a:lnTo>
                <a:lnTo>
                  <a:pt x="40597" y="370547"/>
                </a:lnTo>
                <a:lnTo>
                  <a:pt x="69621" y="405726"/>
                </a:lnTo>
                <a:lnTo>
                  <a:pt x="104796" y="434755"/>
                </a:lnTo>
                <a:lnTo>
                  <a:pt x="145164" y="456675"/>
                </a:lnTo>
                <a:lnTo>
                  <a:pt x="189769" y="470530"/>
                </a:lnTo>
                <a:lnTo>
                  <a:pt x="237655" y="475360"/>
                </a:lnTo>
                <a:lnTo>
                  <a:pt x="285559" y="470530"/>
                </a:lnTo>
                <a:lnTo>
                  <a:pt x="330176" y="456675"/>
                </a:lnTo>
                <a:lnTo>
                  <a:pt x="355151" y="443115"/>
                </a:lnTo>
                <a:lnTo>
                  <a:pt x="237655" y="443115"/>
                </a:lnTo>
                <a:lnTo>
                  <a:pt x="190545" y="437692"/>
                </a:lnTo>
                <a:lnTo>
                  <a:pt x="147303" y="422244"/>
                </a:lnTo>
                <a:lnTo>
                  <a:pt x="109159" y="398000"/>
                </a:lnTo>
                <a:lnTo>
                  <a:pt x="77346" y="366192"/>
                </a:lnTo>
                <a:lnTo>
                  <a:pt x="53097" y="328049"/>
                </a:lnTo>
                <a:lnTo>
                  <a:pt x="37644" y="284801"/>
                </a:lnTo>
                <a:lnTo>
                  <a:pt x="32219" y="237680"/>
                </a:lnTo>
                <a:lnTo>
                  <a:pt x="33355" y="216013"/>
                </a:lnTo>
                <a:lnTo>
                  <a:pt x="36679" y="195011"/>
                </a:lnTo>
                <a:lnTo>
                  <a:pt x="42062" y="174776"/>
                </a:lnTo>
                <a:lnTo>
                  <a:pt x="49377" y="155409"/>
                </a:lnTo>
                <a:lnTo>
                  <a:pt x="118200" y="155409"/>
                </a:lnTo>
                <a:lnTo>
                  <a:pt x="137807" y="121551"/>
                </a:lnTo>
                <a:lnTo>
                  <a:pt x="68249" y="121500"/>
                </a:lnTo>
                <a:lnTo>
                  <a:pt x="100436" y="84812"/>
                </a:lnTo>
                <a:lnTo>
                  <a:pt x="140450" y="56648"/>
                </a:lnTo>
                <a:lnTo>
                  <a:pt x="186716" y="38590"/>
                </a:lnTo>
                <a:lnTo>
                  <a:pt x="237655" y="32219"/>
                </a:lnTo>
                <a:lnTo>
                  <a:pt x="355115" y="32219"/>
                </a:lnTo>
                <a:lnTo>
                  <a:pt x="330176" y="18681"/>
                </a:lnTo>
                <a:lnTo>
                  <a:pt x="285559" y="4829"/>
                </a:lnTo>
                <a:lnTo>
                  <a:pt x="237655" y="0"/>
                </a:lnTo>
                <a:close/>
              </a:path>
              <a:path w="475614" h="475615">
                <a:moveTo>
                  <a:pt x="137807" y="121551"/>
                </a:moveTo>
                <a:lnTo>
                  <a:pt x="118237" y="155435"/>
                </a:lnTo>
                <a:lnTo>
                  <a:pt x="140616" y="186570"/>
                </a:lnTo>
                <a:lnTo>
                  <a:pt x="166357" y="222135"/>
                </a:lnTo>
                <a:lnTo>
                  <a:pt x="77431" y="346176"/>
                </a:lnTo>
                <a:lnTo>
                  <a:pt x="412102" y="346176"/>
                </a:lnTo>
                <a:lnTo>
                  <a:pt x="379901" y="385883"/>
                </a:lnTo>
                <a:lnTo>
                  <a:pt x="338889" y="416477"/>
                </a:lnTo>
                <a:lnTo>
                  <a:pt x="290872" y="436155"/>
                </a:lnTo>
                <a:lnTo>
                  <a:pt x="237655" y="443115"/>
                </a:lnTo>
                <a:lnTo>
                  <a:pt x="355151" y="443115"/>
                </a:lnTo>
                <a:lnTo>
                  <a:pt x="405725" y="405726"/>
                </a:lnTo>
                <a:lnTo>
                  <a:pt x="434746" y="370547"/>
                </a:lnTo>
                <a:lnTo>
                  <a:pt x="456659" y="330174"/>
                </a:lnTo>
                <a:lnTo>
                  <a:pt x="461477" y="314655"/>
                </a:lnTo>
                <a:lnTo>
                  <a:pt x="146481" y="314655"/>
                </a:lnTo>
                <a:lnTo>
                  <a:pt x="189458" y="253974"/>
                </a:lnTo>
                <a:lnTo>
                  <a:pt x="406175" y="253974"/>
                </a:lnTo>
                <a:lnTo>
                  <a:pt x="408604" y="250380"/>
                </a:lnTo>
                <a:lnTo>
                  <a:pt x="230327" y="250380"/>
                </a:lnTo>
                <a:lnTo>
                  <a:pt x="210997" y="223469"/>
                </a:lnTo>
                <a:lnTo>
                  <a:pt x="233425" y="191769"/>
                </a:lnTo>
                <a:lnTo>
                  <a:pt x="188150" y="191769"/>
                </a:lnTo>
                <a:lnTo>
                  <a:pt x="137807" y="121551"/>
                </a:lnTo>
                <a:close/>
              </a:path>
              <a:path w="475614" h="475615">
                <a:moveTo>
                  <a:pt x="355115" y="32219"/>
                </a:moveTo>
                <a:lnTo>
                  <a:pt x="237655" y="32219"/>
                </a:lnTo>
                <a:lnTo>
                  <a:pt x="284771" y="37646"/>
                </a:lnTo>
                <a:lnTo>
                  <a:pt x="328022" y="53102"/>
                </a:lnTo>
                <a:lnTo>
                  <a:pt x="366176" y="77356"/>
                </a:lnTo>
                <a:lnTo>
                  <a:pt x="397998" y="109174"/>
                </a:lnTo>
                <a:lnTo>
                  <a:pt x="422255" y="147323"/>
                </a:lnTo>
                <a:lnTo>
                  <a:pt x="437714" y="190569"/>
                </a:lnTo>
                <a:lnTo>
                  <a:pt x="443141" y="237680"/>
                </a:lnTo>
                <a:lnTo>
                  <a:pt x="442151" y="257819"/>
                </a:lnTo>
                <a:lnTo>
                  <a:pt x="439256" y="277421"/>
                </a:lnTo>
                <a:lnTo>
                  <a:pt x="434563" y="296391"/>
                </a:lnTo>
                <a:lnTo>
                  <a:pt x="428180" y="314629"/>
                </a:lnTo>
                <a:lnTo>
                  <a:pt x="146481" y="314655"/>
                </a:lnTo>
                <a:lnTo>
                  <a:pt x="461477" y="314655"/>
                </a:lnTo>
                <a:lnTo>
                  <a:pt x="470507" y="285566"/>
                </a:lnTo>
                <a:lnTo>
                  <a:pt x="475335" y="237680"/>
                </a:lnTo>
                <a:lnTo>
                  <a:pt x="470507" y="189786"/>
                </a:lnTo>
                <a:lnTo>
                  <a:pt x="456659" y="145175"/>
                </a:lnTo>
                <a:lnTo>
                  <a:pt x="434746" y="104802"/>
                </a:lnTo>
                <a:lnTo>
                  <a:pt x="405725" y="69624"/>
                </a:lnTo>
                <a:lnTo>
                  <a:pt x="370550" y="40598"/>
                </a:lnTo>
                <a:lnTo>
                  <a:pt x="355115" y="32219"/>
                </a:lnTo>
                <a:close/>
              </a:path>
              <a:path w="475614" h="475615">
                <a:moveTo>
                  <a:pt x="406175" y="253974"/>
                </a:moveTo>
                <a:lnTo>
                  <a:pt x="189458" y="253974"/>
                </a:lnTo>
                <a:lnTo>
                  <a:pt x="209270" y="281431"/>
                </a:lnTo>
                <a:lnTo>
                  <a:pt x="353377" y="280987"/>
                </a:lnTo>
                <a:lnTo>
                  <a:pt x="379791" y="275620"/>
                </a:lnTo>
                <a:lnTo>
                  <a:pt x="401424" y="261005"/>
                </a:lnTo>
                <a:lnTo>
                  <a:pt x="406175" y="253974"/>
                </a:lnTo>
                <a:close/>
              </a:path>
              <a:path w="475614" h="475615">
                <a:moveTo>
                  <a:pt x="408628" y="175577"/>
                </a:moveTo>
                <a:lnTo>
                  <a:pt x="351764" y="175577"/>
                </a:lnTo>
                <a:lnTo>
                  <a:pt x="366266" y="178532"/>
                </a:lnTo>
                <a:lnTo>
                  <a:pt x="378147" y="186570"/>
                </a:lnTo>
                <a:lnTo>
                  <a:pt x="386177" y="198450"/>
                </a:lnTo>
                <a:lnTo>
                  <a:pt x="389122" y="212953"/>
                </a:lnTo>
                <a:lnTo>
                  <a:pt x="386177" y="227486"/>
                </a:lnTo>
                <a:lnTo>
                  <a:pt x="378147" y="239387"/>
                </a:lnTo>
                <a:lnTo>
                  <a:pt x="366266" y="247427"/>
                </a:lnTo>
                <a:lnTo>
                  <a:pt x="351764" y="250380"/>
                </a:lnTo>
                <a:lnTo>
                  <a:pt x="408604" y="250380"/>
                </a:lnTo>
                <a:lnTo>
                  <a:pt x="416042" y="239373"/>
                </a:lnTo>
                <a:lnTo>
                  <a:pt x="421406" y="212928"/>
                </a:lnTo>
                <a:lnTo>
                  <a:pt x="416042" y="186553"/>
                </a:lnTo>
                <a:lnTo>
                  <a:pt x="408628" y="175577"/>
                </a:lnTo>
                <a:close/>
              </a:path>
              <a:path w="475614" h="475615">
                <a:moveTo>
                  <a:pt x="353377" y="144906"/>
                </a:moveTo>
                <a:lnTo>
                  <a:pt x="221754" y="144906"/>
                </a:lnTo>
                <a:lnTo>
                  <a:pt x="188150" y="191769"/>
                </a:lnTo>
                <a:lnTo>
                  <a:pt x="233425" y="191769"/>
                </a:lnTo>
                <a:lnTo>
                  <a:pt x="244881" y="175577"/>
                </a:lnTo>
                <a:lnTo>
                  <a:pt x="408628" y="175577"/>
                </a:lnTo>
                <a:lnTo>
                  <a:pt x="401424" y="164914"/>
                </a:lnTo>
                <a:lnTo>
                  <a:pt x="379791" y="150283"/>
                </a:lnTo>
                <a:lnTo>
                  <a:pt x="353377" y="144906"/>
                </a:lnTo>
                <a:close/>
              </a:path>
              <a:path w="475614" h="475615">
                <a:moveTo>
                  <a:pt x="118200" y="155409"/>
                </a:moveTo>
                <a:lnTo>
                  <a:pt x="49377" y="155409"/>
                </a:lnTo>
                <a:lnTo>
                  <a:pt x="118186" y="15543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CB740899-4161-4F48-ABF3-5896345AC7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3595452"/>
              </p:ext>
            </p:extLst>
          </p:nvPr>
        </p:nvGraphicFramePr>
        <p:xfrm>
          <a:off x="1021969" y="3075806"/>
          <a:ext cx="7133898" cy="1895623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3571230">
                  <a:extLst>
                    <a:ext uri="{9D8B030D-6E8A-4147-A177-3AD203B41FA5}">
                      <a16:colId xmlns:a16="http://schemas.microsoft.com/office/drawing/2014/main" val="3617408001"/>
                    </a:ext>
                  </a:extLst>
                </a:gridCol>
                <a:gridCol w="1782048">
                  <a:extLst>
                    <a:ext uri="{9D8B030D-6E8A-4147-A177-3AD203B41FA5}">
                      <a16:colId xmlns:a16="http://schemas.microsoft.com/office/drawing/2014/main" val="3744037195"/>
                    </a:ext>
                  </a:extLst>
                </a:gridCol>
                <a:gridCol w="1780620">
                  <a:extLst>
                    <a:ext uri="{9D8B030D-6E8A-4147-A177-3AD203B41FA5}">
                      <a16:colId xmlns:a16="http://schemas.microsoft.com/office/drawing/2014/main" val="133278444"/>
                    </a:ext>
                  </a:extLst>
                </a:gridCol>
              </a:tblGrid>
              <a:tr h="220961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uk-UA" sz="12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Форма навчання</a:t>
                      </a:r>
                      <a:endParaRPr lang="ru-UA" sz="12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uk-UA" sz="12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2024 рік</a:t>
                      </a:r>
                      <a:endParaRPr lang="ru-UA" sz="12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uk-UA" sz="12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2025 рік</a:t>
                      </a:r>
                      <a:endParaRPr lang="ru-UA" sz="12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73025" marR="73025" marT="0" marB="0"/>
                </a:tc>
                <a:extLst>
                  <a:ext uri="{0D108BD9-81ED-4DB2-BD59-A6C34878D82A}">
                    <a16:rowId xmlns:a16="http://schemas.microsoft.com/office/drawing/2014/main" val="816867988"/>
                  </a:ext>
                </a:extLst>
              </a:tr>
              <a:tr h="2093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Студенти – громадяни іноземних держав</a:t>
                      </a:r>
                      <a:endParaRPr lang="ru-UA" sz="12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199</a:t>
                      </a:r>
                      <a:endParaRPr lang="ru-RU" sz="12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299</a:t>
                      </a:r>
                      <a:endParaRPr lang="ru-RU" sz="12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73025" marR="73025" marT="0" marB="0" anchor="ctr"/>
                </a:tc>
                <a:extLst>
                  <a:ext uri="{0D108BD9-81ED-4DB2-BD59-A6C34878D82A}">
                    <a16:rowId xmlns:a16="http://schemas.microsoft.com/office/drawing/2014/main" val="2944948654"/>
                  </a:ext>
                </a:extLst>
              </a:tr>
              <a:tr h="2093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зокрема студенти денної форми навчання </a:t>
                      </a:r>
                      <a:endParaRPr lang="ru-UA" sz="12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168</a:t>
                      </a:r>
                      <a:endParaRPr lang="ru-RU" sz="12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256</a:t>
                      </a:r>
                      <a:endParaRPr lang="ru-RU" sz="12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73025" marR="73025" marT="0" marB="0" anchor="ctr"/>
                </a:tc>
                <a:extLst>
                  <a:ext uri="{0D108BD9-81ED-4DB2-BD59-A6C34878D82A}">
                    <a16:rowId xmlns:a16="http://schemas.microsoft.com/office/drawing/2014/main" val="2810660120"/>
                  </a:ext>
                </a:extLst>
              </a:tr>
              <a:tr h="2093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зокрема студенти заочної форми навчання</a:t>
                      </a:r>
                      <a:endParaRPr lang="ru-UA" sz="12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31</a:t>
                      </a:r>
                      <a:endParaRPr lang="ru-RU" sz="12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43</a:t>
                      </a:r>
                      <a:endParaRPr lang="ru-RU" sz="12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73025" marR="73025" marT="0" marB="0" anchor="ctr"/>
                </a:tc>
                <a:extLst>
                  <a:ext uri="{0D108BD9-81ED-4DB2-BD59-A6C34878D82A}">
                    <a16:rowId xmlns:a16="http://schemas.microsoft.com/office/drawing/2014/main" val="960559486"/>
                  </a:ext>
                </a:extLst>
              </a:tr>
              <a:tr h="4186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Слухачі ПВ для іноземних громадян та ОБГ</a:t>
                      </a:r>
                      <a:endParaRPr lang="ru-UA" sz="12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1</a:t>
                      </a:r>
                      <a:endParaRPr lang="ru-RU" sz="12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2</a:t>
                      </a:r>
                      <a:endParaRPr lang="ru-RU" sz="12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73025" marR="73025" marT="0" marB="0" anchor="ctr"/>
                </a:tc>
                <a:extLst>
                  <a:ext uri="{0D108BD9-81ED-4DB2-BD59-A6C34878D82A}">
                    <a16:rowId xmlns:a16="http://schemas.microsoft.com/office/drawing/2014/main" val="754900994"/>
                  </a:ext>
                </a:extLst>
              </a:tr>
              <a:tr h="2093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kern="120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Слухачі – громадяни іноземних держав ЦПО</a:t>
                      </a:r>
                      <a:endParaRPr lang="ru-UA" sz="1200" kern="120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-</a:t>
                      </a:r>
                      <a:endParaRPr lang="ru-RU" sz="12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-</a:t>
                      </a:r>
                      <a:endParaRPr lang="ru-RU" sz="12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73025" marR="73025" marT="0" marB="0" anchor="ctr"/>
                </a:tc>
                <a:extLst>
                  <a:ext uri="{0D108BD9-81ED-4DB2-BD59-A6C34878D82A}">
                    <a16:rowId xmlns:a16="http://schemas.microsoft.com/office/drawing/2014/main" val="1872635942"/>
                  </a:ext>
                </a:extLst>
              </a:tr>
              <a:tr h="2093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Аспіранти – громадяни іноземних держав </a:t>
                      </a:r>
                      <a:endParaRPr lang="ru-UA" sz="12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3</a:t>
                      </a:r>
                      <a:endParaRPr lang="ru-RU" sz="12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2</a:t>
                      </a:r>
                      <a:endParaRPr lang="ru-RU" sz="12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73025" marR="73025" marT="0" marB="0" anchor="ctr"/>
                </a:tc>
                <a:extLst>
                  <a:ext uri="{0D108BD9-81ED-4DB2-BD59-A6C34878D82A}">
                    <a16:rowId xmlns:a16="http://schemas.microsoft.com/office/drawing/2014/main" val="2475097705"/>
                  </a:ext>
                </a:extLst>
              </a:tr>
              <a:tr h="2093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kern="120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Разом здобувають освіту в Університеті </a:t>
                      </a:r>
                      <a:endParaRPr lang="ru-UA" sz="1200" kern="120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203</a:t>
                      </a:r>
                      <a:endParaRPr lang="ru-RU" sz="12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303</a:t>
                      </a:r>
                      <a:endParaRPr lang="ru-RU" sz="12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73025" marR="73025" marT="0" marB="0" anchor="ctr"/>
                </a:tc>
                <a:extLst>
                  <a:ext uri="{0D108BD9-81ED-4DB2-BD59-A6C34878D82A}">
                    <a16:rowId xmlns:a16="http://schemas.microsoft.com/office/drawing/2014/main" val="133496375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A3B10A68-9745-45A2-912D-4099F572D85B}"/>
              </a:ext>
            </a:extLst>
          </p:cNvPr>
          <p:cNvSpPr txBox="1"/>
          <p:nvPr/>
        </p:nvSpPr>
        <p:spPr>
          <a:xfrm>
            <a:off x="1021969" y="2690599"/>
            <a:ext cx="71338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+mj-ea"/>
                <a:cs typeface="+mj-cs"/>
              </a:rPr>
              <a:t>Кількість іноземних громадян, які здобувають освіту</a:t>
            </a:r>
            <a:endParaRPr lang="ru-UA" b="1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+mj-ea"/>
              <a:cs typeface="+mj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074E68A-4612-4E1C-A489-B629C72BFFFA}"/>
              </a:ext>
            </a:extLst>
          </p:cNvPr>
          <p:cNvSpPr txBox="1"/>
          <p:nvPr/>
        </p:nvSpPr>
        <p:spPr>
          <a:xfrm>
            <a:off x="835329" y="463274"/>
            <a:ext cx="8220832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0000" algn="just"/>
            <a:r>
              <a:rPr lang="uk-UA" sz="1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Підготовка іноземних здобувачів в університеті відбувається українською </a:t>
            </a:r>
            <a:br>
              <a:rPr lang="uk-UA" sz="1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</a:br>
            <a:r>
              <a:rPr lang="uk-UA" sz="1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або англійською мовою за усіма акредитованими спеціальностями ХНУРЕ.</a:t>
            </a:r>
          </a:p>
          <a:p>
            <a:pPr indent="450000" algn="just"/>
            <a:r>
              <a:rPr lang="uk-UA" sz="1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Українською мовою здобувачі вищої освіти з числа іноземних громадян та ОБГ навчаються на відповідних факультетах.</a:t>
            </a:r>
            <a:endParaRPr lang="ru-RU" sz="14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  <a:p>
            <a:pPr indent="450000" algn="just"/>
            <a:r>
              <a:rPr lang="uk-UA" sz="1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Навчання англійською мовою здійснюється у центрі організації навчання іноземних громадян та ОБГ за такими спеціальностями:</a:t>
            </a:r>
          </a:p>
          <a:p>
            <a:pPr algn="just"/>
            <a:r>
              <a:rPr lang="uk-UA" sz="1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051 - Економіка</a:t>
            </a:r>
            <a:r>
              <a:rPr lang="ru-RU" sz="1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; </a:t>
            </a:r>
            <a:r>
              <a:rPr lang="uk-UA" sz="1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073 - Менеджмент; 123 - Комп’ютерна інженерія; 125 - </a:t>
            </a:r>
            <a:r>
              <a:rPr lang="uk-UA" sz="1400" dirty="0" err="1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Кібербезпека</a:t>
            </a:r>
            <a:r>
              <a:rPr lang="ru-RU" sz="1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 та </a:t>
            </a:r>
            <a:r>
              <a:rPr lang="uk-UA" sz="1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захист</a:t>
            </a:r>
            <a:r>
              <a:rPr lang="ru-RU" sz="1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uk-UA" sz="1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інформації</a:t>
            </a:r>
            <a:r>
              <a:rPr lang="ru-RU" sz="1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; </a:t>
            </a:r>
            <a:r>
              <a:rPr lang="uk-UA" sz="1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163 - Біомедична інженерія; 172 - Телекомунікації та радіотехніка; С1-Економіка та міжнародні економічні відносини; </a:t>
            </a:r>
            <a:r>
              <a:rPr lang="en-US" sz="1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D3</a:t>
            </a:r>
            <a:r>
              <a:rPr lang="uk-UA" sz="1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en-US" sz="1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-</a:t>
            </a:r>
            <a:r>
              <a:rPr lang="uk-UA" sz="1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 Менеджмент; </a:t>
            </a:r>
            <a:r>
              <a:rPr lang="en-US" sz="1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G22 – </a:t>
            </a:r>
            <a:r>
              <a:rPr lang="uk-UA" sz="1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Біомедична інженерія; </a:t>
            </a:r>
            <a:r>
              <a:rPr lang="en-US" sz="1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F7 – </a:t>
            </a:r>
            <a:r>
              <a:rPr lang="ru-UA" sz="1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комп</a:t>
            </a:r>
            <a:r>
              <a:rPr lang="uk-UA" sz="1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’</a:t>
            </a:r>
            <a:r>
              <a:rPr lang="uk-UA" sz="1400" dirty="0" err="1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ютерна</a:t>
            </a:r>
            <a:r>
              <a:rPr lang="ru-UA" sz="1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uk-UA" sz="1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інженерія.</a:t>
            </a:r>
          </a:p>
          <a:p>
            <a:pPr algn="just"/>
            <a:endParaRPr lang="ru-RU" sz="14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954BD1E-3ADE-4A98-A8C5-E57D0EF94E01}"/>
              </a:ext>
            </a:extLst>
          </p:cNvPr>
          <p:cNvSpPr txBox="1"/>
          <p:nvPr/>
        </p:nvSpPr>
        <p:spPr>
          <a:xfrm flipH="1">
            <a:off x="8400835" y="4763450"/>
            <a:ext cx="3745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b="1" dirty="0">
                <a:solidFill>
                  <a:schemeClr val="bg1"/>
                </a:solidFill>
              </a:rPr>
              <a:t>8</a:t>
            </a:r>
            <a:endParaRPr lang="ru-UA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34356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542" y="4726"/>
            <a:ext cx="9122916" cy="5143500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797" y="46860"/>
            <a:ext cx="750161" cy="948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object 4"/>
          <p:cNvSpPr/>
          <p:nvPr/>
        </p:nvSpPr>
        <p:spPr>
          <a:xfrm>
            <a:off x="8244408" y="4692090"/>
            <a:ext cx="889049" cy="43795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    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2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                </a:t>
            </a: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1" name="object 3"/>
          <p:cNvSpPr/>
          <p:nvPr/>
        </p:nvSpPr>
        <p:spPr>
          <a:xfrm>
            <a:off x="8706055" y="4692090"/>
            <a:ext cx="425599" cy="411920"/>
          </a:xfrm>
          <a:custGeom>
            <a:avLst/>
            <a:gdLst/>
            <a:ahLst/>
            <a:cxnLst/>
            <a:rect l="l" t="t" r="r" b="b"/>
            <a:pathLst>
              <a:path w="475614" h="475615">
                <a:moveTo>
                  <a:pt x="237655" y="0"/>
                </a:moveTo>
                <a:lnTo>
                  <a:pt x="189769" y="4829"/>
                </a:lnTo>
                <a:lnTo>
                  <a:pt x="145164" y="18681"/>
                </a:lnTo>
                <a:lnTo>
                  <a:pt x="104796" y="40598"/>
                </a:lnTo>
                <a:lnTo>
                  <a:pt x="69621" y="69624"/>
                </a:lnTo>
                <a:lnTo>
                  <a:pt x="40597" y="104802"/>
                </a:lnTo>
                <a:lnTo>
                  <a:pt x="18681" y="145175"/>
                </a:lnTo>
                <a:lnTo>
                  <a:pt x="4829" y="189786"/>
                </a:lnTo>
                <a:lnTo>
                  <a:pt x="0" y="237680"/>
                </a:lnTo>
                <a:lnTo>
                  <a:pt x="4829" y="285566"/>
                </a:lnTo>
                <a:lnTo>
                  <a:pt x="18681" y="330174"/>
                </a:lnTo>
                <a:lnTo>
                  <a:pt x="40597" y="370547"/>
                </a:lnTo>
                <a:lnTo>
                  <a:pt x="69621" y="405726"/>
                </a:lnTo>
                <a:lnTo>
                  <a:pt x="104796" y="434755"/>
                </a:lnTo>
                <a:lnTo>
                  <a:pt x="145164" y="456675"/>
                </a:lnTo>
                <a:lnTo>
                  <a:pt x="189769" y="470530"/>
                </a:lnTo>
                <a:lnTo>
                  <a:pt x="237655" y="475360"/>
                </a:lnTo>
                <a:lnTo>
                  <a:pt x="285559" y="470530"/>
                </a:lnTo>
                <a:lnTo>
                  <a:pt x="330176" y="456675"/>
                </a:lnTo>
                <a:lnTo>
                  <a:pt x="355151" y="443115"/>
                </a:lnTo>
                <a:lnTo>
                  <a:pt x="237655" y="443115"/>
                </a:lnTo>
                <a:lnTo>
                  <a:pt x="190545" y="437692"/>
                </a:lnTo>
                <a:lnTo>
                  <a:pt x="147303" y="422244"/>
                </a:lnTo>
                <a:lnTo>
                  <a:pt x="109159" y="398000"/>
                </a:lnTo>
                <a:lnTo>
                  <a:pt x="77346" y="366192"/>
                </a:lnTo>
                <a:lnTo>
                  <a:pt x="53097" y="328049"/>
                </a:lnTo>
                <a:lnTo>
                  <a:pt x="37644" y="284801"/>
                </a:lnTo>
                <a:lnTo>
                  <a:pt x="32219" y="237680"/>
                </a:lnTo>
                <a:lnTo>
                  <a:pt x="33355" y="216013"/>
                </a:lnTo>
                <a:lnTo>
                  <a:pt x="36679" y="195011"/>
                </a:lnTo>
                <a:lnTo>
                  <a:pt x="42062" y="174776"/>
                </a:lnTo>
                <a:lnTo>
                  <a:pt x="49377" y="155409"/>
                </a:lnTo>
                <a:lnTo>
                  <a:pt x="118200" y="155409"/>
                </a:lnTo>
                <a:lnTo>
                  <a:pt x="137807" y="121551"/>
                </a:lnTo>
                <a:lnTo>
                  <a:pt x="68249" y="121500"/>
                </a:lnTo>
                <a:lnTo>
                  <a:pt x="100436" y="84812"/>
                </a:lnTo>
                <a:lnTo>
                  <a:pt x="140450" y="56648"/>
                </a:lnTo>
                <a:lnTo>
                  <a:pt x="186716" y="38590"/>
                </a:lnTo>
                <a:lnTo>
                  <a:pt x="237655" y="32219"/>
                </a:lnTo>
                <a:lnTo>
                  <a:pt x="355115" y="32219"/>
                </a:lnTo>
                <a:lnTo>
                  <a:pt x="330176" y="18681"/>
                </a:lnTo>
                <a:lnTo>
                  <a:pt x="285559" y="4829"/>
                </a:lnTo>
                <a:lnTo>
                  <a:pt x="237655" y="0"/>
                </a:lnTo>
                <a:close/>
              </a:path>
              <a:path w="475614" h="475615">
                <a:moveTo>
                  <a:pt x="137807" y="121551"/>
                </a:moveTo>
                <a:lnTo>
                  <a:pt x="118237" y="155435"/>
                </a:lnTo>
                <a:lnTo>
                  <a:pt x="140616" y="186570"/>
                </a:lnTo>
                <a:lnTo>
                  <a:pt x="166357" y="222135"/>
                </a:lnTo>
                <a:lnTo>
                  <a:pt x="77431" y="346176"/>
                </a:lnTo>
                <a:lnTo>
                  <a:pt x="412102" y="346176"/>
                </a:lnTo>
                <a:lnTo>
                  <a:pt x="379901" y="385883"/>
                </a:lnTo>
                <a:lnTo>
                  <a:pt x="338889" y="416477"/>
                </a:lnTo>
                <a:lnTo>
                  <a:pt x="290872" y="436155"/>
                </a:lnTo>
                <a:lnTo>
                  <a:pt x="237655" y="443115"/>
                </a:lnTo>
                <a:lnTo>
                  <a:pt x="355151" y="443115"/>
                </a:lnTo>
                <a:lnTo>
                  <a:pt x="405725" y="405726"/>
                </a:lnTo>
                <a:lnTo>
                  <a:pt x="434746" y="370547"/>
                </a:lnTo>
                <a:lnTo>
                  <a:pt x="456659" y="330174"/>
                </a:lnTo>
                <a:lnTo>
                  <a:pt x="461477" y="314655"/>
                </a:lnTo>
                <a:lnTo>
                  <a:pt x="146481" y="314655"/>
                </a:lnTo>
                <a:lnTo>
                  <a:pt x="189458" y="253974"/>
                </a:lnTo>
                <a:lnTo>
                  <a:pt x="406175" y="253974"/>
                </a:lnTo>
                <a:lnTo>
                  <a:pt x="408604" y="250380"/>
                </a:lnTo>
                <a:lnTo>
                  <a:pt x="230327" y="250380"/>
                </a:lnTo>
                <a:lnTo>
                  <a:pt x="210997" y="223469"/>
                </a:lnTo>
                <a:lnTo>
                  <a:pt x="233425" y="191769"/>
                </a:lnTo>
                <a:lnTo>
                  <a:pt x="188150" y="191769"/>
                </a:lnTo>
                <a:lnTo>
                  <a:pt x="137807" y="121551"/>
                </a:lnTo>
                <a:close/>
              </a:path>
              <a:path w="475614" h="475615">
                <a:moveTo>
                  <a:pt x="355115" y="32219"/>
                </a:moveTo>
                <a:lnTo>
                  <a:pt x="237655" y="32219"/>
                </a:lnTo>
                <a:lnTo>
                  <a:pt x="284771" y="37646"/>
                </a:lnTo>
                <a:lnTo>
                  <a:pt x="328022" y="53102"/>
                </a:lnTo>
                <a:lnTo>
                  <a:pt x="366176" y="77356"/>
                </a:lnTo>
                <a:lnTo>
                  <a:pt x="397998" y="109174"/>
                </a:lnTo>
                <a:lnTo>
                  <a:pt x="422255" y="147323"/>
                </a:lnTo>
                <a:lnTo>
                  <a:pt x="437714" y="190569"/>
                </a:lnTo>
                <a:lnTo>
                  <a:pt x="443141" y="237680"/>
                </a:lnTo>
                <a:lnTo>
                  <a:pt x="442151" y="257819"/>
                </a:lnTo>
                <a:lnTo>
                  <a:pt x="439256" y="277421"/>
                </a:lnTo>
                <a:lnTo>
                  <a:pt x="434563" y="296391"/>
                </a:lnTo>
                <a:lnTo>
                  <a:pt x="428180" y="314629"/>
                </a:lnTo>
                <a:lnTo>
                  <a:pt x="146481" y="314655"/>
                </a:lnTo>
                <a:lnTo>
                  <a:pt x="461477" y="314655"/>
                </a:lnTo>
                <a:lnTo>
                  <a:pt x="470507" y="285566"/>
                </a:lnTo>
                <a:lnTo>
                  <a:pt x="475335" y="237680"/>
                </a:lnTo>
                <a:lnTo>
                  <a:pt x="470507" y="189786"/>
                </a:lnTo>
                <a:lnTo>
                  <a:pt x="456659" y="145175"/>
                </a:lnTo>
                <a:lnTo>
                  <a:pt x="434746" y="104802"/>
                </a:lnTo>
                <a:lnTo>
                  <a:pt x="405725" y="69624"/>
                </a:lnTo>
                <a:lnTo>
                  <a:pt x="370550" y="40598"/>
                </a:lnTo>
                <a:lnTo>
                  <a:pt x="355115" y="32219"/>
                </a:lnTo>
                <a:close/>
              </a:path>
              <a:path w="475614" h="475615">
                <a:moveTo>
                  <a:pt x="406175" y="253974"/>
                </a:moveTo>
                <a:lnTo>
                  <a:pt x="189458" y="253974"/>
                </a:lnTo>
                <a:lnTo>
                  <a:pt x="209270" y="281431"/>
                </a:lnTo>
                <a:lnTo>
                  <a:pt x="353377" y="280987"/>
                </a:lnTo>
                <a:lnTo>
                  <a:pt x="379791" y="275620"/>
                </a:lnTo>
                <a:lnTo>
                  <a:pt x="401424" y="261005"/>
                </a:lnTo>
                <a:lnTo>
                  <a:pt x="406175" y="253974"/>
                </a:lnTo>
                <a:close/>
              </a:path>
              <a:path w="475614" h="475615">
                <a:moveTo>
                  <a:pt x="408628" y="175577"/>
                </a:moveTo>
                <a:lnTo>
                  <a:pt x="351764" y="175577"/>
                </a:lnTo>
                <a:lnTo>
                  <a:pt x="366266" y="178532"/>
                </a:lnTo>
                <a:lnTo>
                  <a:pt x="378147" y="186570"/>
                </a:lnTo>
                <a:lnTo>
                  <a:pt x="386177" y="198450"/>
                </a:lnTo>
                <a:lnTo>
                  <a:pt x="389122" y="212953"/>
                </a:lnTo>
                <a:lnTo>
                  <a:pt x="386177" y="227486"/>
                </a:lnTo>
                <a:lnTo>
                  <a:pt x="378147" y="239387"/>
                </a:lnTo>
                <a:lnTo>
                  <a:pt x="366266" y="247427"/>
                </a:lnTo>
                <a:lnTo>
                  <a:pt x="351764" y="250380"/>
                </a:lnTo>
                <a:lnTo>
                  <a:pt x="408604" y="250380"/>
                </a:lnTo>
                <a:lnTo>
                  <a:pt x="416042" y="239373"/>
                </a:lnTo>
                <a:lnTo>
                  <a:pt x="421406" y="212928"/>
                </a:lnTo>
                <a:lnTo>
                  <a:pt x="416042" y="186553"/>
                </a:lnTo>
                <a:lnTo>
                  <a:pt x="408628" y="175577"/>
                </a:lnTo>
                <a:close/>
              </a:path>
              <a:path w="475614" h="475615">
                <a:moveTo>
                  <a:pt x="353377" y="144906"/>
                </a:moveTo>
                <a:lnTo>
                  <a:pt x="221754" y="144906"/>
                </a:lnTo>
                <a:lnTo>
                  <a:pt x="188150" y="191769"/>
                </a:lnTo>
                <a:lnTo>
                  <a:pt x="233425" y="191769"/>
                </a:lnTo>
                <a:lnTo>
                  <a:pt x="244881" y="175577"/>
                </a:lnTo>
                <a:lnTo>
                  <a:pt x="408628" y="175577"/>
                </a:lnTo>
                <a:lnTo>
                  <a:pt x="401424" y="164914"/>
                </a:lnTo>
                <a:lnTo>
                  <a:pt x="379791" y="150283"/>
                </a:lnTo>
                <a:lnTo>
                  <a:pt x="353377" y="144906"/>
                </a:lnTo>
                <a:close/>
              </a:path>
              <a:path w="475614" h="475615">
                <a:moveTo>
                  <a:pt x="118200" y="155409"/>
                </a:moveTo>
                <a:lnTo>
                  <a:pt x="49377" y="155409"/>
                </a:lnTo>
                <a:lnTo>
                  <a:pt x="118186" y="15543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4C5FFD20-5419-43FF-B45A-3C0092EA5630}"/>
              </a:ext>
            </a:extLst>
          </p:cNvPr>
          <p:cNvSpPr/>
          <p:nvPr/>
        </p:nvSpPr>
        <p:spPr>
          <a:xfrm>
            <a:off x="855213" y="25979"/>
            <a:ext cx="738919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+mj-ea"/>
                <a:cs typeface="+mj-cs"/>
              </a:rPr>
              <a:t>Післядипломна освіта </a:t>
            </a:r>
            <a:endParaRPr lang="ru-UA" sz="2400" b="1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+mj-ea"/>
              <a:cs typeface="+mj-cs"/>
            </a:endParaRPr>
          </a:p>
        </p:txBody>
      </p:sp>
      <p:graphicFrame>
        <p:nvGraphicFramePr>
          <p:cNvPr id="12" name="Таблица 11">
            <a:extLst>
              <a:ext uri="{FF2B5EF4-FFF2-40B4-BE49-F238E27FC236}">
                <a16:creationId xmlns:a16="http://schemas.microsoft.com/office/drawing/2014/main" id="{F8D0E02D-EA6F-45CA-A3BC-A43A1FA755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596411"/>
              </p:ext>
            </p:extLst>
          </p:nvPr>
        </p:nvGraphicFramePr>
        <p:xfrm>
          <a:off x="1006009" y="2795413"/>
          <a:ext cx="3565990" cy="1432522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1785056">
                  <a:extLst>
                    <a:ext uri="{9D8B030D-6E8A-4147-A177-3AD203B41FA5}">
                      <a16:colId xmlns:a16="http://schemas.microsoft.com/office/drawing/2014/main" val="1186840051"/>
                    </a:ext>
                  </a:extLst>
                </a:gridCol>
                <a:gridCol w="890467">
                  <a:extLst>
                    <a:ext uri="{9D8B030D-6E8A-4147-A177-3AD203B41FA5}">
                      <a16:colId xmlns:a16="http://schemas.microsoft.com/office/drawing/2014/main" val="3644652240"/>
                    </a:ext>
                  </a:extLst>
                </a:gridCol>
                <a:gridCol w="890467">
                  <a:extLst>
                    <a:ext uri="{9D8B030D-6E8A-4147-A177-3AD203B41FA5}">
                      <a16:colId xmlns:a16="http://schemas.microsoft.com/office/drawing/2014/main" val="2668593327"/>
                    </a:ext>
                  </a:extLst>
                </a:gridCol>
              </a:tblGrid>
              <a:tr h="2285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5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j-ea"/>
                          <a:cs typeface="+mj-cs"/>
                        </a:rPr>
                        <a:t>Контингент</a:t>
                      </a:r>
                      <a:endParaRPr lang="ru-RU" sz="105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j-ea"/>
                        <a:cs typeface="+mj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5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j-ea"/>
                          <a:cs typeface="+mj-cs"/>
                        </a:rPr>
                        <a:t>2024 рік</a:t>
                      </a:r>
                      <a:endParaRPr lang="ru-RU" sz="105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j-ea"/>
                        <a:cs typeface="+mj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5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j-ea"/>
                          <a:cs typeface="+mj-cs"/>
                        </a:rPr>
                        <a:t>2025 рік</a:t>
                      </a:r>
                      <a:endParaRPr lang="ru-RU" sz="105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j-ea"/>
                        <a:cs typeface="+mj-cs"/>
                      </a:endParaRPr>
                    </a:p>
                  </a:txBody>
                  <a:tcPr marL="73025" marR="73025" marT="0" marB="0" anchor="ctr"/>
                </a:tc>
                <a:extLst>
                  <a:ext uri="{0D108BD9-81ED-4DB2-BD59-A6C34878D82A}">
                    <a16:rowId xmlns:a16="http://schemas.microsoft.com/office/drawing/2014/main" val="1124722197"/>
                  </a:ext>
                </a:extLst>
              </a:tr>
              <a:tr h="3901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5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j-ea"/>
                          <a:cs typeface="+mj-cs"/>
                        </a:rPr>
                        <a:t>За підготовку фахівців</a:t>
                      </a:r>
                      <a:endParaRPr lang="ru-RU" sz="105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j-ea"/>
                        <a:cs typeface="+mj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5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j-ea"/>
                          <a:cs typeface="+mj-cs"/>
                        </a:rPr>
                        <a:t>1934756,00</a:t>
                      </a:r>
                      <a:endParaRPr lang="ru-RU" sz="105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j-ea"/>
                        <a:cs typeface="+mj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j-ea"/>
                          <a:cs typeface="+mj-cs"/>
                        </a:rPr>
                        <a:t>1291154,5</a:t>
                      </a:r>
                      <a:endParaRPr lang="ru-UA" sz="105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j-ea"/>
                        <a:cs typeface="+mj-cs"/>
                      </a:endParaRPr>
                    </a:p>
                  </a:txBody>
                  <a:tcPr marL="73025" marR="73025" marT="0" marB="0" anchor="ctr"/>
                </a:tc>
                <a:extLst>
                  <a:ext uri="{0D108BD9-81ED-4DB2-BD59-A6C34878D82A}">
                    <a16:rowId xmlns:a16="http://schemas.microsoft.com/office/drawing/2014/main" val="1439622996"/>
                  </a:ext>
                </a:extLst>
              </a:tr>
              <a:tr h="4236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5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j-ea"/>
                          <a:cs typeface="+mj-cs"/>
                        </a:rPr>
                        <a:t>За курси підвищення кваліфікації</a:t>
                      </a:r>
                      <a:endParaRPr lang="ru-RU" sz="105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j-ea"/>
                        <a:cs typeface="+mj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5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j-ea"/>
                          <a:cs typeface="+mj-cs"/>
                        </a:rPr>
                        <a:t>46031,00</a:t>
                      </a:r>
                      <a:endParaRPr lang="ru-RU" sz="105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j-ea"/>
                        <a:cs typeface="+mj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j-ea"/>
                          <a:cs typeface="+mj-cs"/>
                        </a:rPr>
                        <a:t>53136,00</a:t>
                      </a:r>
                      <a:endParaRPr lang="ru-UA" sz="105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j-ea"/>
                        <a:cs typeface="+mj-cs"/>
                      </a:endParaRPr>
                    </a:p>
                  </a:txBody>
                  <a:tcPr marL="73025" marR="73025" marT="0" marB="0" anchor="ctr"/>
                </a:tc>
                <a:extLst>
                  <a:ext uri="{0D108BD9-81ED-4DB2-BD59-A6C34878D82A}">
                    <a16:rowId xmlns:a16="http://schemas.microsoft.com/office/drawing/2014/main" val="3756844493"/>
                  </a:ext>
                </a:extLst>
              </a:tr>
              <a:tr h="3901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5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j-ea"/>
                          <a:cs typeface="+mj-cs"/>
                        </a:rPr>
                        <a:t>Загальна кількість</a:t>
                      </a:r>
                      <a:endParaRPr lang="ru-RU" sz="105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j-ea"/>
                        <a:cs typeface="+mj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5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j-ea"/>
                          <a:cs typeface="+mj-cs"/>
                        </a:rPr>
                        <a:t>1980787,00</a:t>
                      </a:r>
                      <a:endParaRPr lang="ru-RU" sz="105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j-ea"/>
                        <a:cs typeface="+mj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j-ea"/>
                          <a:cs typeface="+mj-cs"/>
                        </a:rPr>
                        <a:t>1344290,50</a:t>
                      </a:r>
                      <a:endParaRPr lang="ru-UA" sz="105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j-ea"/>
                        <a:cs typeface="+mj-cs"/>
                      </a:endParaRPr>
                    </a:p>
                  </a:txBody>
                  <a:tcPr marL="73025" marR="73025" marT="0" marB="0" anchor="ctr"/>
                </a:tc>
                <a:extLst>
                  <a:ext uri="{0D108BD9-81ED-4DB2-BD59-A6C34878D82A}">
                    <a16:rowId xmlns:a16="http://schemas.microsoft.com/office/drawing/2014/main" val="408605110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CD834C4-E2A2-4747-B65B-9C68FC1490EF}"/>
              </a:ext>
            </a:extLst>
          </p:cNvPr>
          <p:cNvSpPr txBox="1"/>
          <p:nvPr/>
        </p:nvSpPr>
        <p:spPr>
          <a:xfrm>
            <a:off x="1408871" y="2479113"/>
            <a:ext cx="2972289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05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+mj-ea"/>
                <a:cs typeface="+mj-cs"/>
              </a:rPr>
              <a:t>Інформація про кошти, залучені ЦПО (грн)</a:t>
            </a:r>
            <a:endParaRPr lang="ru-UA" sz="1050" b="1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+mj-ea"/>
              <a:cs typeface="+mj-cs"/>
            </a:endParaRPr>
          </a:p>
        </p:txBody>
      </p:sp>
      <p:graphicFrame>
        <p:nvGraphicFramePr>
          <p:cNvPr id="13" name="Таблица 12">
            <a:extLst>
              <a:ext uri="{FF2B5EF4-FFF2-40B4-BE49-F238E27FC236}">
                <a16:creationId xmlns:a16="http://schemas.microsoft.com/office/drawing/2014/main" id="{EEF9D772-8BC1-4BA7-BBAB-79BBB6FBF5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6839992"/>
              </p:ext>
            </p:extLst>
          </p:nvPr>
        </p:nvGraphicFramePr>
        <p:xfrm>
          <a:off x="4784024" y="2776901"/>
          <a:ext cx="3604399" cy="2003188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1683693">
                  <a:extLst>
                    <a:ext uri="{9D8B030D-6E8A-4147-A177-3AD203B41FA5}">
                      <a16:colId xmlns:a16="http://schemas.microsoft.com/office/drawing/2014/main" val="1123233999"/>
                    </a:ext>
                  </a:extLst>
                </a:gridCol>
                <a:gridCol w="841846">
                  <a:extLst>
                    <a:ext uri="{9D8B030D-6E8A-4147-A177-3AD203B41FA5}">
                      <a16:colId xmlns:a16="http://schemas.microsoft.com/office/drawing/2014/main" val="2898757699"/>
                    </a:ext>
                  </a:extLst>
                </a:gridCol>
                <a:gridCol w="1078860">
                  <a:extLst>
                    <a:ext uri="{9D8B030D-6E8A-4147-A177-3AD203B41FA5}">
                      <a16:colId xmlns:a16="http://schemas.microsoft.com/office/drawing/2014/main" val="3675037125"/>
                    </a:ext>
                  </a:extLst>
                </a:gridCol>
              </a:tblGrid>
              <a:tr h="486006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5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j-ea"/>
                          <a:cs typeface="+mj-cs"/>
                        </a:rPr>
                        <a:t>Вид навчання</a:t>
                      </a:r>
                      <a:endParaRPr lang="ru-RU" sz="105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j-ea"/>
                        <a:cs typeface="+mj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5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j-ea"/>
                          <a:cs typeface="+mj-cs"/>
                        </a:rPr>
                        <a:t>2024 рік </a:t>
                      </a:r>
                      <a:endParaRPr lang="ru-RU" sz="105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j-ea"/>
                        <a:cs typeface="+mj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5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j-ea"/>
                          <a:cs typeface="+mj-cs"/>
                        </a:rPr>
                        <a:t>2025 рік</a:t>
                      </a:r>
                      <a:endParaRPr lang="ru-RU" sz="105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j-ea"/>
                        <a:cs typeface="+mj-cs"/>
                      </a:endParaRPr>
                    </a:p>
                  </a:txBody>
                  <a:tcPr marL="73025" marR="73025" marT="0" marB="0" anchor="ctr"/>
                </a:tc>
                <a:extLst>
                  <a:ext uri="{0D108BD9-81ED-4DB2-BD59-A6C34878D82A}">
                    <a16:rowId xmlns:a16="http://schemas.microsoft.com/office/drawing/2014/main" val="147892440"/>
                  </a:ext>
                </a:extLst>
              </a:tr>
              <a:tr h="222067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5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j-ea"/>
                          <a:cs typeface="+mj-cs"/>
                        </a:rPr>
                        <a:t>Підготовка магістрів</a:t>
                      </a:r>
                      <a:endParaRPr lang="ru-RU" sz="105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j-ea"/>
                        <a:cs typeface="+mj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5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j-ea"/>
                          <a:cs typeface="+mj-cs"/>
                        </a:rPr>
                        <a:t>50</a:t>
                      </a:r>
                      <a:endParaRPr lang="ru-RU" sz="105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j-ea"/>
                        <a:cs typeface="+mj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5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j-ea"/>
                          <a:cs typeface="+mj-cs"/>
                        </a:rPr>
                        <a:t>49</a:t>
                      </a:r>
                      <a:endParaRPr lang="ru-UA" sz="105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j-ea"/>
                        <a:cs typeface="+mj-cs"/>
                      </a:endParaRPr>
                    </a:p>
                  </a:txBody>
                  <a:tcPr marL="73025" marR="73025" marT="0" marB="0" anchor="ctr"/>
                </a:tc>
                <a:extLst>
                  <a:ext uri="{0D108BD9-81ED-4DB2-BD59-A6C34878D82A}">
                    <a16:rowId xmlns:a16="http://schemas.microsoft.com/office/drawing/2014/main" val="1153504009"/>
                  </a:ext>
                </a:extLst>
              </a:tr>
              <a:tr h="222067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5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j-ea"/>
                          <a:cs typeface="+mj-cs"/>
                        </a:rPr>
                        <a:t>Підготовка бакалаврів</a:t>
                      </a:r>
                      <a:endParaRPr lang="ru-RU" sz="105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j-ea"/>
                        <a:cs typeface="+mj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5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j-ea"/>
                          <a:cs typeface="+mj-cs"/>
                        </a:rPr>
                        <a:t>124</a:t>
                      </a:r>
                      <a:endParaRPr lang="ru-RU" sz="105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j-ea"/>
                        <a:cs typeface="+mj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5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j-ea"/>
                          <a:cs typeface="+mj-cs"/>
                        </a:rPr>
                        <a:t>48</a:t>
                      </a:r>
                      <a:endParaRPr lang="ru-UA" sz="105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j-ea"/>
                        <a:cs typeface="+mj-cs"/>
                      </a:endParaRPr>
                    </a:p>
                  </a:txBody>
                  <a:tcPr marL="73025" marR="73025" marT="0" marB="0" anchor="ctr"/>
                </a:tc>
                <a:extLst>
                  <a:ext uri="{0D108BD9-81ED-4DB2-BD59-A6C34878D82A}">
                    <a16:rowId xmlns:a16="http://schemas.microsoft.com/office/drawing/2014/main" val="2575233039"/>
                  </a:ext>
                </a:extLst>
              </a:tr>
              <a:tr h="222067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5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j-ea"/>
                          <a:cs typeface="+mj-cs"/>
                        </a:rPr>
                        <a:t>Разом</a:t>
                      </a:r>
                      <a:endParaRPr lang="ru-RU" sz="105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j-ea"/>
                        <a:cs typeface="+mj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5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j-ea"/>
                          <a:cs typeface="+mj-cs"/>
                        </a:rPr>
                        <a:t>174</a:t>
                      </a:r>
                      <a:endParaRPr lang="ru-RU" sz="105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j-ea"/>
                        <a:cs typeface="+mj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5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j-ea"/>
                          <a:cs typeface="+mj-cs"/>
                        </a:rPr>
                        <a:t>97</a:t>
                      </a:r>
                      <a:endParaRPr lang="ru-UA" sz="105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j-ea"/>
                        <a:cs typeface="+mj-cs"/>
                      </a:endParaRPr>
                    </a:p>
                  </a:txBody>
                  <a:tcPr marL="73025" marR="73025" marT="0" marB="0" anchor="ctr"/>
                </a:tc>
                <a:extLst>
                  <a:ext uri="{0D108BD9-81ED-4DB2-BD59-A6C34878D82A}">
                    <a16:rowId xmlns:a16="http://schemas.microsoft.com/office/drawing/2014/main" val="780427848"/>
                  </a:ext>
                </a:extLst>
              </a:tr>
              <a:tr h="628914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5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j-ea"/>
                          <a:cs typeface="+mj-cs"/>
                        </a:rPr>
                        <a:t>Підвищення кваліфікації за напрямами Університету</a:t>
                      </a:r>
                      <a:endParaRPr lang="ru-RU" sz="105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j-ea"/>
                        <a:cs typeface="+mj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5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j-ea"/>
                          <a:cs typeface="+mj-cs"/>
                        </a:rPr>
                        <a:t>36</a:t>
                      </a:r>
                      <a:endParaRPr lang="ru-RU" sz="105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j-ea"/>
                        <a:cs typeface="+mj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05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j-ea"/>
                          <a:cs typeface="+mj-cs"/>
                        </a:rPr>
                        <a:t>72</a:t>
                      </a:r>
                      <a:endParaRPr lang="ru-UA" sz="105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j-ea"/>
                        <a:cs typeface="+mj-cs"/>
                      </a:endParaRPr>
                    </a:p>
                  </a:txBody>
                  <a:tcPr marL="73025" marR="73025" marT="0" marB="0" anchor="ctr"/>
                </a:tc>
                <a:extLst>
                  <a:ext uri="{0D108BD9-81ED-4DB2-BD59-A6C34878D82A}">
                    <a16:rowId xmlns:a16="http://schemas.microsoft.com/office/drawing/2014/main" val="2365352977"/>
                  </a:ext>
                </a:extLst>
              </a:tr>
              <a:tr h="222067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5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j-ea"/>
                          <a:cs typeface="+mj-cs"/>
                        </a:rPr>
                        <a:t>Загальна кількість</a:t>
                      </a:r>
                      <a:endParaRPr lang="ru-RU" sz="105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j-ea"/>
                        <a:cs typeface="+mj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5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j-ea"/>
                          <a:cs typeface="+mj-cs"/>
                        </a:rPr>
                        <a:t>210</a:t>
                      </a:r>
                      <a:endParaRPr lang="ru-RU" sz="105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j-ea"/>
                        <a:cs typeface="+mj-cs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5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j-ea"/>
                          <a:cs typeface="+mj-cs"/>
                        </a:rPr>
                        <a:t>1</a:t>
                      </a:r>
                      <a:r>
                        <a:rPr lang="ru-RU" sz="105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+mj-ea"/>
                          <a:cs typeface="+mj-cs"/>
                        </a:rPr>
                        <a:t>69</a:t>
                      </a:r>
                      <a:endParaRPr lang="ru-UA" sz="105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+mj-ea"/>
                        <a:cs typeface="+mj-cs"/>
                      </a:endParaRPr>
                    </a:p>
                  </a:txBody>
                  <a:tcPr marL="73025" marR="73025" marT="0" marB="0" anchor="ctr"/>
                </a:tc>
                <a:extLst>
                  <a:ext uri="{0D108BD9-81ED-4DB2-BD59-A6C34878D82A}">
                    <a16:rowId xmlns:a16="http://schemas.microsoft.com/office/drawing/2014/main" val="2026181324"/>
                  </a:ext>
                </a:extLst>
              </a:tr>
            </a:tbl>
          </a:graphicData>
        </a:graphic>
      </p:graphicFrame>
      <p:sp>
        <p:nvSpPr>
          <p:cNvPr id="14" name="Заголовок 8">
            <a:extLst>
              <a:ext uri="{FF2B5EF4-FFF2-40B4-BE49-F238E27FC236}">
                <a16:creationId xmlns:a16="http://schemas.microsoft.com/office/drawing/2014/main" id="{14E11D54-68BF-4563-847D-823693B72087}"/>
              </a:ext>
            </a:extLst>
          </p:cNvPr>
          <p:cNvSpPr txBox="1">
            <a:spLocks/>
          </p:cNvSpPr>
          <p:nvPr/>
        </p:nvSpPr>
        <p:spPr>
          <a:xfrm>
            <a:off x="5165148" y="2341909"/>
            <a:ext cx="2842149" cy="5318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uk-UA" sz="105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Контингент студентів і слухачів ЦПО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451CE77-61A2-47D0-8614-D5036886AD90}"/>
              </a:ext>
            </a:extLst>
          </p:cNvPr>
          <p:cNvSpPr txBox="1"/>
          <p:nvPr/>
        </p:nvSpPr>
        <p:spPr>
          <a:xfrm flipH="1">
            <a:off x="8359956" y="4757179"/>
            <a:ext cx="3745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b="1" dirty="0">
                <a:solidFill>
                  <a:schemeClr val="bg1"/>
                </a:solidFill>
              </a:rPr>
              <a:t>9</a:t>
            </a:r>
            <a:endParaRPr lang="ru-UA" sz="1400" b="1" dirty="0">
              <a:solidFill>
                <a:schemeClr val="bg1"/>
              </a:solidFill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D254C55D-B512-48D1-8592-E031D4A74E9F}"/>
              </a:ext>
            </a:extLst>
          </p:cNvPr>
          <p:cNvSpPr/>
          <p:nvPr/>
        </p:nvSpPr>
        <p:spPr>
          <a:xfrm>
            <a:off x="899592" y="415830"/>
            <a:ext cx="813690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05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+mj-ea"/>
                <a:cs typeface="+mj-cs"/>
              </a:rPr>
              <a:t>Протягом 2025 року в ЦПО проводилась підготовка фахівців за  спеціальностями (освітніми програмами):</a:t>
            </a:r>
            <a:endParaRPr lang="ru-UA" sz="1050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+mj-ea"/>
              <a:cs typeface="+mj-cs"/>
            </a:endParaRPr>
          </a:p>
          <a:p>
            <a:r>
              <a:rPr lang="uk-UA" sz="1050" i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+mj-ea"/>
                <a:cs typeface="+mj-cs"/>
              </a:rPr>
              <a:t>першого (бакалаврського) рівня вищої освіти:</a:t>
            </a:r>
            <a:endParaRPr lang="ru-UA" sz="1050" i="1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+mj-ea"/>
              <a:cs typeface="+mj-cs"/>
            </a:endParaRPr>
          </a:p>
          <a:p>
            <a:r>
              <a:rPr lang="uk-UA" sz="105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+mj-ea"/>
                <a:cs typeface="+mj-cs"/>
              </a:rPr>
              <a:t>– 121 Інженерія програмного забезпечення,   – 122 Комп’ютерні науки.</a:t>
            </a:r>
            <a:endParaRPr lang="ru-UA" sz="1050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+mj-ea"/>
              <a:cs typeface="+mj-cs"/>
            </a:endParaRPr>
          </a:p>
          <a:p>
            <a:r>
              <a:rPr lang="uk-UA" sz="1050" i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+mj-ea"/>
                <a:cs typeface="+mj-cs"/>
              </a:rPr>
              <a:t>другого (магістерського) рівня вищої освіти за заочною формою здобуття освіти проводиться за спеціальностями:</a:t>
            </a:r>
            <a:endParaRPr lang="ru-UA" sz="1050" i="1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+mj-ea"/>
              <a:cs typeface="+mj-cs"/>
            </a:endParaRPr>
          </a:p>
          <a:p>
            <a:r>
              <a:rPr lang="uk-UA" sz="105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+mj-ea"/>
                <a:cs typeface="+mj-cs"/>
              </a:rPr>
              <a:t>– 121 Інженерія програмного забезпечення,  – 122 Комп’ютерні науки,    – 125 </a:t>
            </a:r>
            <a:r>
              <a:rPr lang="uk-UA" sz="1050" dirty="0" err="1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+mj-ea"/>
                <a:cs typeface="+mj-cs"/>
              </a:rPr>
              <a:t>Кібербезпека</a:t>
            </a:r>
            <a:r>
              <a:rPr lang="uk-UA" sz="105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+mj-ea"/>
                <a:cs typeface="+mj-cs"/>
              </a:rPr>
              <a:t>,</a:t>
            </a:r>
            <a:endParaRPr lang="ru-UA" sz="1050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+mj-ea"/>
              <a:cs typeface="+mj-cs"/>
            </a:endParaRPr>
          </a:p>
          <a:p>
            <a:r>
              <a:rPr lang="uk-UA" sz="105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+mj-ea"/>
                <a:cs typeface="+mj-cs"/>
              </a:rPr>
              <a:t>– 172 Електронні комунікації та радіотехніка.</a:t>
            </a:r>
            <a:endParaRPr lang="ru-UA" sz="1050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+mj-ea"/>
              <a:cs typeface="+mj-cs"/>
            </a:endParaRPr>
          </a:p>
          <a:p>
            <a:r>
              <a:rPr lang="uk-UA" sz="105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+mj-ea"/>
                <a:cs typeface="+mj-cs"/>
              </a:rPr>
              <a:t>У</a:t>
            </a:r>
            <a:r>
              <a:rPr lang="ru-RU" sz="105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+mj-ea"/>
                <a:cs typeface="+mj-cs"/>
              </a:rPr>
              <a:t> 2025 </a:t>
            </a:r>
            <a:r>
              <a:rPr lang="uk-UA" sz="105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+mj-ea"/>
                <a:cs typeface="+mj-cs"/>
              </a:rPr>
              <a:t>році до ЦПО вступили здобувачі вищої освіти за такими спеціальностями (освітніми програмами) заочна </a:t>
            </a:r>
            <a:r>
              <a:rPr lang="uk-UA" sz="105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форма здобуття освіти</a:t>
            </a:r>
            <a:r>
              <a:rPr lang="uk-UA" sz="105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+mj-ea"/>
                <a:cs typeface="+mj-cs"/>
              </a:rPr>
              <a:t> :</a:t>
            </a:r>
            <a:endParaRPr lang="ru-UA" sz="1050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+mj-ea"/>
              <a:cs typeface="+mj-cs"/>
            </a:endParaRPr>
          </a:p>
          <a:p>
            <a:r>
              <a:rPr lang="uk-UA" sz="1050" i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+mj-ea"/>
                <a:cs typeface="+mj-cs"/>
              </a:rPr>
              <a:t>перший(бакалаврський) рівень освіти:</a:t>
            </a:r>
            <a:endParaRPr lang="ru-UA" sz="1050" i="1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+mj-ea"/>
              <a:cs typeface="+mj-cs"/>
            </a:endParaRPr>
          </a:p>
          <a:p>
            <a:pPr lvl="0"/>
            <a:r>
              <a:rPr lang="en-US" sz="105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+mj-ea"/>
                <a:cs typeface="+mj-cs"/>
              </a:rPr>
              <a:t>F</a:t>
            </a:r>
            <a:r>
              <a:rPr lang="ru-RU" sz="105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+mj-ea"/>
                <a:cs typeface="+mj-cs"/>
              </a:rPr>
              <a:t>2 </a:t>
            </a:r>
            <a:r>
              <a:rPr lang="uk-UA" sz="105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+mj-ea"/>
                <a:cs typeface="+mj-cs"/>
              </a:rPr>
              <a:t>Інженерія програмного забезпечення– 7 осіб; </a:t>
            </a:r>
            <a:r>
              <a:rPr lang="en-US" sz="105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+mj-ea"/>
                <a:cs typeface="+mj-cs"/>
              </a:rPr>
              <a:t>F</a:t>
            </a:r>
            <a:r>
              <a:rPr lang="ru-RU" sz="105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+mj-ea"/>
                <a:cs typeface="+mj-cs"/>
              </a:rPr>
              <a:t>3</a:t>
            </a:r>
            <a:r>
              <a:rPr lang="uk-UA" sz="105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+mj-ea"/>
                <a:cs typeface="+mj-cs"/>
              </a:rPr>
              <a:t> Комп’ютерні науки– 8 осіб;</a:t>
            </a:r>
            <a:endParaRPr lang="ru-UA" sz="1050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+mj-ea"/>
              <a:cs typeface="+mj-cs"/>
            </a:endParaRPr>
          </a:p>
          <a:p>
            <a:r>
              <a:rPr lang="uk-UA" sz="1050" i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+mj-ea"/>
                <a:cs typeface="+mj-cs"/>
              </a:rPr>
              <a:t>другий (магістерський) рівень освіти:</a:t>
            </a:r>
            <a:endParaRPr lang="ru-UA" sz="1050" i="1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+mj-ea"/>
              <a:cs typeface="+mj-cs"/>
            </a:endParaRPr>
          </a:p>
          <a:p>
            <a:pPr lvl="0"/>
            <a:r>
              <a:rPr lang="en-US" sz="105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+mj-ea"/>
                <a:cs typeface="+mj-cs"/>
              </a:rPr>
              <a:t>F</a:t>
            </a:r>
            <a:r>
              <a:rPr lang="uk-UA" sz="105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+mj-ea"/>
                <a:cs typeface="+mj-cs"/>
              </a:rPr>
              <a:t>2 Інженерія програмного забезпечення – 3 особи; </a:t>
            </a:r>
            <a:r>
              <a:rPr lang="en-US" sz="105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+mj-ea"/>
                <a:cs typeface="+mj-cs"/>
              </a:rPr>
              <a:t>F</a:t>
            </a:r>
            <a:r>
              <a:rPr lang="ru-RU" sz="105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+mj-ea"/>
                <a:cs typeface="+mj-cs"/>
              </a:rPr>
              <a:t>3</a:t>
            </a:r>
            <a:r>
              <a:rPr lang="uk-UA" sz="105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+mj-ea"/>
                <a:cs typeface="+mj-cs"/>
              </a:rPr>
              <a:t> </a:t>
            </a:r>
            <a:r>
              <a:rPr lang="uk-UA" sz="1050" dirty="0" err="1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+mj-ea"/>
                <a:cs typeface="+mj-cs"/>
              </a:rPr>
              <a:t>Компютерні</a:t>
            </a:r>
            <a:r>
              <a:rPr lang="uk-UA" sz="105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+mj-ea"/>
                <a:cs typeface="+mj-cs"/>
              </a:rPr>
              <a:t> науки– 11 осіб; </a:t>
            </a:r>
            <a:r>
              <a:rPr lang="en-US" sz="105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+mj-ea"/>
                <a:cs typeface="+mj-cs"/>
              </a:rPr>
              <a:t>F</a:t>
            </a:r>
            <a:r>
              <a:rPr lang="uk-UA" sz="105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+mj-ea"/>
                <a:cs typeface="+mj-cs"/>
              </a:rPr>
              <a:t>5 </a:t>
            </a:r>
            <a:r>
              <a:rPr lang="uk-UA" sz="1050" dirty="0" err="1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+mj-ea"/>
                <a:cs typeface="+mj-cs"/>
              </a:rPr>
              <a:t>Кібербезпека</a:t>
            </a:r>
            <a:r>
              <a:rPr lang="uk-UA" sz="105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+mj-ea"/>
                <a:cs typeface="+mj-cs"/>
              </a:rPr>
              <a:t> та захист інформації  – 5 осіб.</a:t>
            </a:r>
            <a:endParaRPr lang="ru-UA" sz="1050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01066498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12330</TotalTime>
  <Words>6871</Words>
  <Application>Microsoft Office PowerPoint</Application>
  <PresentationFormat>Экран (16:9)</PresentationFormat>
  <Paragraphs>2033</Paragraphs>
  <Slides>50</Slides>
  <Notes>50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50</vt:i4>
      </vt:variant>
    </vt:vector>
  </HeadingPairs>
  <TitlesOfParts>
    <vt:vector size="57" baseType="lpstr">
      <vt:lpstr>Arial</vt:lpstr>
      <vt:lpstr>Calibri</vt:lpstr>
      <vt:lpstr>Cambria</vt:lpstr>
      <vt:lpstr>Symbol</vt:lpstr>
      <vt:lpstr>Times New Roman</vt:lpstr>
      <vt:lpstr>Wingdings</vt:lpstr>
      <vt:lpstr>Тема Office</vt:lpstr>
      <vt:lpstr>Презентация PowerPoint</vt:lpstr>
      <vt:lpstr>1. УНІВЕРСИТЕТ У НАЦІОНАЛЬНИХ І СВІТОВИХ РЕЙТИНГАХ </vt:lpstr>
      <vt:lpstr>Станом на кінець 2025 року ХНУРЕ є одним з лише 10 університетів України, що входять одночасно до двох найвпливовіших та найавторитетніших світових рейтингів – ТНЕ та QS.  Університет в національних і світових рейтингах:  Times Higher Education World University Rankings 2025 1501+  Subject Ranking of Times Higher Education:       Computer Science     1001+       Engineering     1251+ THE Impact Rankings 2025    1001-1500 QS World University Rankings 2026   1201-1400 QS World University Rankings: Sustainability 2025  1301-1350 QS World University Rankings: Europe 2025  487 QS Ranking By Subject 2025 on Computer Science  601-650  Nature Index                        з 11 на 6 в Україні Webometrics                        з 10 на 19 в Україні UniRank                                 14 в Україні GreenMetrics                        8 в Україні ТОП -200 Україна          24  </vt:lpstr>
      <vt:lpstr>2. ПІДГОТОВКА ФАХІВЦІВ ІЗ ВИЩОЮ ОСВІТОЮ </vt:lpstr>
      <vt:lpstr>Організація освітнього процесу в ХНУРЕ</vt:lpstr>
      <vt:lpstr> Практична підготовка</vt:lpstr>
      <vt:lpstr>  Протягом року було проведено такі заходи </vt:lpstr>
      <vt:lpstr> Підготовка іноземних громадян</vt:lpstr>
      <vt:lpstr>Презентация PowerPoint</vt:lpstr>
      <vt:lpstr>Дотримання прав та законних інтересів осіб з особливими потребами</vt:lpstr>
      <vt:lpstr>3. ВИКОНАННЯ ДЕРЖАВНОГО ЗАМОВЛЕННЯ  ТА ІНШИХ ДОГОВІРНИХ ЗОБОВ’ЯЗАНЬ УНІВЕРСИТЕТУ</vt:lpstr>
      <vt:lpstr>Цільові показники діяльності Університету</vt:lpstr>
      <vt:lpstr>Контингент студентів та осіб, що навчаються в ХНУРЕ</vt:lpstr>
      <vt:lpstr> Контингент здобувачів вищої освіти  </vt:lpstr>
      <vt:lpstr>Контингент студентів за факультетами станом на 01 листопада 2025 року (2)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4. ДОТРИМАННЯ УНІВЕРСИТЕТОМ  ЛІЦЕНЗІЙНИХ УМОВ ПРОВАДЖЕННЯ ОСВІТНЬОЇ ДІЯЛЬНОСТІ </vt:lpstr>
      <vt:lpstr>Ліцензійний обсяг, ліцензування та акредитація </vt:lpstr>
      <vt:lpstr>Презентация PowerPoint</vt:lpstr>
      <vt:lpstr>Інформаційне забезпечення</vt:lpstr>
      <vt:lpstr>Кадровий склад</vt:lpstr>
      <vt:lpstr>Якісна характеристика науково-педагогічних працівників</vt:lpstr>
      <vt:lpstr>Якісна характеристика керівного складу</vt:lpstr>
      <vt:lpstr>5. НАУКОВА, НАУКОВО-ТЕХНІЧНА ТА ІННОВАЦІЙНА  ДІЯЛЬНІСТЬ УНІВЕРСИТЕТУ</vt:lpstr>
      <vt:lpstr>Наукові дослідження та розробки</vt:lpstr>
      <vt:lpstr>Динаміка надходжень за грантовими угодами за 2020 – 2025 роки </vt:lpstr>
      <vt:lpstr>Наукові публікації та видання</vt:lpstr>
      <vt:lpstr>Презентация PowerPoint</vt:lpstr>
      <vt:lpstr>Науково-дослідна робота здобувачів вищої освіти</vt:lpstr>
      <vt:lpstr>6. МІЖНАРОДНА НАУКОВА Й ОСВІТНЯ ДІЯЛЬНІСТЬ</vt:lpstr>
      <vt:lpstr>У 2025 році в ХНУРЕ велика увага приділяється міжнародній науковій та освітній діяльності. Працівники Університету активно співпрацюють з Європейськими ЗВО та міжнародними організаціями. Загалом на 2025 рік діє 144 міжнародні угоди між ХНУРЕ та іноземними партнерами.</vt:lpstr>
      <vt:lpstr>Презентация PowerPoint</vt:lpstr>
      <vt:lpstr>7. ФІНАНСОВО-ЕКОНОМІЧНИЙ СТАН  УНІВЕРСИТЕТУ</vt:lpstr>
      <vt:lpstr>Фінансово-економічні показники</vt:lpstr>
      <vt:lpstr>Презентация PowerPoint</vt:lpstr>
      <vt:lpstr>Загальні видатки Університету по освітній діяльності  за 2025 рік (тис. грн) </vt:lpstr>
      <vt:lpstr>Презентация PowerPoint</vt:lpstr>
      <vt:lpstr>8. ДОТРИМАННЯ УМОВ КОЛЕКТИВНОГО ДОГОВОРУ,  СТАТУТУ УНІВЕРСИТЕТУ</vt:lpstr>
      <vt:lpstr>Презентация PowerPoint</vt:lpstr>
      <vt:lpstr>Презентация PowerPoint</vt:lpstr>
      <vt:lpstr>Презентация PowerPoint</vt:lpstr>
      <vt:lpstr>9. СОЦІАЛЬНО-ВИХОВНА РОБОТА, ФІЗИЧНЕ ВИХОВАННЯ ТА СПОРТ В УНІВЕРСИТЕТІ  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Report</dc:title>
  <dc:subject>Conf 25</dc:subject>
  <dc:creator>CIST</dc:creator>
  <cp:lastModifiedBy>Admin</cp:lastModifiedBy>
  <cp:revision>1049</cp:revision>
  <cp:lastPrinted>2026-01-28T15:24:22Z</cp:lastPrinted>
  <dcterms:created xsi:type="dcterms:W3CDTF">2021-01-01T15:33:45Z</dcterms:created>
  <dcterms:modified xsi:type="dcterms:W3CDTF">2026-04-01T13:46:28Z</dcterms:modified>
</cp:coreProperties>
</file>