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57" r:id="rId5"/>
    <p:sldId id="309" r:id="rId6"/>
    <p:sldId id="265" r:id="rId7"/>
    <p:sldId id="266" r:id="rId8"/>
    <p:sldId id="307" r:id="rId9"/>
    <p:sldId id="308" r:id="rId10"/>
    <p:sldId id="271" r:id="rId11"/>
    <p:sldId id="312" r:id="rId12"/>
    <p:sldId id="311" r:id="rId13"/>
    <p:sldId id="298" r:id="rId14"/>
    <p:sldId id="306" r:id="rId15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764" autoAdjust="0"/>
    <p:restoredTop sz="94660"/>
  </p:normalViewPr>
  <p:slideViewPr>
    <p:cSldViewPr>
      <p:cViewPr>
        <p:scale>
          <a:sx n="70" d="100"/>
          <a:sy n="70" d="100"/>
        </p:scale>
        <p:origin x="-1042" y="-365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0390" y="4947104"/>
            <a:ext cx="5386687" cy="143943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79313" y="1803908"/>
            <a:ext cx="9633373" cy="15100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433493" y="3772916"/>
            <a:ext cx="11325013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0" y="6357330"/>
            <a:ext cx="12191058" cy="50066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40" y="6357330"/>
            <a:ext cx="12191058" cy="50066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93813" y="6414554"/>
            <a:ext cx="1477618" cy="39484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8162" y="414019"/>
            <a:ext cx="11115674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175044" y="1203053"/>
            <a:ext cx="7097395" cy="4312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13" Type="http://schemas.openxmlformats.org/officeDocument/2006/relationships/image" Target="../media/image54.jpeg"/><Relationship Id="rId18" Type="http://schemas.openxmlformats.org/officeDocument/2006/relationships/image" Target="../media/image5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12" Type="http://schemas.openxmlformats.org/officeDocument/2006/relationships/image" Target="../media/image53.jpeg"/><Relationship Id="rId17" Type="http://schemas.openxmlformats.org/officeDocument/2006/relationships/image" Target="../media/image58.jpeg"/><Relationship Id="rId2" Type="http://schemas.openxmlformats.org/officeDocument/2006/relationships/image" Target="../media/image43.jpeg"/><Relationship Id="rId16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11" Type="http://schemas.openxmlformats.org/officeDocument/2006/relationships/image" Target="../media/image52.jpeg"/><Relationship Id="rId5" Type="http://schemas.openxmlformats.org/officeDocument/2006/relationships/image" Target="../media/image46.jpeg"/><Relationship Id="rId15" Type="http://schemas.openxmlformats.org/officeDocument/2006/relationships/image" Target="../media/image56.jpe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Relationship Id="rId14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18" Type="http://schemas.openxmlformats.org/officeDocument/2006/relationships/image" Target="../media/image3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17" Type="http://schemas.openxmlformats.org/officeDocument/2006/relationships/image" Target="../media/image30.jpeg"/><Relationship Id="rId2" Type="http://schemas.openxmlformats.org/officeDocument/2006/relationships/image" Target="../media/image15.jpeg"/><Relationship Id="rId16" Type="http://schemas.openxmlformats.org/officeDocument/2006/relationships/image" Target="../media/image29.jpeg"/><Relationship Id="rId20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5" Type="http://schemas.openxmlformats.org/officeDocument/2006/relationships/image" Target="../media/image28.jpeg"/><Relationship Id="rId10" Type="http://schemas.openxmlformats.org/officeDocument/2006/relationships/image" Target="../media/image23.jpeg"/><Relationship Id="rId19" Type="http://schemas.openxmlformats.org/officeDocument/2006/relationships/image" Target="../media/image32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371600" y="381000"/>
            <a:ext cx="9633373" cy="249299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UN’s Sustainable Development Goals in World University Rankings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1986" name="AutoShape 2" descr="QS Sustainability Ranking: Edition 2 – QS Quacquarelli Symon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88" name="AutoShape 4" descr="QS Sustainability Ranking: Edition 2 – QS Quacquarelli Symon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90" name="AutoShape 6" descr="QS Sustainability Ranking: Edition 2 – QS Quacquarelli Symon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992" name="Picture 8" descr="QS Sustainability Ranking: Edition 2 – QS Quacquarelli Symond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1400" y="3429000"/>
            <a:ext cx="4191000" cy="3144502"/>
          </a:xfrm>
          <a:prstGeom prst="rect">
            <a:avLst/>
          </a:prstGeom>
          <a:noFill/>
        </p:spPr>
      </p:pic>
      <p:pic>
        <p:nvPicPr>
          <p:cNvPr id="10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43200" y="3581400"/>
            <a:ext cx="1600200" cy="1219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3813" y="6414554"/>
            <a:ext cx="1477618" cy="39484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2553" y="350011"/>
            <a:ext cx="1057644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Creating</a:t>
            </a:r>
            <a:r>
              <a:rPr sz="3600" spc="-1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3600" spc="-5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an</a:t>
            </a:r>
            <a:r>
              <a:rPr sz="3600" spc="-15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3600" spc="-5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annual</a:t>
            </a:r>
            <a:r>
              <a:rPr sz="3600" spc="-1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3600" spc="-15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score</a:t>
            </a:r>
            <a:endParaRPr sz="360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2553" y="1171955"/>
            <a:ext cx="11567047" cy="11669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479550">
              <a:lnSpc>
                <a:spcPct val="125000"/>
              </a:lnSpc>
              <a:spcBef>
                <a:spcPts val="100"/>
              </a:spcBef>
            </a:pPr>
            <a:r>
              <a:rPr sz="20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An </a:t>
            </a:r>
            <a:r>
              <a:rPr sz="2000" b="1" spc="-5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annual</a:t>
            </a:r>
            <a:r>
              <a:rPr sz="2000" b="1" spc="5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000" b="1" spc="-1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score</a:t>
            </a:r>
            <a:r>
              <a:rPr sz="2000" b="1" spc="5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0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is</a:t>
            </a:r>
            <a:r>
              <a:rPr sz="2000" b="1" spc="5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000" b="1" spc="-1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created</a:t>
            </a:r>
            <a:r>
              <a:rPr sz="20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000" b="1" spc="-1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from</a:t>
            </a:r>
            <a:r>
              <a:rPr sz="2000" b="1" spc="5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000" b="1" spc="-5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SDG</a:t>
            </a:r>
            <a:r>
              <a:rPr sz="20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000" b="1" spc="-5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17</a:t>
            </a:r>
            <a:r>
              <a:rPr sz="20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000" b="1" spc="-5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and</a:t>
            </a:r>
            <a:r>
              <a:rPr sz="20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the</a:t>
            </a:r>
            <a:r>
              <a:rPr sz="2000" b="1" spc="5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000" b="1" spc="-1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three</a:t>
            </a:r>
            <a:r>
              <a:rPr sz="2000" b="1" spc="5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000" b="1" spc="-15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strongest</a:t>
            </a:r>
            <a:r>
              <a:rPr sz="2000" b="1" spc="5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000" b="1" spc="-5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SDGs</a:t>
            </a:r>
            <a:r>
              <a:rPr sz="2000" b="1" spc="5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000" b="1" spc="-15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for</a:t>
            </a:r>
            <a:r>
              <a:rPr sz="2000" b="1" spc="5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0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a</a:t>
            </a:r>
            <a:r>
              <a:rPr sz="2000" b="1" spc="5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000" b="1" spc="-1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university </a:t>
            </a:r>
            <a:r>
              <a:rPr sz="2000" b="1" spc="-434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000" b="1" spc="-5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Universities could submit</a:t>
            </a:r>
            <a:r>
              <a:rPr sz="20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000" b="1" spc="-1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to </a:t>
            </a:r>
            <a:r>
              <a:rPr sz="20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as </a:t>
            </a:r>
            <a:r>
              <a:rPr sz="2000" b="1" spc="-1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many </a:t>
            </a:r>
            <a:r>
              <a:rPr sz="2000" b="1" spc="-5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SDGs</a:t>
            </a:r>
            <a:r>
              <a:rPr sz="20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as </a:t>
            </a:r>
            <a:r>
              <a:rPr sz="2000" b="1" spc="-5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they</a:t>
            </a:r>
            <a:r>
              <a:rPr sz="2000" b="1" spc="-1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000" b="1" spc="-5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wished</a:t>
            </a:r>
            <a:endParaRPr sz="20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000" b="1" spc="-5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Bibliometrics</a:t>
            </a:r>
            <a:r>
              <a:rPr sz="2000" b="1" spc="5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000" b="1" spc="-5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will</a:t>
            </a:r>
            <a:r>
              <a:rPr sz="2000" b="1" spc="1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000" b="1" spc="-15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always</a:t>
            </a:r>
            <a:r>
              <a:rPr sz="2000" b="1" spc="1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000" b="1" spc="-1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represent</a:t>
            </a:r>
            <a:r>
              <a:rPr sz="2000" b="1" spc="1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0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the</a:t>
            </a:r>
            <a:r>
              <a:rPr sz="2000" b="1" spc="1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0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same</a:t>
            </a:r>
            <a:r>
              <a:rPr sz="2000" b="1" spc="5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000" b="1" spc="-1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proportion</a:t>
            </a:r>
            <a:r>
              <a:rPr sz="2000" b="1" spc="5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000" b="1" spc="-5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of</a:t>
            </a:r>
            <a:r>
              <a:rPr sz="2000" b="1" spc="1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000" b="1" spc="-15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overall</a:t>
            </a:r>
            <a:r>
              <a:rPr sz="2000" b="1" spc="1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000" b="1" spc="-1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score,</a:t>
            </a:r>
            <a:r>
              <a:rPr sz="2000" b="1" spc="5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000" b="1" spc="-1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regardless</a:t>
            </a:r>
            <a:r>
              <a:rPr sz="2000" b="1" spc="1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000" b="1" spc="-5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of</a:t>
            </a:r>
            <a:r>
              <a:rPr sz="20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000" b="1" spc="-5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SDGs</a:t>
            </a:r>
            <a:r>
              <a:rPr sz="2000" b="1" spc="1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000" b="1" spc="-5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chosen</a:t>
            </a:r>
            <a:endParaRPr sz="20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192218" y="3052895"/>
            <a:ext cx="845185" cy="845185"/>
          </a:xfrm>
          <a:custGeom>
            <a:avLst/>
            <a:gdLst/>
            <a:ahLst/>
            <a:cxnLst/>
            <a:rect l="l" t="t" r="r" b="b"/>
            <a:pathLst>
              <a:path w="845185" h="845185">
                <a:moveTo>
                  <a:pt x="422471" y="0"/>
                </a:moveTo>
                <a:lnTo>
                  <a:pt x="373202" y="2842"/>
                </a:lnTo>
                <a:lnTo>
                  <a:pt x="325603" y="11157"/>
                </a:lnTo>
                <a:lnTo>
                  <a:pt x="279989" y="24629"/>
                </a:lnTo>
                <a:lnTo>
                  <a:pt x="236679" y="42940"/>
                </a:lnTo>
                <a:lnTo>
                  <a:pt x="195989" y="65773"/>
                </a:lnTo>
                <a:lnTo>
                  <a:pt x="158237" y="92812"/>
                </a:lnTo>
                <a:lnTo>
                  <a:pt x="123739" y="123739"/>
                </a:lnTo>
                <a:lnTo>
                  <a:pt x="92812" y="158237"/>
                </a:lnTo>
                <a:lnTo>
                  <a:pt x="65773" y="195989"/>
                </a:lnTo>
                <a:lnTo>
                  <a:pt x="42940" y="236679"/>
                </a:lnTo>
                <a:lnTo>
                  <a:pt x="24629" y="279989"/>
                </a:lnTo>
                <a:lnTo>
                  <a:pt x="11157" y="325603"/>
                </a:lnTo>
                <a:lnTo>
                  <a:pt x="2842" y="373202"/>
                </a:lnTo>
                <a:lnTo>
                  <a:pt x="0" y="422471"/>
                </a:lnTo>
                <a:lnTo>
                  <a:pt x="2842" y="471741"/>
                </a:lnTo>
                <a:lnTo>
                  <a:pt x="11157" y="519341"/>
                </a:lnTo>
                <a:lnTo>
                  <a:pt x="24629" y="564954"/>
                </a:lnTo>
                <a:lnTo>
                  <a:pt x="42940" y="608264"/>
                </a:lnTo>
                <a:lnTo>
                  <a:pt x="65773" y="648954"/>
                </a:lnTo>
                <a:lnTo>
                  <a:pt x="92812" y="686706"/>
                </a:lnTo>
                <a:lnTo>
                  <a:pt x="123739" y="721204"/>
                </a:lnTo>
                <a:lnTo>
                  <a:pt x="158237" y="752131"/>
                </a:lnTo>
                <a:lnTo>
                  <a:pt x="195989" y="779170"/>
                </a:lnTo>
                <a:lnTo>
                  <a:pt x="236679" y="802003"/>
                </a:lnTo>
                <a:lnTo>
                  <a:pt x="279989" y="820314"/>
                </a:lnTo>
                <a:lnTo>
                  <a:pt x="325603" y="833785"/>
                </a:lnTo>
                <a:lnTo>
                  <a:pt x="373202" y="842101"/>
                </a:lnTo>
                <a:lnTo>
                  <a:pt x="422471" y="844943"/>
                </a:lnTo>
                <a:lnTo>
                  <a:pt x="471741" y="842101"/>
                </a:lnTo>
                <a:lnTo>
                  <a:pt x="519341" y="833785"/>
                </a:lnTo>
                <a:lnTo>
                  <a:pt x="564954" y="820314"/>
                </a:lnTo>
                <a:lnTo>
                  <a:pt x="608264" y="802003"/>
                </a:lnTo>
                <a:lnTo>
                  <a:pt x="648954" y="779170"/>
                </a:lnTo>
                <a:lnTo>
                  <a:pt x="686706" y="752131"/>
                </a:lnTo>
                <a:lnTo>
                  <a:pt x="721204" y="721204"/>
                </a:lnTo>
                <a:lnTo>
                  <a:pt x="752131" y="686706"/>
                </a:lnTo>
                <a:lnTo>
                  <a:pt x="779170" y="648954"/>
                </a:lnTo>
                <a:lnTo>
                  <a:pt x="802003" y="608264"/>
                </a:lnTo>
                <a:lnTo>
                  <a:pt x="820314" y="564954"/>
                </a:lnTo>
                <a:lnTo>
                  <a:pt x="833785" y="519341"/>
                </a:lnTo>
                <a:lnTo>
                  <a:pt x="842101" y="471741"/>
                </a:lnTo>
                <a:lnTo>
                  <a:pt x="844943" y="422471"/>
                </a:lnTo>
                <a:lnTo>
                  <a:pt x="842101" y="373202"/>
                </a:lnTo>
                <a:lnTo>
                  <a:pt x="833785" y="325603"/>
                </a:lnTo>
                <a:lnTo>
                  <a:pt x="820314" y="279989"/>
                </a:lnTo>
                <a:lnTo>
                  <a:pt x="802003" y="236679"/>
                </a:lnTo>
                <a:lnTo>
                  <a:pt x="779170" y="195989"/>
                </a:lnTo>
                <a:lnTo>
                  <a:pt x="752131" y="158237"/>
                </a:lnTo>
                <a:lnTo>
                  <a:pt x="721204" y="123739"/>
                </a:lnTo>
                <a:lnTo>
                  <a:pt x="686706" y="92812"/>
                </a:lnTo>
                <a:lnTo>
                  <a:pt x="648954" y="65773"/>
                </a:lnTo>
                <a:lnTo>
                  <a:pt x="608264" y="42940"/>
                </a:lnTo>
                <a:lnTo>
                  <a:pt x="564954" y="24629"/>
                </a:lnTo>
                <a:lnTo>
                  <a:pt x="519341" y="11157"/>
                </a:lnTo>
                <a:lnTo>
                  <a:pt x="471741" y="2842"/>
                </a:lnTo>
                <a:lnTo>
                  <a:pt x="422471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403553" y="3225291"/>
            <a:ext cx="4222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17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759351" y="3052895"/>
            <a:ext cx="845185" cy="845185"/>
          </a:xfrm>
          <a:custGeom>
            <a:avLst/>
            <a:gdLst/>
            <a:ahLst/>
            <a:cxnLst/>
            <a:rect l="l" t="t" r="r" b="b"/>
            <a:pathLst>
              <a:path w="845185" h="845185">
                <a:moveTo>
                  <a:pt x="422471" y="0"/>
                </a:moveTo>
                <a:lnTo>
                  <a:pt x="373202" y="2842"/>
                </a:lnTo>
                <a:lnTo>
                  <a:pt x="325602" y="11157"/>
                </a:lnTo>
                <a:lnTo>
                  <a:pt x="279989" y="24629"/>
                </a:lnTo>
                <a:lnTo>
                  <a:pt x="236679" y="42940"/>
                </a:lnTo>
                <a:lnTo>
                  <a:pt x="195989" y="65773"/>
                </a:lnTo>
                <a:lnTo>
                  <a:pt x="158236" y="92812"/>
                </a:lnTo>
                <a:lnTo>
                  <a:pt x="123738" y="123739"/>
                </a:lnTo>
                <a:lnTo>
                  <a:pt x="92812" y="158237"/>
                </a:lnTo>
                <a:lnTo>
                  <a:pt x="65773" y="195989"/>
                </a:lnTo>
                <a:lnTo>
                  <a:pt x="42940" y="236679"/>
                </a:lnTo>
                <a:lnTo>
                  <a:pt x="24629" y="279989"/>
                </a:lnTo>
                <a:lnTo>
                  <a:pt x="11157" y="325603"/>
                </a:lnTo>
                <a:lnTo>
                  <a:pt x="2842" y="373202"/>
                </a:lnTo>
                <a:lnTo>
                  <a:pt x="0" y="422471"/>
                </a:lnTo>
                <a:lnTo>
                  <a:pt x="2842" y="471741"/>
                </a:lnTo>
                <a:lnTo>
                  <a:pt x="11157" y="519341"/>
                </a:lnTo>
                <a:lnTo>
                  <a:pt x="24629" y="564954"/>
                </a:lnTo>
                <a:lnTo>
                  <a:pt x="42940" y="608264"/>
                </a:lnTo>
                <a:lnTo>
                  <a:pt x="65773" y="648954"/>
                </a:lnTo>
                <a:lnTo>
                  <a:pt x="92812" y="686706"/>
                </a:lnTo>
                <a:lnTo>
                  <a:pt x="123738" y="721204"/>
                </a:lnTo>
                <a:lnTo>
                  <a:pt x="158236" y="752131"/>
                </a:lnTo>
                <a:lnTo>
                  <a:pt x="195989" y="779170"/>
                </a:lnTo>
                <a:lnTo>
                  <a:pt x="236679" y="802003"/>
                </a:lnTo>
                <a:lnTo>
                  <a:pt x="279989" y="820314"/>
                </a:lnTo>
                <a:lnTo>
                  <a:pt x="325602" y="833785"/>
                </a:lnTo>
                <a:lnTo>
                  <a:pt x="373202" y="842101"/>
                </a:lnTo>
                <a:lnTo>
                  <a:pt x="422471" y="844943"/>
                </a:lnTo>
                <a:lnTo>
                  <a:pt x="471740" y="842101"/>
                </a:lnTo>
                <a:lnTo>
                  <a:pt x="519340" y="833785"/>
                </a:lnTo>
                <a:lnTo>
                  <a:pt x="564954" y="820314"/>
                </a:lnTo>
                <a:lnTo>
                  <a:pt x="608264" y="802003"/>
                </a:lnTo>
                <a:lnTo>
                  <a:pt x="648953" y="779170"/>
                </a:lnTo>
                <a:lnTo>
                  <a:pt x="686706" y="752131"/>
                </a:lnTo>
                <a:lnTo>
                  <a:pt x="721204" y="721204"/>
                </a:lnTo>
                <a:lnTo>
                  <a:pt x="752131" y="686706"/>
                </a:lnTo>
                <a:lnTo>
                  <a:pt x="779169" y="648954"/>
                </a:lnTo>
                <a:lnTo>
                  <a:pt x="802003" y="608264"/>
                </a:lnTo>
                <a:lnTo>
                  <a:pt x="820314" y="564954"/>
                </a:lnTo>
                <a:lnTo>
                  <a:pt x="833785" y="519341"/>
                </a:lnTo>
                <a:lnTo>
                  <a:pt x="842101" y="471741"/>
                </a:lnTo>
                <a:lnTo>
                  <a:pt x="844943" y="422471"/>
                </a:lnTo>
                <a:lnTo>
                  <a:pt x="842101" y="373202"/>
                </a:lnTo>
                <a:lnTo>
                  <a:pt x="833785" y="325603"/>
                </a:lnTo>
                <a:lnTo>
                  <a:pt x="820314" y="279989"/>
                </a:lnTo>
                <a:lnTo>
                  <a:pt x="802003" y="236679"/>
                </a:lnTo>
                <a:lnTo>
                  <a:pt x="779169" y="195989"/>
                </a:lnTo>
                <a:lnTo>
                  <a:pt x="752131" y="158237"/>
                </a:lnTo>
                <a:lnTo>
                  <a:pt x="721204" y="123739"/>
                </a:lnTo>
                <a:lnTo>
                  <a:pt x="686706" y="92812"/>
                </a:lnTo>
                <a:lnTo>
                  <a:pt x="648953" y="65773"/>
                </a:lnTo>
                <a:lnTo>
                  <a:pt x="608264" y="42940"/>
                </a:lnTo>
                <a:lnTo>
                  <a:pt x="564954" y="24629"/>
                </a:lnTo>
                <a:lnTo>
                  <a:pt x="519340" y="11157"/>
                </a:lnTo>
                <a:lnTo>
                  <a:pt x="471740" y="2842"/>
                </a:lnTo>
                <a:lnTo>
                  <a:pt x="422471" y="0"/>
                </a:lnTo>
                <a:close/>
              </a:path>
            </a:pathLst>
          </a:custGeom>
          <a:solidFill>
            <a:srgbClr val="87BD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262571" y="3192780"/>
            <a:ext cx="106743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82955" algn="l"/>
              </a:tabLst>
            </a:pPr>
            <a:r>
              <a:rPr sz="3200" dirty="0">
                <a:latin typeface="Arial MT"/>
                <a:cs typeface="Arial MT"/>
              </a:rPr>
              <a:t>+	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158843" y="3032056"/>
            <a:ext cx="845185" cy="845185"/>
          </a:xfrm>
          <a:custGeom>
            <a:avLst/>
            <a:gdLst/>
            <a:ahLst/>
            <a:cxnLst/>
            <a:rect l="l" t="t" r="r" b="b"/>
            <a:pathLst>
              <a:path w="845184" h="845185">
                <a:moveTo>
                  <a:pt x="422471" y="0"/>
                </a:moveTo>
                <a:lnTo>
                  <a:pt x="373202" y="2842"/>
                </a:lnTo>
                <a:lnTo>
                  <a:pt x="325602" y="11157"/>
                </a:lnTo>
                <a:lnTo>
                  <a:pt x="279989" y="24629"/>
                </a:lnTo>
                <a:lnTo>
                  <a:pt x="236679" y="42940"/>
                </a:lnTo>
                <a:lnTo>
                  <a:pt x="195989" y="65773"/>
                </a:lnTo>
                <a:lnTo>
                  <a:pt x="158236" y="92812"/>
                </a:lnTo>
                <a:lnTo>
                  <a:pt x="123738" y="123738"/>
                </a:lnTo>
                <a:lnTo>
                  <a:pt x="92812" y="158236"/>
                </a:lnTo>
                <a:lnTo>
                  <a:pt x="65773" y="195989"/>
                </a:lnTo>
                <a:lnTo>
                  <a:pt x="42940" y="236679"/>
                </a:lnTo>
                <a:lnTo>
                  <a:pt x="24629" y="279989"/>
                </a:lnTo>
                <a:lnTo>
                  <a:pt x="11157" y="325602"/>
                </a:lnTo>
                <a:lnTo>
                  <a:pt x="2842" y="373202"/>
                </a:lnTo>
                <a:lnTo>
                  <a:pt x="0" y="422471"/>
                </a:lnTo>
                <a:lnTo>
                  <a:pt x="2842" y="471740"/>
                </a:lnTo>
                <a:lnTo>
                  <a:pt x="11157" y="519340"/>
                </a:lnTo>
                <a:lnTo>
                  <a:pt x="24629" y="564954"/>
                </a:lnTo>
                <a:lnTo>
                  <a:pt x="42940" y="608264"/>
                </a:lnTo>
                <a:lnTo>
                  <a:pt x="65773" y="648953"/>
                </a:lnTo>
                <a:lnTo>
                  <a:pt x="92812" y="686706"/>
                </a:lnTo>
                <a:lnTo>
                  <a:pt x="123738" y="721204"/>
                </a:lnTo>
                <a:lnTo>
                  <a:pt x="158236" y="752131"/>
                </a:lnTo>
                <a:lnTo>
                  <a:pt x="195989" y="779169"/>
                </a:lnTo>
                <a:lnTo>
                  <a:pt x="236679" y="802003"/>
                </a:lnTo>
                <a:lnTo>
                  <a:pt x="279989" y="820314"/>
                </a:lnTo>
                <a:lnTo>
                  <a:pt x="325602" y="833785"/>
                </a:lnTo>
                <a:lnTo>
                  <a:pt x="373202" y="842101"/>
                </a:lnTo>
                <a:lnTo>
                  <a:pt x="422471" y="844943"/>
                </a:lnTo>
                <a:lnTo>
                  <a:pt x="471740" y="842101"/>
                </a:lnTo>
                <a:lnTo>
                  <a:pt x="519340" y="833785"/>
                </a:lnTo>
                <a:lnTo>
                  <a:pt x="564954" y="820314"/>
                </a:lnTo>
                <a:lnTo>
                  <a:pt x="608264" y="802003"/>
                </a:lnTo>
                <a:lnTo>
                  <a:pt x="648953" y="779169"/>
                </a:lnTo>
                <a:lnTo>
                  <a:pt x="686706" y="752131"/>
                </a:lnTo>
                <a:lnTo>
                  <a:pt x="721204" y="721204"/>
                </a:lnTo>
                <a:lnTo>
                  <a:pt x="752131" y="686706"/>
                </a:lnTo>
                <a:lnTo>
                  <a:pt x="779169" y="648953"/>
                </a:lnTo>
                <a:lnTo>
                  <a:pt x="802003" y="608264"/>
                </a:lnTo>
                <a:lnTo>
                  <a:pt x="820314" y="564954"/>
                </a:lnTo>
                <a:lnTo>
                  <a:pt x="833785" y="519340"/>
                </a:lnTo>
                <a:lnTo>
                  <a:pt x="842101" y="471740"/>
                </a:lnTo>
                <a:lnTo>
                  <a:pt x="844943" y="422471"/>
                </a:lnTo>
                <a:lnTo>
                  <a:pt x="842101" y="373202"/>
                </a:lnTo>
                <a:lnTo>
                  <a:pt x="833785" y="325602"/>
                </a:lnTo>
                <a:lnTo>
                  <a:pt x="820314" y="279989"/>
                </a:lnTo>
                <a:lnTo>
                  <a:pt x="802003" y="236679"/>
                </a:lnTo>
                <a:lnTo>
                  <a:pt x="779169" y="195989"/>
                </a:lnTo>
                <a:lnTo>
                  <a:pt x="752131" y="158236"/>
                </a:lnTo>
                <a:lnTo>
                  <a:pt x="721204" y="123738"/>
                </a:lnTo>
                <a:lnTo>
                  <a:pt x="686706" y="92812"/>
                </a:lnTo>
                <a:lnTo>
                  <a:pt x="648953" y="65773"/>
                </a:lnTo>
                <a:lnTo>
                  <a:pt x="608264" y="42940"/>
                </a:lnTo>
                <a:lnTo>
                  <a:pt x="564954" y="24629"/>
                </a:lnTo>
                <a:lnTo>
                  <a:pt x="519340" y="11157"/>
                </a:lnTo>
                <a:lnTo>
                  <a:pt x="471740" y="2842"/>
                </a:lnTo>
                <a:lnTo>
                  <a:pt x="422471" y="0"/>
                </a:lnTo>
                <a:close/>
              </a:path>
            </a:pathLst>
          </a:custGeom>
          <a:solidFill>
            <a:srgbClr val="87BD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745895" y="3171444"/>
            <a:ext cx="167322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99135" algn="l"/>
                <a:tab pos="1422400" algn="l"/>
              </a:tabLst>
            </a:pPr>
            <a:r>
              <a:rPr sz="3200" dirty="0">
                <a:latin typeface="Arial MT"/>
                <a:cs typeface="Arial MT"/>
              </a:rPr>
              <a:t>+	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B	</a:t>
            </a:r>
            <a:r>
              <a:rPr sz="3200" dirty="0">
                <a:latin typeface="Arial MT"/>
                <a:cs typeface="Arial MT"/>
              </a:rPr>
              <a:t>+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575587" y="3052895"/>
            <a:ext cx="845185" cy="845185"/>
          </a:xfrm>
          <a:custGeom>
            <a:avLst/>
            <a:gdLst/>
            <a:ahLst/>
            <a:cxnLst/>
            <a:rect l="l" t="t" r="r" b="b"/>
            <a:pathLst>
              <a:path w="845184" h="845185">
                <a:moveTo>
                  <a:pt x="422471" y="0"/>
                </a:moveTo>
                <a:lnTo>
                  <a:pt x="373202" y="2842"/>
                </a:lnTo>
                <a:lnTo>
                  <a:pt x="325603" y="11157"/>
                </a:lnTo>
                <a:lnTo>
                  <a:pt x="279989" y="24629"/>
                </a:lnTo>
                <a:lnTo>
                  <a:pt x="236679" y="42940"/>
                </a:lnTo>
                <a:lnTo>
                  <a:pt x="195989" y="65773"/>
                </a:lnTo>
                <a:lnTo>
                  <a:pt x="158237" y="92812"/>
                </a:lnTo>
                <a:lnTo>
                  <a:pt x="123739" y="123739"/>
                </a:lnTo>
                <a:lnTo>
                  <a:pt x="92812" y="158237"/>
                </a:lnTo>
                <a:lnTo>
                  <a:pt x="65773" y="195989"/>
                </a:lnTo>
                <a:lnTo>
                  <a:pt x="42940" y="236679"/>
                </a:lnTo>
                <a:lnTo>
                  <a:pt x="24629" y="279989"/>
                </a:lnTo>
                <a:lnTo>
                  <a:pt x="11157" y="325603"/>
                </a:lnTo>
                <a:lnTo>
                  <a:pt x="2842" y="373202"/>
                </a:lnTo>
                <a:lnTo>
                  <a:pt x="0" y="422471"/>
                </a:lnTo>
                <a:lnTo>
                  <a:pt x="2842" y="471741"/>
                </a:lnTo>
                <a:lnTo>
                  <a:pt x="11157" y="519341"/>
                </a:lnTo>
                <a:lnTo>
                  <a:pt x="24629" y="564954"/>
                </a:lnTo>
                <a:lnTo>
                  <a:pt x="42940" y="608264"/>
                </a:lnTo>
                <a:lnTo>
                  <a:pt x="65773" y="648954"/>
                </a:lnTo>
                <a:lnTo>
                  <a:pt x="92812" y="686706"/>
                </a:lnTo>
                <a:lnTo>
                  <a:pt x="123739" y="721204"/>
                </a:lnTo>
                <a:lnTo>
                  <a:pt x="158237" y="752131"/>
                </a:lnTo>
                <a:lnTo>
                  <a:pt x="195989" y="779170"/>
                </a:lnTo>
                <a:lnTo>
                  <a:pt x="236679" y="802003"/>
                </a:lnTo>
                <a:lnTo>
                  <a:pt x="279989" y="820314"/>
                </a:lnTo>
                <a:lnTo>
                  <a:pt x="325603" y="833785"/>
                </a:lnTo>
                <a:lnTo>
                  <a:pt x="373202" y="842101"/>
                </a:lnTo>
                <a:lnTo>
                  <a:pt x="422471" y="844943"/>
                </a:lnTo>
                <a:lnTo>
                  <a:pt x="471740" y="842101"/>
                </a:lnTo>
                <a:lnTo>
                  <a:pt x="519340" y="833785"/>
                </a:lnTo>
                <a:lnTo>
                  <a:pt x="564954" y="820314"/>
                </a:lnTo>
                <a:lnTo>
                  <a:pt x="608264" y="802003"/>
                </a:lnTo>
                <a:lnTo>
                  <a:pt x="648953" y="779170"/>
                </a:lnTo>
                <a:lnTo>
                  <a:pt x="686706" y="752131"/>
                </a:lnTo>
                <a:lnTo>
                  <a:pt x="721204" y="721204"/>
                </a:lnTo>
                <a:lnTo>
                  <a:pt x="752131" y="686706"/>
                </a:lnTo>
                <a:lnTo>
                  <a:pt x="779169" y="648954"/>
                </a:lnTo>
                <a:lnTo>
                  <a:pt x="802003" y="608264"/>
                </a:lnTo>
                <a:lnTo>
                  <a:pt x="820314" y="564954"/>
                </a:lnTo>
                <a:lnTo>
                  <a:pt x="833785" y="519341"/>
                </a:lnTo>
                <a:lnTo>
                  <a:pt x="842101" y="471741"/>
                </a:lnTo>
                <a:lnTo>
                  <a:pt x="844943" y="422471"/>
                </a:lnTo>
                <a:lnTo>
                  <a:pt x="842101" y="373202"/>
                </a:lnTo>
                <a:lnTo>
                  <a:pt x="833785" y="325603"/>
                </a:lnTo>
                <a:lnTo>
                  <a:pt x="820314" y="279989"/>
                </a:lnTo>
                <a:lnTo>
                  <a:pt x="802003" y="236679"/>
                </a:lnTo>
                <a:lnTo>
                  <a:pt x="779169" y="195989"/>
                </a:lnTo>
                <a:lnTo>
                  <a:pt x="752131" y="158237"/>
                </a:lnTo>
                <a:lnTo>
                  <a:pt x="721204" y="123739"/>
                </a:lnTo>
                <a:lnTo>
                  <a:pt x="686706" y="92812"/>
                </a:lnTo>
                <a:lnTo>
                  <a:pt x="648953" y="65773"/>
                </a:lnTo>
                <a:lnTo>
                  <a:pt x="608264" y="42940"/>
                </a:lnTo>
                <a:lnTo>
                  <a:pt x="564954" y="24629"/>
                </a:lnTo>
                <a:lnTo>
                  <a:pt x="519340" y="11157"/>
                </a:lnTo>
                <a:lnTo>
                  <a:pt x="471740" y="2842"/>
                </a:lnTo>
                <a:lnTo>
                  <a:pt x="422471" y="0"/>
                </a:lnTo>
                <a:close/>
              </a:path>
            </a:pathLst>
          </a:custGeom>
          <a:solidFill>
            <a:srgbClr val="87BD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838514" y="3192780"/>
            <a:ext cx="31940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C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191163" y="4539780"/>
            <a:ext cx="846455" cy="846455"/>
          </a:xfrm>
          <a:custGeom>
            <a:avLst/>
            <a:gdLst/>
            <a:ahLst/>
            <a:cxnLst/>
            <a:rect l="l" t="t" r="r" b="b"/>
            <a:pathLst>
              <a:path w="846454" h="846454">
                <a:moveTo>
                  <a:pt x="845999" y="0"/>
                </a:moveTo>
                <a:lnTo>
                  <a:pt x="0" y="0"/>
                </a:lnTo>
                <a:lnTo>
                  <a:pt x="0" y="845999"/>
                </a:lnTo>
                <a:lnTo>
                  <a:pt x="845999" y="845999"/>
                </a:lnTo>
                <a:lnTo>
                  <a:pt x="845999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376037" y="4680204"/>
            <a:ext cx="476884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22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62154" y="4689348"/>
            <a:ext cx="26289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Arial MT"/>
                <a:cs typeface="Arial MT"/>
              </a:rPr>
              <a:t>+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745478" y="4668011"/>
            <a:ext cx="26289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Arial MT"/>
                <a:cs typeface="Arial MT"/>
              </a:rPr>
              <a:t>+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155436" y="4668011"/>
            <a:ext cx="26289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Arial MT"/>
                <a:cs typeface="Arial MT"/>
              </a:rPr>
              <a:t>+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758295" y="4539780"/>
            <a:ext cx="846455" cy="846455"/>
          </a:xfrm>
          <a:custGeom>
            <a:avLst/>
            <a:gdLst/>
            <a:ahLst/>
            <a:cxnLst/>
            <a:rect l="l" t="t" r="r" b="b"/>
            <a:pathLst>
              <a:path w="846454" h="846454">
                <a:moveTo>
                  <a:pt x="845999" y="0"/>
                </a:moveTo>
                <a:lnTo>
                  <a:pt x="0" y="0"/>
                </a:lnTo>
                <a:lnTo>
                  <a:pt x="0" y="845999"/>
                </a:lnTo>
                <a:lnTo>
                  <a:pt x="845999" y="845999"/>
                </a:lnTo>
                <a:lnTo>
                  <a:pt x="845999" y="0"/>
                </a:lnTo>
                <a:close/>
              </a:path>
            </a:pathLst>
          </a:custGeom>
          <a:solidFill>
            <a:srgbClr val="87BD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943170" y="4680204"/>
            <a:ext cx="476884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26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154327" y="4539780"/>
            <a:ext cx="846455" cy="846455"/>
          </a:xfrm>
          <a:custGeom>
            <a:avLst/>
            <a:gdLst/>
            <a:ahLst/>
            <a:cxnLst/>
            <a:rect l="l" t="t" r="r" b="b"/>
            <a:pathLst>
              <a:path w="846454" h="846454">
                <a:moveTo>
                  <a:pt x="846000" y="0"/>
                </a:moveTo>
                <a:lnTo>
                  <a:pt x="0" y="0"/>
                </a:lnTo>
                <a:lnTo>
                  <a:pt x="0" y="845999"/>
                </a:lnTo>
                <a:lnTo>
                  <a:pt x="846000" y="845999"/>
                </a:lnTo>
                <a:lnTo>
                  <a:pt x="846000" y="0"/>
                </a:lnTo>
                <a:close/>
              </a:path>
            </a:pathLst>
          </a:custGeom>
          <a:solidFill>
            <a:srgbClr val="87BD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339203" y="4680204"/>
            <a:ext cx="476884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26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572075" y="4539780"/>
            <a:ext cx="846455" cy="846455"/>
          </a:xfrm>
          <a:custGeom>
            <a:avLst/>
            <a:gdLst/>
            <a:ahLst/>
            <a:cxnLst/>
            <a:rect l="l" t="t" r="r" b="b"/>
            <a:pathLst>
              <a:path w="846454" h="846454">
                <a:moveTo>
                  <a:pt x="845999" y="0"/>
                </a:moveTo>
                <a:lnTo>
                  <a:pt x="0" y="0"/>
                </a:lnTo>
                <a:lnTo>
                  <a:pt x="0" y="845999"/>
                </a:lnTo>
                <a:lnTo>
                  <a:pt x="845999" y="845999"/>
                </a:lnTo>
                <a:lnTo>
                  <a:pt x="845999" y="0"/>
                </a:lnTo>
                <a:close/>
              </a:path>
            </a:pathLst>
          </a:custGeom>
          <a:solidFill>
            <a:srgbClr val="87BD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756949" y="4680204"/>
            <a:ext cx="476884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26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567050" y="4668011"/>
            <a:ext cx="141515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 smtClean="0">
                <a:latin typeface="Arial MT"/>
                <a:cs typeface="Arial MT"/>
              </a:rPr>
              <a:t>=</a:t>
            </a:r>
            <a:r>
              <a:rPr sz="3200" spc="-5" dirty="0" smtClean="0">
                <a:latin typeface="Arial MT"/>
                <a:cs typeface="Arial MT"/>
              </a:rPr>
              <a:t>100</a:t>
            </a:r>
            <a:r>
              <a:rPr lang="en-US" sz="3200" spc="-5" dirty="0" smtClean="0">
                <a:latin typeface="Arial MT"/>
                <a:cs typeface="Arial MT"/>
              </a:rPr>
              <a:t>%</a:t>
            </a:r>
            <a:endParaRPr sz="32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3"/>
          <p:cNvGrpSpPr/>
          <p:nvPr/>
        </p:nvGrpSpPr>
        <p:grpSpPr>
          <a:xfrm>
            <a:off x="940" y="0"/>
            <a:ext cx="12191423" cy="6858000"/>
            <a:chOff x="940" y="0"/>
            <a:chExt cx="12191423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40" y="6357330"/>
              <a:ext cx="12191058" cy="50066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1117943" y="0"/>
              <a:ext cx="1074420" cy="6858000"/>
            </a:xfrm>
            <a:custGeom>
              <a:avLst/>
              <a:gdLst/>
              <a:ahLst/>
              <a:cxnLst/>
              <a:rect l="l" t="t" r="r" b="b"/>
              <a:pathLst>
                <a:path w="1074420" h="6858000">
                  <a:moveTo>
                    <a:pt x="107405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74056" y="6858000"/>
                  </a:lnTo>
                  <a:lnTo>
                    <a:pt x="1074056" y="0"/>
                  </a:lnTo>
                  <a:close/>
                </a:path>
              </a:pathLst>
            </a:custGeom>
            <a:solidFill>
              <a:srgbClr val="FE69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117943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6858000"/>
                  </a:moveTo>
                  <a:lnTo>
                    <a:pt x="0" y="0"/>
                  </a:lnTo>
                </a:path>
              </a:pathLst>
            </a:custGeom>
            <a:ln w="34925">
              <a:solidFill>
                <a:srgbClr val="FE69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22459" y="53547"/>
              <a:ext cx="1069540" cy="1080000"/>
            </a:xfrm>
            <a:prstGeom prst="rect">
              <a:avLst/>
            </a:prstGeom>
          </p:spPr>
        </p:pic>
      </p:grpSp>
      <p:sp>
        <p:nvSpPr>
          <p:cNvPr id="9" name="object 3"/>
          <p:cNvSpPr/>
          <p:nvPr/>
        </p:nvSpPr>
        <p:spPr>
          <a:xfrm>
            <a:off x="11453850" y="1285860"/>
            <a:ext cx="500066" cy="500066"/>
          </a:xfrm>
          <a:custGeom>
            <a:avLst/>
            <a:gdLst/>
            <a:ahLst/>
            <a:cxnLst/>
            <a:rect l="l" t="t" r="r" b="b"/>
            <a:pathLst>
              <a:path w="475614" h="475615">
                <a:moveTo>
                  <a:pt x="237655" y="0"/>
                </a:moveTo>
                <a:lnTo>
                  <a:pt x="189769" y="4829"/>
                </a:lnTo>
                <a:lnTo>
                  <a:pt x="145164" y="18681"/>
                </a:lnTo>
                <a:lnTo>
                  <a:pt x="104796" y="40598"/>
                </a:lnTo>
                <a:lnTo>
                  <a:pt x="69621" y="69624"/>
                </a:lnTo>
                <a:lnTo>
                  <a:pt x="40597" y="104802"/>
                </a:lnTo>
                <a:lnTo>
                  <a:pt x="18681" y="145175"/>
                </a:lnTo>
                <a:lnTo>
                  <a:pt x="4829" y="189786"/>
                </a:lnTo>
                <a:lnTo>
                  <a:pt x="0" y="237680"/>
                </a:lnTo>
                <a:lnTo>
                  <a:pt x="4829" y="285566"/>
                </a:lnTo>
                <a:lnTo>
                  <a:pt x="18681" y="330174"/>
                </a:lnTo>
                <a:lnTo>
                  <a:pt x="40597" y="370547"/>
                </a:lnTo>
                <a:lnTo>
                  <a:pt x="69621" y="405726"/>
                </a:lnTo>
                <a:lnTo>
                  <a:pt x="104796" y="434755"/>
                </a:lnTo>
                <a:lnTo>
                  <a:pt x="145164" y="456675"/>
                </a:lnTo>
                <a:lnTo>
                  <a:pt x="189769" y="470530"/>
                </a:lnTo>
                <a:lnTo>
                  <a:pt x="237655" y="475360"/>
                </a:lnTo>
                <a:lnTo>
                  <a:pt x="285559" y="470530"/>
                </a:lnTo>
                <a:lnTo>
                  <a:pt x="330176" y="456675"/>
                </a:lnTo>
                <a:lnTo>
                  <a:pt x="355151" y="443115"/>
                </a:lnTo>
                <a:lnTo>
                  <a:pt x="237655" y="443115"/>
                </a:lnTo>
                <a:lnTo>
                  <a:pt x="190545" y="437692"/>
                </a:lnTo>
                <a:lnTo>
                  <a:pt x="147303" y="422244"/>
                </a:lnTo>
                <a:lnTo>
                  <a:pt x="109159" y="398000"/>
                </a:lnTo>
                <a:lnTo>
                  <a:pt x="77346" y="366192"/>
                </a:lnTo>
                <a:lnTo>
                  <a:pt x="53097" y="328049"/>
                </a:lnTo>
                <a:lnTo>
                  <a:pt x="37644" y="284801"/>
                </a:lnTo>
                <a:lnTo>
                  <a:pt x="32219" y="237680"/>
                </a:lnTo>
                <a:lnTo>
                  <a:pt x="33355" y="216013"/>
                </a:lnTo>
                <a:lnTo>
                  <a:pt x="36679" y="195011"/>
                </a:lnTo>
                <a:lnTo>
                  <a:pt x="42062" y="174776"/>
                </a:lnTo>
                <a:lnTo>
                  <a:pt x="49377" y="155409"/>
                </a:lnTo>
                <a:lnTo>
                  <a:pt x="118200" y="155409"/>
                </a:lnTo>
                <a:lnTo>
                  <a:pt x="137807" y="121551"/>
                </a:lnTo>
                <a:lnTo>
                  <a:pt x="68249" y="121500"/>
                </a:lnTo>
                <a:lnTo>
                  <a:pt x="100436" y="84812"/>
                </a:lnTo>
                <a:lnTo>
                  <a:pt x="140450" y="56648"/>
                </a:lnTo>
                <a:lnTo>
                  <a:pt x="186716" y="38590"/>
                </a:lnTo>
                <a:lnTo>
                  <a:pt x="237655" y="32219"/>
                </a:lnTo>
                <a:lnTo>
                  <a:pt x="355115" y="32219"/>
                </a:lnTo>
                <a:lnTo>
                  <a:pt x="330176" y="18681"/>
                </a:lnTo>
                <a:lnTo>
                  <a:pt x="285559" y="4829"/>
                </a:lnTo>
                <a:lnTo>
                  <a:pt x="237655" y="0"/>
                </a:lnTo>
                <a:close/>
              </a:path>
              <a:path w="475614" h="475615">
                <a:moveTo>
                  <a:pt x="137807" y="121551"/>
                </a:moveTo>
                <a:lnTo>
                  <a:pt x="118237" y="155435"/>
                </a:lnTo>
                <a:lnTo>
                  <a:pt x="140616" y="186570"/>
                </a:lnTo>
                <a:lnTo>
                  <a:pt x="166357" y="222135"/>
                </a:lnTo>
                <a:lnTo>
                  <a:pt x="77431" y="346176"/>
                </a:lnTo>
                <a:lnTo>
                  <a:pt x="412102" y="346176"/>
                </a:lnTo>
                <a:lnTo>
                  <a:pt x="379901" y="385883"/>
                </a:lnTo>
                <a:lnTo>
                  <a:pt x="338889" y="416477"/>
                </a:lnTo>
                <a:lnTo>
                  <a:pt x="290872" y="436155"/>
                </a:lnTo>
                <a:lnTo>
                  <a:pt x="237655" y="443115"/>
                </a:lnTo>
                <a:lnTo>
                  <a:pt x="355151" y="443115"/>
                </a:lnTo>
                <a:lnTo>
                  <a:pt x="405725" y="405726"/>
                </a:lnTo>
                <a:lnTo>
                  <a:pt x="434746" y="370547"/>
                </a:lnTo>
                <a:lnTo>
                  <a:pt x="456659" y="330174"/>
                </a:lnTo>
                <a:lnTo>
                  <a:pt x="461477" y="314655"/>
                </a:lnTo>
                <a:lnTo>
                  <a:pt x="146481" y="314655"/>
                </a:lnTo>
                <a:lnTo>
                  <a:pt x="189458" y="253974"/>
                </a:lnTo>
                <a:lnTo>
                  <a:pt x="406175" y="253974"/>
                </a:lnTo>
                <a:lnTo>
                  <a:pt x="408604" y="250380"/>
                </a:lnTo>
                <a:lnTo>
                  <a:pt x="230327" y="250380"/>
                </a:lnTo>
                <a:lnTo>
                  <a:pt x="210997" y="223469"/>
                </a:lnTo>
                <a:lnTo>
                  <a:pt x="233425" y="191769"/>
                </a:lnTo>
                <a:lnTo>
                  <a:pt x="188150" y="191769"/>
                </a:lnTo>
                <a:lnTo>
                  <a:pt x="137807" y="121551"/>
                </a:lnTo>
                <a:close/>
              </a:path>
              <a:path w="475614" h="475615">
                <a:moveTo>
                  <a:pt x="355115" y="32219"/>
                </a:moveTo>
                <a:lnTo>
                  <a:pt x="237655" y="32219"/>
                </a:lnTo>
                <a:lnTo>
                  <a:pt x="284771" y="37646"/>
                </a:lnTo>
                <a:lnTo>
                  <a:pt x="328022" y="53102"/>
                </a:lnTo>
                <a:lnTo>
                  <a:pt x="366176" y="77356"/>
                </a:lnTo>
                <a:lnTo>
                  <a:pt x="397998" y="109174"/>
                </a:lnTo>
                <a:lnTo>
                  <a:pt x="422255" y="147323"/>
                </a:lnTo>
                <a:lnTo>
                  <a:pt x="437714" y="190569"/>
                </a:lnTo>
                <a:lnTo>
                  <a:pt x="443141" y="237680"/>
                </a:lnTo>
                <a:lnTo>
                  <a:pt x="442151" y="257819"/>
                </a:lnTo>
                <a:lnTo>
                  <a:pt x="439256" y="277421"/>
                </a:lnTo>
                <a:lnTo>
                  <a:pt x="434563" y="296391"/>
                </a:lnTo>
                <a:lnTo>
                  <a:pt x="428180" y="314629"/>
                </a:lnTo>
                <a:lnTo>
                  <a:pt x="146481" y="314655"/>
                </a:lnTo>
                <a:lnTo>
                  <a:pt x="461477" y="314655"/>
                </a:lnTo>
                <a:lnTo>
                  <a:pt x="470507" y="285566"/>
                </a:lnTo>
                <a:lnTo>
                  <a:pt x="475335" y="237680"/>
                </a:lnTo>
                <a:lnTo>
                  <a:pt x="470507" y="189786"/>
                </a:lnTo>
                <a:lnTo>
                  <a:pt x="456659" y="145175"/>
                </a:lnTo>
                <a:lnTo>
                  <a:pt x="434746" y="104802"/>
                </a:lnTo>
                <a:lnTo>
                  <a:pt x="405725" y="69624"/>
                </a:lnTo>
                <a:lnTo>
                  <a:pt x="370550" y="40598"/>
                </a:lnTo>
                <a:lnTo>
                  <a:pt x="355115" y="32219"/>
                </a:lnTo>
                <a:close/>
              </a:path>
              <a:path w="475614" h="475615">
                <a:moveTo>
                  <a:pt x="406175" y="253974"/>
                </a:moveTo>
                <a:lnTo>
                  <a:pt x="189458" y="253974"/>
                </a:lnTo>
                <a:lnTo>
                  <a:pt x="209270" y="281431"/>
                </a:lnTo>
                <a:lnTo>
                  <a:pt x="353377" y="280987"/>
                </a:lnTo>
                <a:lnTo>
                  <a:pt x="379791" y="275620"/>
                </a:lnTo>
                <a:lnTo>
                  <a:pt x="401424" y="261005"/>
                </a:lnTo>
                <a:lnTo>
                  <a:pt x="406175" y="253974"/>
                </a:lnTo>
                <a:close/>
              </a:path>
              <a:path w="475614" h="475615">
                <a:moveTo>
                  <a:pt x="408628" y="175577"/>
                </a:moveTo>
                <a:lnTo>
                  <a:pt x="351764" y="175577"/>
                </a:lnTo>
                <a:lnTo>
                  <a:pt x="366266" y="178532"/>
                </a:lnTo>
                <a:lnTo>
                  <a:pt x="378147" y="186570"/>
                </a:lnTo>
                <a:lnTo>
                  <a:pt x="386177" y="198450"/>
                </a:lnTo>
                <a:lnTo>
                  <a:pt x="389122" y="212953"/>
                </a:lnTo>
                <a:lnTo>
                  <a:pt x="386177" y="227486"/>
                </a:lnTo>
                <a:lnTo>
                  <a:pt x="378147" y="239387"/>
                </a:lnTo>
                <a:lnTo>
                  <a:pt x="366266" y="247427"/>
                </a:lnTo>
                <a:lnTo>
                  <a:pt x="351764" y="250380"/>
                </a:lnTo>
                <a:lnTo>
                  <a:pt x="408604" y="250380"/>
                </a:lnTo>
                <a:lnTo>
                  <a:pt x="416042" y="239373"/>
                </a:lnTo>
                <a:lnTo>
                  <a:pt x="421406" y="212928"/>
                </a:lnTo>
                <a:lnTo>
                  <a:pt x="416042" y="186553"/>
                </a:lnTo>
                <a:lnTo>
                  <a:pt x="408628" y="175577"/>
                </a:lnTo>
                <a:close/>
              </a:path>
              <a:path w="475614" h="475615">
                <a:moveTo>
                  <a:pt x="353377" y="144906"/>
                </a:moveTo>
                <a:lnTo>
                  <a:pt x="221754" y="144906"/>
                </a:lnTo>
                <a:lnTo>
                  <a:pt x="188150" y="191769"/>
                </a:lnTo>
                <a:lnTo>
                  <a:pt x="233425" y="191769"/>
                </a:lnTo>
                <a:lnTo>
                  <a:pt x="244881" y="175577"/>
                </a:lnTo>
                <a:lnTo>
                  <a:pt x="408628" y="175577"/>
                </a:lnTo>
                <a:lnTo>
                  <a:pt x="401424" y="164914"/>
                </a:lnTo>
                <a:lnTo>
                  <a:pt x="379791" y="150283"/>
                </a:lnTo>
                <a:lnTo>
                  <a:pt x="353377" y="144906"/>
                </a:lnTo>
                <a:close/>
              </a:path>
              <a:path w="475614" h="475615">
                <a:moveTo>
                  <a:pt x="118200" y="155409"/>
                </a:moveTo>
                <a:lnTo>
                  <a:pt x="49377" y="155409"/>
                </a:lnTo>
                <a:lnTo>
                  <a:pt x="118186" y="1554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8"/>
          <p:cNvSpPr txBox="1">
            <a:spLocks/>
          </p:cNvSpPr>
          <p:nvPr/>
        </p:nvSpPr>
        <p:spPr>
          <a:xfrm>
            <a:off x="479602" y="426193"/>
            <a:ext cx="1027164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Calibri"/>
              </a:rPr>
              <a:t>SDG</a:t>
            </a:r>
            <a:r>
              <a:rPr kumimoji="0" lang="en-US" sz="3600" b="1" i="0" u="none" strike="noStrike" kern="0" cap="none" spc="-1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Calibri"/>
              </a:rPr>
              <a:t> 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Calibri"/>
              </a:rPr>
              <a:t>9:</a:t>
            </a:r>
            <a:r>
              <a:rPr kumimoji="0" lang="en-US" sz="3600" b="1" i="0" u="none" strike="noStrike" kern="0" cap="none" spc="-2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Calibri"/>
              </a:rPr>
              <a:t> </a:t>
            </a:r>
            <a:r>
              <a:rPr kumimoji="0" lang="en-US" sz="3600" b="1" i="0" u="none" strike="noStrike" kern="0" cap="none" spc="-3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Calibri"/>
              </a:rPr>
              <a:t>Industry,</a:t>
            </a:r>
            <a:r>
              <a:rPr kumimoji="0" lang="en-US" sz="3600" b="1" i="0" u="none" strike="noStrike" kern="0" cap="none" spc="-15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Calibri"/>
              </a:rPr>
              <a:t> </a:t>
            </a:r>
            <a:r>
              <a:rPr kumimoji="0" lang="en-US" sz="3600" b="1" i="0" u="none" strike="noStrike" kern="0" cap="none" spc="-1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Calibri"/>
              </a:rPr>
              <a:t>Innovation 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Calibri"/>
              </a:rPr>
              <a:t>and</a:t>
            </a:r>
            <a:r>
              <a:rPr kumimoji="0" lang="en-US" sz="3600" b="1" i="0" u="none" strike="noStrike" kern="0" cap="none" spc="-1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Calibri"/>
              </a:rPr>
              <a:t> </a:t>
            </a:r>
            <a:r>
              <a:rPr kumimoji="0" lang="en-US" sz="3600" b="1" i="0" u="none" strike="noStrike" kern="0" cap="none" spc="-15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Calibri"/>
              </a:rPr>
              <a:t>Infrastructure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Calibri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1850" y="3733782"/>
            <a:ext cx="1053199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1849" y="1219182"/>
            <a:ext cx="1046812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3"/>
          <p:cNvGrpSpPr/>
          <p:nvPr/>
        </p:nvGrpSpPr>
        <p:grpSpPr>
          <a:xfrm>
            <a:off x="940" y="0"/>
            <a:ext cx="12191423" cy="6858000"/>
            <a:chOff x="940" y="0"/>
            <a:chExt cx="12191423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40" y="6357330"/>
              <a:ext cx="12191058" cy="50066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1117943" y="0"/>
              <a:ext cx="1074420" cy="6858000"/>
            </a:xfrm>
            <a:custGeom>
              <a:avLst/>
              <a:gdLst/>
              <a:ahLst/>
              <a:cxnLst/>
              <a:rect l="l" t="t" r="r" b="b"/>
              <a:pathLst>
                <a:path w="1074420" h="6858000">
                  <a:moveTo>
                    <a:pt x="107405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074056" y="6858000"/>
                  </a:lnTo>
                  <a:lnTo>
                    <a:pt x="1074056" y="0"/>
                  </a:lnTo>
                  <a:close/>
                </a:path>
              </a:pathLst>
            </a:custGeom>
            <a:solidFill>
              <a:srgbClr val="0168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117943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6858000"/>
                  </a:moveTo>
                  <a:lnTo>
                    <a:pt x="0" y="0"/>
                  </a:lnTo>
                </a:path>
              </a:pathLst>
            </a:custGeom>
            <a:ln w="34925">
              <a:solidFill>
                <a:srgbClr val="0168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11192" y="48920"/>
              <a:ext cx="1079999" cy="1079999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72553" y="350011"/>
            <a:ext cx="1048123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libri"/>
              </a:rPr>
              <a:t>SDG 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libri"/>
              </a:rPr>
              <a:t>16:</a:t>
            </a:r>
            <a:r>
              <a:rPr lang="en-US" sz="3600" spc="-1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libri"/>
              </a:rPr>
              <a:t> </a:t>
            </a:r>
            <a:r>
              <a:rPr lang="en-US" sz="3600" spc="-15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libri"/>
              </a:rPr>
              <a:t>Peace,</a:t>
            </a:r>
            <a:r>
              <a:rPr lang="en-US" sz="3600" spc="-5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libri"/>
              </a:rPr>
              <a:t> </a:t>
            </a:r>
            <a:r>
              <a:rPr lang="en-US" sz="3600" spc="-1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libri"/>
              </a:rPr>
              <a:t>Justice 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libri"/>
              </a:rPr>
              <a:t>and</a:t>
            </a:r>
            <a:r>
              <a:rPr lang="en-US" sz="3600" spc="5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libri"/>
              </a:rPr>
              <a:t> </a:t>
            </a:r>
            <a:r>
              <a:rPr lang="en-US" sz="3600" spc="-1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libri"/>
              </a:rPr>
              <a:t>Strong</a:t>
            </a:r>
            <a:r>
              <a:rPr lang="en-US" sz="3600" spc="5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libri"/>
              </a:rPr>
              <a:t> </a:t>
            </a:r>
            <a:r>
              <a:rPr lang="en-US" sz="3600" spc="-5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libri"/>
              </a:rPr>
              <a:t>Institution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279" y="3786206"/>
            <a:ext cx="10474771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8086" y="1214422"/>
            <a:ext cx="10363200" cy="24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object 3"/>
          <p:cNvSpPr/>
          <p:nvPr/>
        </p:nvSpPr>
        <p:spPr>
          <a:xfrm>
            <a:off x="11453850" y="1285860"/>
            <a:ext cx="500066" cy="500066"/>
          </a:xfrm>
          <a:custGeom>
            <a:avLst/>
            <a:gdLst/>
            <a:ahLst/>
            <a:cxnLst/>
            <a:rect l="l" t="t" r="r" b="b"/>
            <a:pathLst>
              <a:path w="475614" h="475615">
                <a:moveTo>
                  <a:pt x="237655" y="0"/>
                </a:moveTo>
                <a:lnTo>
                  <a:pt x="189769" y="4829"/>
                </a:lnTo>
                <a:lnTo>
                  <a:pt x="145164" y="18681"/>
                </a:lnTo>
                <a:lnTo>
                  <a:pt x="104796" y="40598"/>
                </a:lnTo>
                <a:lnTo>
                  <a:pt x="69621" y="69624"/>
                </a:lnTo>
                <a:lnTo>
                  <a:pt x="40597" y="104802"/>
                </a:lnTo>
                <a:lnTo>
                  <a:pt x="18681" y="145175"/>
                </a:lnTo>
                <a:lnTo>
                  <a:pt x="4829" y="189786"/>
                </a:lnTo>
                <a:lnTo>
                  <a:pt x="0" y="237680"/>
                </a:lnTo>
                <a:lnTo>
                  <a:pt x="4829" y="285566"/>
                </a:lnTo>
                <a:lnTo>
                  <a:pt x="18681" y="330174"/>
                </a:lnTo>
                <a:lnTo>
                  <a:pt x="40597" y="370547"/>
                </a:lnTo>
                <a:lnTo>
                  <a:pt x="69621" y="405726"/>
                </a:lnTo>
                <a:lnTo>
                  <a:pt x="104796" y="434755"/>
                </a:lnTo>
                <a:lnTo>
                  <a:pt x="145164" y="456675"/>
                </a:lnTo>
                <a:lnTo>
                  <a:pt x="189769" y="470530"/>
                </a:lnTo>
                <a:lnTo>
                  <a:pt x="237655" y="475360"/>
                </a:lnTo>
                <a:lnTo>
                  <a:pt x="285559" y="470530"/>
                </a:lnTo>
                <a:lnTo>
                  <a:pt x="330176" y="456675"/>
                </a:lnTo>
                <a:lnTo>
                  <a:pt x="355151" y="443115"/>
                </a:lnTo>
                <a:lnTo>
                  <a:pt x="237655" y="443115"/>
                </a:lnTo>
                <a:lnTo>
                  <a:pt x="190545" y="437692"/>
                </a:lnTo>
                <a:lnTo>
                  <a:pt x="147303" y="422244"/>
                </a:lnTo>
                <a:lnTo>
                  <a:pt x="109159" y="398000"/>
                </a:lnTo>
                <a:lnTo>
                  <a:pt x="77346" y="366192"/>
                </a:lnTo>
                <a:lnTo>
                  <a:pt x="53097" y="328049"/>
                </a:lnTo>
                <a:lnTo>
                  <a:pt x="37644" y="284801"/>
                </a:lnTo>
                <a:lnTo>
                  <a:pt x="32219" y="237680"/>
                </a:lnTo>
                <a:lnTo>
                  <a:pt x="33355" y="216013"/>
                </a:lnTo>
                <a:lnTo>
                  <a:pt x="36679" y="195011"/>
                </a:lnTo>
                <a:lnTo>
                  <a:pt x="42062" y="174776"/>
                </a:lnTo>
                <a:lnTo>
                  <a:pt x="49377" y="155409"/>
                </a:lnTo>
                <a:lnTo>
                  <a:pt x="118200" y="155409"/>
                </a:lnTo>
                <a:lnTo>
                  <a:pt x="137807" y="121551"/>
                </a:lnTo>
                <a:lnTo>
                  <a:pt x="68249" y="121500"/>
                </a:lnTo>
                <a:lnTo>
                  <a:pt x="100436" y="84812"/>
                </a:lnTo>
                <a:lnTo>
                  <a:pt x="140450" y="56648"/>
                </a:lnTo>
                <a:lnTo>
                  <a:pt x="186716" y="38590"/>
                </a:lnTo>
                <a:lnTo>
                  <a:pt x="237655" y="32219"/>
                </a:lnTo>
                <a:lnTo>
                  <a:pt x="355115" y="32219"/>
                </a:lnTo>
                <a:lnTo>
                  <a:pt x="330176" y="18681"/>
                </a:lnTo>
                <a:lnTo>
                  <a:pt x="285559" y="4829"/>
                </a:lnTo>
                <a:lnTo>
                  <a:pt x="237655" y="0"/>
                </a:lnTo>
                <a:close/>
              </a:path>
              <a:path w="475614" h="475615">
                <a:moveTo>
                  <a:pt x="137807" y="121551"/>
                </a:moveTo>
                <a:lnTo>
                  <a:pt x="118237" y="155435"/>
                </a:lnTo>
                <a:lnTo>
                  <a:pt x="140616" y="186570"/>
                </a:lnTo>
                <a:lnTo>
                  <a:pt x="166357" y="222135"/>
                </a:lnTo>
                <a:lnTo>
                  <a:pt x="77431" y="346176"/>
                </a:lnTo>
                <a:lnTo>
                  <a:pt x="412102" y="346176"/>
                </a:lnTo>
                <a:lnTo>
                  <a:pt x="379901" y="385883"/>
                </a:lnTo>
                <a:lnTo>
                  <a:pt x="338889" y="416477"/>
                </a:lnTo>
                <a:lnTo>
                  <a:pt x="290872" y="436155"/>
                </a:lnTo>
                <a:lnTo>
                  <a:pt x="237655" y="443115"/>
                </a:lnTo>
                <a:lnTo>
                  <a:pt x="355151" y="443115"/>
                </a:lnTo>
                <a:lnTo>
                  <a:pt x="405725" y="405726"/>
                </a:lnTo>
                <a:lnTo>
                  <a:pt x="434746" y="370547"/>
                </a:lnTo>
                <a:lnTo>
                  <a:pt x="456659" y="330174"/>
                </a:lnTo>
                <a:lnTo>
                  <a:pt x="461477" y="314655"/>
                </a:lnTo>
                <a:lnTo>
                  <a:pt x="146481" y="314655"/>
                </a:lnTo>
                <a:lnTo>
                  <a:pt x="189458" y="253974"/>
                </a:lnTo>
                <a:lnTo>
                  <a:pt x="406175" y="253974"/>
                </a:lnTo>
                <a:lnTo>
                  <a:pt x="408604" y="250380"/>
                </a:lnTo>
                <a:lnTo>
                  <a:pt x="230327" y="250380"/>
                </a:lnTo>
                <a:lnTo>
                  <a:pt x="210997" y="223469"/>
                </a:lnTo>
                <a:lnTo>
                  <a:pt x="233425" y="191769"/>
                </a:lnTo>
                <a:lnTo>
                  <a:pt x="188150" y="191769"/>
                </a:lnTo>
                <a:lnTo>
                  <a:pt x="137807" y="121551"/>
                </a:lnTo>
                <a:close/>
              </a:path>
              <a:path w="475614" h="475615">
                <a:moveTo>
                  <a:pt x="355115" y="32219"/>
                </a:moveTo>
                <a:lnTo>
                  <a:pt x="237655" y="32219"/>
                </a:lnTo>
                <a:lnTo>
                  <a:pt x="284771" y="37646"/>
                </a:lnTo>
                <a:lnTo>
                  <a:pt x="328022" y="53102"/>
                </a:lnTo>
                <a:lnTo>
                  <a:pt x="366176" y="77356"/>
                </a:lnTo>
                <a:lnTo>
                  <a:pt x="397998" y="109174"/>
                </a:lnTo>
                <a:lnTo>
                  <a:pt x="422255" y="147323"/>
                </a:lnTo>
                <a:lnTo>
                  <a:pt x="437714" y="190569"/>
                </a:lnTo>
                <a:lnTo>
                  <a:pt x="443141" y="237680"/>
                </a:lnTo>
                <a:lnTo>
                  <a:pt x="442151" y="257819"/>
                </a:lnTo>
                <a:lnTo>
                  <a:pt x="439256" y="277421"/>
                </a:lnTo>
                <a:lnTo>
                  <a:pt x="434563" y="296391"/>
                </a:lnTo>
                <a:lnTo>
                  <a:pt x="428180" y="314629"/>
                </a:lnTo>
                <a:lnTo>
                  <a:pt x="146481" y="314655"/>
                </a:lnTo>
                <a:lnTo>
                  <a:pt x="461477" y="314655"/>
                </a:lnTo>
                <a:lnTo>
                  <a:pt x="470507" y="285566"/>
                </a:lnTo>
                <a:lnTo>
                  <a:pt x="475335" y="237680"/>
                </a:lnTo>
                <a:lnTo>
                  <a:pt x="470507" y="189786"/>
                </a:lnTo>
                <a:lnTo>
                  <a:pt x="456659" y="145175"/>
                </a:lnTo>
                <a:lnTo>
                  <a:pt x="434746" y="104802"/>
                </a:lnTo>
                <a:lnTo>
                  <a:pt x="405725" y="69624"/>
                </a:lnTo>
                <a:lnTo>
                  <a:pt x="370550" y="40598"/>
                </a:lnTo>
                <a:lnTo>
                  <a:pt x="355115" y="32219"/>
                </a:lnTo>
                <a:close/>
              </a:path>
              <a:path w="475614" h="475615">
                <a:moveTo>
                  <a:pt x="406175" y="253974"/>
                </a:moveTo>
                <a:lnTo>
                  <a:pt x="189458" y="253974"/>
                </a:lnTo>
                <a:lnTo>
                  <a:pt x="209270" y="281431"/>
                </a:lnTo>
                <a:lnTo>
                  <a:pt x="353377" y="280987"/>
                </a:lnTo>
                <a:lnTo>
                  <a:pt x="379791" y="275620"/>
                </a:lnTo>
                <a:lnTo>
                  <a:pt x="401424" y="261005"/>
                </a:lnTo>
                <a:lnTo>
                  <a:pt x="406175" y="253974"/>
                </a:lnTo>
                <a:close/>
              </a:path>
              <a:path w="475614" h="475615">
                <a:moveTo>
                  <a:pt x="408628" y="175577"/>
                </a:moveTo>
                <a:lnTo>
                  <a:pt x="351764" y="175577"/>
                </a:lnTo>
                <a:lnTo>
                  <a:pt x="366266" y="178532"/>
                </a:lnTo>
                <a:lnTo>
                  <a:pt x="378147" y="186570"/>
                </a:lnTo>
                <a:lnTo>
                  <a:pt x="386177" y="198450"/>
                </a:lnTo>
                <a:lnTo>
                  <a:pt x="389122" y="212953"/>
                </a:lnTo>
                <a:lnTo>
                  <a:pt x="386177" y="227486"/>
                </a:lnTo>
                <a:lnTo>
                  <a:pt x="378147" y="239387"/>
                </a:lnTo>
                <a:lnTo>
                  <a:pt x="366266" y="247427"/>
                </a:lnTo>
                <a:lnTo>
                  <a:pt x="351764" y="250380"/>
                </a:lnTo>
                <a:lnTo>
                  <a:pt x="408604" y="250380"/>
                </a:lnTo>
                <a:lnTo>
                  <a:pt x="416042" y="239373"/>
                </a:lnTo>
                <a:lnTo>
                  <a:pt x="421406" y="212928"/>
                </a:lnTo>
                <a:lnTo>
                  <a:pt x="416042" y="186553"/>
                </a:lnTo>
                <a:lnTo>
                  <a:pt x="408628" y="175577"/>
                </a:lnTo>
                <a:close/>
              </a:path>
              <a:path w="475614" h="475615">
                <a:moveTo>
                  <a:pt x="353377" y="144906"/>
                </a:moveTo>
                <a:lnTo>
                  <a:pt x="221754" y="144906"/>
                </a:lnTo>
                <a:lnTo>
                  <a:pt x="188150" y="191769"/>
                </a:lnTo>
                <a:lnTo>
                  <a:pt x="233425" y="191769"/>
                </a:lnTo>
                <a:lnTo>
                  <a:pt x="244881" y="175577"/>
                </a:lnTo>
                <a:lnTo>
                  <a:pt x="408628" y="175577"/>
                </a:lnTo>
                <a:lnTo>
                  <a:pt x="401424" y="164914"/>
                </a:lnTo>
                <a:lnTo>
                  <a:pt x="379791" y="150283"/>
                </a:lnTo>
                <a:lnTo>
                  <a:pt x="353377" y="144906"/>
                </a:lnTo>
                <a:close/>
              </a:path>
              <a:path w="475614" h="475615">
                <a:moveTo>
                  <a:pt x="118200" y="155409"/>
                </a:moveTo>
                <a:lnTo>
                  <a:pt x="49377" y="155409"/>
                </a:lnTo>
                <a:lnTo>
                  <a:pt x="118186" y="1554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72553" y="350011"/>
            <a:ext cx="859524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libri"/>
              </a:rPr>
              <a:t>What</a:t>
            </a:r>
            <a:r>
              <a:rPr sz="3600" spc="-2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libri"/>
              </a:rPr>
              <a:t> </a:t>
            </a:r>
            <a:r>
              <a:rPr sz="36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libri"/>
              </a:rPr>
              <a:t>should</a:t>
            </a:r>
            <a:r>
              <a:rPr sz="3600" spc="-2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libri"/>
              </a:rPr>
              <a:t> </a:t>
            </a:r>
            <a:r>
              <a:rPr sz="3600" spc="-15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libri"/>
              </a:rPr>
              <a:t>we</a:t>
            </a:r>
            <a:r>
              <a:rPr sz="3600" spc="-2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libri"/>
              </a:rPr>
              <a:t> </a:t>
            </a:r>
            <a:r>
              <a:rPr sz="36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libri"/>
              </a:rPr>
              <a:t>be</a:t>
            </a:r>
            <a:r>
              <a:rPr sz="3600" spc="-25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libri"/>
              </a:rPr>
              <a:t> </a:t>
            </a:r>
            <a:r>
              <a:rPr sz="36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libri"/>
              </a:rPr>
              <a:t>doing?</a:t>
            </a:r>
            <a:endParaRPr sz="3600">
              <a:solidFill>
                <a:schemeClr val="tx2">
                  <a:lumMod val="75000"/>
                </a:schemeClr>
              </a:solidFill>
              <a:latin typeface="Cambria" pitchFamily="18" charset="0"/>
              <a:ea typeface="Cambria" pitchFamily="18" charset="0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2552" y="1273555"/>
            <a:ext cx="11262247" cy="3744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sz="2400" b="1" spc="-1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libri"/>
              </a:rPr>
              <a:t>Ensure</a:t>
            </a:r>
            <a:r>
              <a:rPr sz="2400" b="1" spc="1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libri"/>
              </a:rPr>
              <a:t> </a:t>
            </a:r>
            <a:r>
              <a:rPr sz="2400" b="1" spc="-5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libri"/>
              </a:rPr>
              <a:t>our</a:t>
            </a:r>
            <a:r>
              <a:rPr sz="2400" b="1" spc="1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libri"/>
              </a:rPr>
              <a:t> </a:t>
            </a:r>
            <a:r>
              <a:rPr lang="en-US" sz="2400" b="1" spc="1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libri"/>
              </a:rPr>
              <a:t>NURE is</a:t>
            </a:r>
            <a:r>
              <a:rPr sz="2400" b="1" spc="1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libri"/>
              </a:rPr>
              <a:t> </a:t>
            </a:r>
            <a:r>
              <a:rPr sz="2400" b="1" spc="-5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libri"/>
              </a:rPr>
              <a:t>delivering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libri"/>
              </a:rPr>
              <a:t> </a:t>
            </a:r>
            <a:r>
              <a:rPr sz="2400" b="1" spc="-5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libri"/>
              </a:rPr>
              <a:t>on</a:t>
            </a:r>
            <a:r>
              <a:rPr sz="2400" b="1" spc="1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libri"/>
              </a:rPr>
              <a:t> </a:t>
            </a:r>
            <a:r>
              <a:rPr sz="2400" b="1" spc="-1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libri"/>
              </a:rPr>
              <a:t>sustainability</a:t>
            </a:r>
            <a:endParaRPr sz="2400" b="1" dirty="0">
              <a:solidFill>
                <a:schemeClr val="tx2">
                  <a:lumMod val="75000"/>
                </a:schemeClr>
              </a:solidFill>
              <a:latin typeface="Cambria" pitchFamily="18" charset="0"/>
              <a:ea typeface="Cambria" pitchFamily="18" charset="0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 MT"/>
              <a:buChar char="•"/>
            </a:pPr>
            <a:endParaRPr sz="2400" b="1" dirty="0">
              <a:solidFill>
                <a:schemeClr val="tx2">
                  <a:lumMod val="75000"/>
                </a:schemeClr>
              </a:solidFill>
              <a:latin typeface="Cambria" pitchFamily="18" charset="0"/>
              <a:ea typeface="Cambria" pitchFamily="18" charset="0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sz="2400" b="1" spc="-1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libri"/>
              </a:rPr>
              <a:t>Report</a:t>
            </a:r>
            <a:r>
              <a:rPr sz="2400" b="1" spc="-2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libri"/>
              </a:rPr>
              <a:t> </a:t>
            </a:r>
            <a:r>
              <a:rPr sz="2400" b="1" spc="-15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libri"/>
              </a:rPr>
              <a:t>progress </a:t>
            </a:r>
            <a:r>
              <a:rPr sz="2400" b="1" spc="-5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libri"/>
              </a:rPr>
              <a:t>on</a:t>
            </a:r>
            <a:r>
              <a:rPr sz="2400" b="1" spc="-1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libri"/>
              </a:rPr>
              <a:t> </a:t>
            </a:r>
            <a:r>
              <a:rPr sz="2400" b="1" spc="-5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libri"/>
              </a:rPr>
              <a:t>the SDGs</a:t>
            </a:r>
            <a:endParaRPr sz="2400" b="1" dirty="0">
              <a:solidFill>
                <a:schemeClr val="tx2">
                  <a:lumMod val="75000"/>
                </a:schemeClr>
              </a:solidFill>
              <a:latin typeface="Cambria" pitchFamily="18" charset="0"/>
              <a:ea typeface="Cambria" pitchFamily="18" charset="0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 MT"/>
              <a:buChar char="•"/>
            </a:pPr>
            <a:endParaRPr sz="2400" b="1" dirty="0">
              <a:solidFill>
                <a:schemeClr val="tx2">
                  <a:lumMod val="75000"/>
                </a:schemeClr>
              </a:solidFill>
              <a:latin typeface="Cambria" pitchFamily="18" charset="0"/>
              <a:ea typeface="Cambria" pitchFamily="18" charset="0"/>
              <a:cs typeface="Calibri"/>
            </a:endParaRPr>
          </a:p>
          <a:p>
            <a:pPr marL="469900" indent="-457200">
              <a:lnSpc>
                <a:spcPct val="100000"/>
              </a:lnSpc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sz="2400" b="1" spc="-15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libri"/>
              </a:rPr>
              <a:t>Involve</a:t>
            </a:r>
            <a:r>
              <a:rPr sz="2400" b="1" spc="5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libri"/>
              </a:rPr>
              <a:t> </a:t>
            </a:r>
            <a:r>
              <a:rPr sz="2400" b="1" spc="-1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libri"/>
              </a:rPr>
              <a:t>young</a:t>
            </a:r>
            <a:r>
              <a:rPr sz="2400" b="1" spc="-5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libri"/>
              </a:rPr>
              <a:t> people</a:t>
            </a:r>
            <a:r>
              <a:rPr sz="2400" b="1" spc="5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libri"/>
              </a:rPr>
              <a:t>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libri"/>
              </a:rPr>
              <a:t>and </a:t>
            </a:r>
            <a:r>
              <a:rPr sz="2400" b="1" spc="-15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libri"/>
              </a:rPr>
              <a:t>excluded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libri"/>
              </a:rPr>
              <a:t> </a:t>
            </a:r>
            <a:r>
              <a:rPr sz="2400" b="1" spc="-15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libri"/>
              </a:rPr>
              <a:t>groups</a:t>
            </a:r>
            <a:r>
              <a:rPr sz="2400" b="1" spc="-5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libri"/>
              </a:rPr>
              <a:t>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libri"/>
              </a:rPr>
              <a:t>– </a:t>
            </a:r>
            <a:r>
              <a:rPr sz="2400" b="1" spc="-5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libri"/>
              </a:rPr>
              <a:t>including</a:t>
            </a:r>
            <a:r>
              <a:rPr sz="2400" b="1" spc="-1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libri"/>
              </a:rPr>
              <a:t> refugees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libri"/>
              </a:rPr>
              <a:t> - </a:t>
            </a:r>
            <a:r>
              <a:rPr sz="2400" b="1" spc="-5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libri"/>
              </a:rPr>
              <a:t>in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libri"/>
              </a:rPr>
              <a:t> </a:t>
            </a:r>
            <a:r>
              <a:rPr sz="2400" b="1" spc="-5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libri"/>
              </a:rPr>
              <a:t>decision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libri"/>
              </a:rPr>
              <a:t> </a:t>
            </a:r>
            <a:r>
              <a:rPr sz="2400" b="1" spc="-5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libri"/>
              </a:rPr>
              <a:t>making</a:t>
            </a:r>
            <a:endParaRPr sz="2400" b="1" dirty="0">
              <a:solidFill>
                <a:schemeClr val="tx2">
                  <a:lumMod val="75000"/>
                </a:schemeClr>
              </a:solidFill>
              <a:latin typeface="Cambria" pitchFamily="18" charset="0"/>
              <a:ea typeface="Cambria" pitchFamily="18" charset="0"/>
              <a:cs typeface="Calibri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2400" b="1" dirty="0">
              <a:solidFill>
                <a:schemeClr val="tx2">
                  <a:lumMod val="75000"/>
                </a:schemeClr>
              </a:solidFill>
              <a:latin typeface="Cambria" pitchFamily="18" charset="0"/>
              <a:ea typeface="Cambria" pitchFamily="18" charset="0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sz="2400" b="1" spc="-3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libri"/>
              </a:rPr>
              <a:t>Work</a:t>
            </a:r>
            <a:r>
              <a:rPr sz="2400" b="1" spc="-1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libri"/>
              </a:rPr>
              <a:t> intersectionally across</a:t>
            </a:r>
            <a:r>
              <a:rPr sz="2400" b="1" spc="-5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libri"/>
              </a:rPr>
              <a:t> </a:t>
            </a:r>
            <a:r>
              <a:rPr sz="2400" b="1" spc="-1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libri"/>
              </a:rPr>
              <a:t>communities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libri"/>
              </a:rPr>
              <a:t>and </a:t>
            </a:r>
            <a:r>
              <a:rPr sz="2400" b="1" spc="-5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libri"/>
              </a:rPr>
              <a:t>SDGs</a:t>
            </a:r>
            <a:endParaRPr sz="2400" b="1" dirty="0">
              <a:solidFill>
                <a:schemeClr val="tx2">
                  <a:lumMod val="75000"/>
                </a:schemeClr>
              </a:solidFill>
              <a:latin typeface="Cambria" pitchFamily="18" charset="0"/>
              <a:ea typeface="Cambria" pitchFamily="18" charset="0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 MT"/>
              <a:buChar char="•"/>
            </a:pPr>
            <a:endParaRPr sz="2400" b="1" dirty="0">
              <a:solidFill>
                <a:schemeClr val="tx2">
                  <a:lumMod val="75000"/>
                </a:schemeClr>
              </a:solidFill>
              <a:latin typeface="Cambria" pitchFamily="18" charset="0"/>
              <a:ea typeface="Cambria" pitchFamily="18" charset="0"/>
              <a:cs typeface="Calibri"/>
            </a:endParaRPr>
          </a:p>
          <a:p>
            <a:pPr marL="469900" indent="-457200">
              <a:lnSpc>
                <a:spcPct val="100000"/>
              </a:lnSpc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sz="2400" b="1" spc="-1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libri"/>
              </a:rPr>
              <a:t>Realise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libri"/>
              </a:rPr>
              <a:t> </a:t>
            </a:r>
            <a:r>
              <a:rPr sz="2400" b="1" spc="-5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libri"/>
              </a:rPr>
              <a:t>the</a:t>
            </a:r>
            <a:r>
              <a:rPr sz="2400" b="1" spc="5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libri"/>
              </a:rPr>
              <a:t> </a:t>
            </a:r>
            <a:r>
              <a:rPr sz="2400" b="1" spc="-5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libri"/>
              </a:rPr>
              <a:t>amazing asset</a:t>
            </a:r>
            <a:r>
              <a:rPr sz="2400" b="1" spc="-1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libri"/>
              </a:rPr>
              <a:t> </a:t>
            </a:r>
            <a:r>
              <a:rPr sz="2400" b="1" spc="-5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libri"/>
              </a:rPr>
              <a:t>of</a:t>
            </a:r>
            <a:r>
              <a:rPr sz="2400" b="1" spc="5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libri"/>
              </a:rPr>
              <a:t> </a:t>
            </a:r>
            <a:r>
              <a:rPr sz="2400" b="1" spc="-5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libri"/>
              </a:rPr>
              <a:t>higher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libri"/>
              </a:rPr>
              <a:t> </a:t>
            </a:r>
            <a:r>
              <a:rPr sz="2400" b="1" spc="-1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libri"/>
              </a:rPr>
              <a:t>education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libri"/>
              </a:rPr>
              <a:t> </a:t>
            </a:r>
            <a:r>
              <a:rPr sz="2400" b="1" spc="-2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libri"/>
              </a:rPr>
              <a:t>for</a:t>
            </a:r>
            <a:r>
              <a:rPr sz="2400" b="1" spc="-5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libri"/>
              </a:rPr>
              <a:t> the</a:t>
            </a:r>
            <a:r>
              <a:rPr sz="2400" b="1" spc="5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libri"/>
              </a:rPr>
              <a:t> </a:t>
            </a:r>
            <a:r>
              <a:rPr sz="2400" b="1" spc="-1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libri"/>
              </a:rPr>
              <a:t>good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libri"/>
              </a:rPr>
              <a:t> </a:t>
            </a:r>
            <a:r>
              <a:rPr sz="2400" b="1" spc="-5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libri"/>
              </a:rPr>
              <a:t>of society</a:t>
            </a:r>
            <a:endParaRPr sz="2400" b="1" dirty="0">
              <a:solidFill>
                <a:schemeClr val="tx2">
                  <a:lumMod val="75000"/>
                </a:schemeClr>
              </a:solidFill>
              <a:latin typeface="Cambria" pitchFamily="18" charset="0"/>
              <a:ea typeface="Cambria" pitchFamily="18" charset="0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05024" y="352425"/>
            <a:ext cx="8839201" cy="5446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100"/>
              </a:spcBef>
            </a:pPr>
            <a:r>
              <a:rPr sz="3200" spc="-2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Which</a:t>
            </a:r>
            <a:r>
              <a:rPr sz="320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sz="3200" spc="-5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is</a:t>
            </a:r>
            <a:r>
              <a:rPr sz="3200" spc="-1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sz="3200" spc="15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the</a:t>
            </a:r>
            <a:r>
              <a:rPr sz="3200" spc="-5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sz="3200" spc="-15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highest</a:t>
            </a:r>
            <a:r>
              <a:rPr sz="32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sz="3200" spc="-2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priority</a:t>
            </a:r>
            <a:r>
              <a:rPr sz="32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sz="3200" spc="-25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SDGs</a:t>
            </a:r>
            <a:r>
              <a:rPr sz="3200" spc="-5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sz="3200" spc="-5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for</a:t>
            </a:r>
            <a:r>
              <a:rPr lang="en-US" sz="3200" spc="-5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 NURE</a:t>
            </a:r>
            <a:r>
              <a:rPr lang="uk-UA" sz="3200" spc="-5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?</a:t>
            </a:r>
            <a:r>
              <a:rPr sz="320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endParaRPr sz="3200" spc="-35" dirty="0">
              <a:solidFill>
                <a:schemeClr val="tx2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85817" y="2098272"/>
            <a:ext cx="11354183" cy="3071009"/>
            <a:chOff x="685817" y="2098272"/>
            <a:chExt cx="11354183" cy="3071009"/>
          </a:xfrm>
        </p:grpSpPr>
        <p:sp>
          <p:nvSpPr>
            <p:cNvPr id="5" name="object 5"/>
            <p:cNvSpPr/>
            <p:nvPr/>
          </p:nvSpPr>
          <p:spPr>
            <a:xfrm>
              <a:off x="704105" y="4535423"/>
              <a:ext cx="1295383" cy="45719"/>
            </a:xfrm>
            <a:custGeom>
              <a:avLst/>
              <a:gdLst/>
              <a:ahLst/>
              <a:cxnLst/>
              <a:rect l="l" t="t" r="r" b="b"/>
              <a:pathLst>
                <a:path w="850265">
                  <a:moveTo>
                    <a:pt x="0" y="0"/>
                  </a:moveTo>
                  <a:lnTo>
                    <a:pt x="182145" y="0"/>
                  </a:lnTo>
                </a:path>
                <a:path w="850265">
                  <a:moveTo>
                    <a:pt x="485722" y="0"/>
                  </a:moveTo>
                  <a:lnTo>
                    <a:pt x="8500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85817" y="3928872"/>
              <a:ext cx="1518285" cy="607060"/>
            </a:xfrm>
            <a:custGeom>
              <a:avLst/>
              <a:gdLst/>
              <a:ahLst/>
              <a:cxnLst/>
              <a:rect l="l" t="t" r="r" b="b"/>
              <a:pathLst>
                <a:path w="1518285" h="607060">
                  <a:moveTo>
                    <a:pt x="1153592" y="606552"/>
                  </a:moveTo>
                  <a:lnTo>
                    <a:pt x="1517884" y="606552"/>
                  </a:lnTo>
                </a:path>
                <a:path w="1518285" h="607060">
                  <a:moveTo>
                    <a:pt x="0" y="0"/>
                  </a:moveTo>
                  <a:lnTo>
                    <a:pt x="850015" y="0"/>
                  </a:lnTo>
                </a:path>
                <a:path w="1518285" h="607060">
                  <a:moveTo>
                    <a:pt x="1153592" y="0"/>
                  </a:moveTo>
                  <a:lnTo>
                    <a:pt x="15178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507279" y="3928872"/>
              <a:ext cx="364490" cy="607060"/>
            </a:xfrm>
            <a:custGeom>
              <a:avLst/>
              <a:gdLst/>
              <a:ahLst/>
              <a:cxnLst/>
              <a:rect l="l" t="t" r="r" b="b"/>
              <a:pathLst>
                <a:path w="364489" h="607060">
                  <a:moveTo>
                    <a:pt x="0" y="606552"/>
                  </a:moveTo>
                  <a:lnTo>
                    <a:pt x="364291" y="606552"/>
                  </a:lnTo>
                </a:path>
                <a:path w="364489" h="607060">
                  <a:moveTo>
                    <a:pt x="0" y="0"/>
                  </a:moveTo>
                  <a:lnTo>
                    <a:pt x="3642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85817" y="3316604"/>
              <a:ext cx="2186305" cy="5080"/>
            </a:xfrm>
            <a:custGeom>
              <a:avLst/>
              <a:gdLst/>
              <a:ahLst/>
              <a:cxnLst/>
              <a:rect l="l" t="t" r="r" b="b"/>
              <a:pathLst>
                <a:path w="2186305" h="5079">
                  <a:moveTo>
                    <a:pt x="0" y="4762"/>
                  </a:moveTo>
                  <a:lnTo>
                    <a:pt x="2185754" y="4762"/>
                  </a:lnTo>
                </a:path>
                <a:path w="2186305" h="5079">
                  <a:moveTo>
                    <a:pt x="0" y="0"/>
                  </a:moveTo>
                  <a:lnTo>
                    <a:pt x="2185754" y="0"/>
                  </a:lnTo>
                </a:path>
              </a:pathLst>
            </a:custGeom>
            <a:ln w="533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203701" y="3318699"/>
              <a:ext cx="304165" cy="1823720"/>
            </a:xfrm>
            <a:custGeom>
              <a:avLst/>
              <a:gdLst/>
              <a:ahLst/>
              <a:cxnLst/>
              <a:rect l="l" t="t" r="r" b="b"/>
              <a:pathLst>
                <a:path w="304164" h="1823720">
                  <a:moveTo>
                    <a:pt x="0" y="0"/>
                  </a:moveTo>
                  <a:lnTo>
                    <a:pt x="303578" y="0"/>
                  </a:lnTo>
                  <a:lnTo>
                    <a:pt x="303578" y="1823276"/>
                  </a:lnTo>
                  <a:lnTo>
                    <a:pt x="0" y="18232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9C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175148" y="4533413"/>
              <a:ext cx="5707380" cy="5080"/>
            </a:xfrm>
            <a:custGeom>
              <a:avLst/>
              <a:gdLst/>
              <a:ahLst/>
              <a:cxnLst/>
              <a:rect l="l" t="t" r="r" b="b"/>
              <a:pathLst>
                <a:path w="5707380" h="5079">
                  <a:moveTo>
                    <a:pt x="0" y="4762"/>
                  </a:moveTo>
                  <a:lnTo>
                    <a:pt x="5707249" y="4762"/>
                  </a:lnTo>
                </a:path>
                <a:path w="5707380" h="5079">
                  <a:moveTo>
                    <a:pt x="0" y="0"/>
                  </a:moveTo>
                  <a:lnTo>
                    <a:pt x="5707249" y="0"/>
                  </a:lnTo>
                </a:path>
              </a:pathLst>
            </a:custGeom>
            <a:ln w="402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175148" y="3930533"/>
              <a:ext cx="7043420" cy="0"/>
            </a:xfrm>
            <a:custGeom>
              <a:avLst/>
              <a:gdLst/>
              <a:ahLst/>
              <a:cxnLst/>
              <a:rect l="l" t="t" r="r" b="b"/>
              <a:pathLst>
                <a:path w="7043420">
                  <a:moveTo>
                    <a:pt x="0" y="0"/>
                  </a:moveTo>
                  <a:lnTo>
                    <a:pt x="6375119" y="0"/>
                  </a:lnTo>
                </a:path>
                <a:path w="7043420">
                  <a:moveTo>
                    <a:pt x="6678696" y="0"/>
                  </a:moveTo>
                  <a:lnTo>
                    <a:pt x="7042988" y="0"/>
                  </a:lnTo>
                </a:path>
              </a:pathLst>
            </a:custGeom>
            <a:ln w="6203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175148" y="3925050"/>
              <a:ext cx="7043420" cy="3175"/>
            </a:xfrm>
            <a:custGeom>
              <a:avLst/>
              <a:gdLst/>
              <a:ahLst/>
              <a:cxnLst/>
              <a:rect l="l" t="t" r="r" b="b"/>
              <a:pathLst>
                <a:path w="7043420" h="3175">
                  <a:moveTo>
                    <a:pt x="0" y="3101"/>
                  </a:moveTo>
                  <a:lnTo>
                    <a:pt x="7042988" y="3101"/>
                  </a:lnTo>
                </a:path>
                <a:path w="7043420" h="3175">
                  <a:moveTo>
                    <a:pt x="0" y="0"/>
                  </a:moveTo>
                  <a:lnTo>
                    <a:pt x="7042988" y="0"/>
                  </a:lnTo>
                </a:path>
              </a:pathLst>
            </a:custGeom>
            <a:ln w="317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175148" y="3316604"/>
              <a:ext cx="8864600" cy="5080"/>
            </a:xfrm>
            <a:custGeom>
              <a:avLst/>
              <a:gdLst/>
              <a:ahLst/>
              <a:cxnLst/>
              <a:rect l="l" t="t" r="r" b="b"/>
              <a:pathLst>
                <a:path w="8864600" h="5079">
                  <a:moveTo>
                    <a:pt x="0" y="4762"/>
                  </a:moveTo>
                  <a:lnTo>
                    <a:pt x="8864451" y="4762"/>
                  </a:lnTo>
                </a:path>
                <a:path w="8864600" h="5079">
                  <a:moveTo>
                    <a:pt x="0" y="0"/>
                  </a:moveTo>
                  <a:lnTo>
                    <a:pt x="8864451" y="0"/>
                  </a:lnTo>
                </a:path>
              </a:pathLst>
            </a:custGeom>
            <a:ln w="533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85817" y="2709672"/>
              <a:ext cx="11353800" cy="0"/>
            </a:xfrm>
            <a:custGeom>
              <a:avLst/>
              <a:gdLst/>
              <a:ahLst/>
              <a:cxnLst/>
              <a:rect l="l" t="t" r="r" b="b"/>
              <a:pathLst>
                <a:path w="11353800">
                  <a:moveTo>
                    <a:pt x="0" y="0"/>
                  </a:moveTo>
                  <a:lnTo>
                    <a:pt x="2185754" y="0"/>
                  </a:lnTo>
                </a:path>
                <a:path w="11353800">
                  <a:moveTo>
                    <a:pt x="2489331" y="0"/>
                  </a:moveTo>
                  <a:lnTo>
                    <a:pt x="113537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85817" y="2098272"/>
              <a:ext cx="11353800" cy="5080"/>
            </a:xfrm>
            <a:custGeom>
              <a:avLst/>
              <a:gdLst/>
              <a:ahLst/>
              <a:cxnLst/>
              <a:rect l="l" t="t" r="r" b="b"/>
              <a:pathLst>
                <a:path w="11353800" h="5080">
                  <a:moveTo>
                    <a:pt x="0" y="4762"/>
                  </a:moveTo>
                  <a:lnTo>
                    <a:pt x="11353783" y="4762"/>
                  </a:lnTo>
                </a:path>
                <a:path w="11353800" h="5080">
                  <a:moveTo>
                    <a:pt x="0" y="0"/>
                  </a:moveTo>
                  <a:lnTo>
                    <a:pt x="11353783" y="0"/>
                  </a:lnTo>
                </a:path>
              </a:pathLst>
            </a:custGeom>
            <a:ln w="36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871571" y="2101234"/>
              <a:ext cx="304165" cy="3041015"/>
            </a:xfrm>
            <a:custGeom>
              <a:avLst/>
              <a:gdLst/>
              <a:ahLst/>
              <a:cxnLst/>
              <a:rect l="l" t="t" r="r" b="b"/>
              <a:pathLst>
                <a:path w="304164" h="3041015">
                  <a:moveTo>
                    <a:pt x="0" y="0"/>
                  </a:moveTo>
                  <a:lnTo>
                    <a:pt x="303576" y="0"/>
                  </a:lnTo>
                  <a:lnTo>
                    <a:pt x="303576" y="3040741"/>
                  </a:lnTo>
                  <a:lnTo>
                    <a:pt x="0" y="30407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1D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539441" y="3200400"/>
              <a:ext cx="304165" cy="1942189"/>
            </a:xfrm>
            <a:custGeom>
              <a:avLst/>
              <a:gdLst/>
              <a:ahLst/>
              <a:cxnLst/>
              <a:rect l="l" t="t" r="r" b="b"/>
              <a:pathLst>
                <a:path w="304164" h="606425">
                  <a:moveTo>
                    <a:pt x="0" y="0"/>
                  </a:moveTo>
                  <a:lnTo>
                    <a:pt x="303576" y="0"/>
                  </a:lnTo>
                  <a:lnTo>
                    <a:pt x="303576" y="605811"/>
                  </a:lnTo>
                  <a:lnTo>
                    <a:pt x="0" y="6058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3C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875180" y="4840531"/>
              <a:ext cx="304165" cy="301625"/>
            </a:xfrm>
            <a:custGeom>
              <a:avLst/>
              <a:gdLst/>
              <a:ahLst/>
              <a:cxnLst/>
              <a:rect l="l" t="t" r="r" b="b"/>
              <a:pathLst>
                <a:path w="304164" h="301625">
                  <a:moveTo>
                    <a:pt x="0" y="0"/>
                  </a:moveTo>
                  <a:lnTo>
                    <a:pt x="303576" y="0"/>
                  </a:lnTo>
                  <a:lnTo>
                    <a:pt x="303576" y="301444"/>
                  </a:lnTo>
                  <a:lnTo>
                    <a:pt x="0" y="301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C1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543049" y="3810001"/>
              <a:ext cx="304165" cy="1332156"/>
            </a:xfrm>
            <a:custGeom>
              <a:avLst/>
              <a:gdLst/>
              <a:ahLst/>
              <a:cxnLst/>
              <a:rect l="l" t="t" r="r" b="b"/>
              <a:pathLst>
                <a:path w="304164" h="301625">
                  <a:moveTo>
                    <a:pt x="0" y="0"/>
                  </a:moveTo>
                  <a:lnTo>
                    <a:pt x="303576" y="0"/>
                  </a:lnTo>
                  <a:lnTo>
                    <a:pt x="303576" y="301444"/>
                  </a:lnTo>
                  <a:lnTo>
                    <a:pt x="0" y="301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1B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248400" y="4867656"/>
              <a:ext cx="304165" cy="301625"/>
            </a:xfrm>
            <a:custGeom>
              <a:avLst/>
              <a:gdLst/>
              <a:ahLst/>
              <a:cxnLst/>
              <a:rect l="l" t="t" r="r" b="b"/>
              <a:pathLst>
                <a:path w="304165" h="301625">
                  <a:moveTo>
                    <a:pt x="0" y="0"/>
                  </a:moveTo>
                  <a:lnTo>
                    <a:pt x="303576" y="0"/>
                  </a:lnTo>
                  <a:lnTo>
                    <a:pt x="303576" y="301444"/>
                  </a:lnTo>
                  <a:lnTo>
                    <a:pt x="0" y="301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9B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185974" y="4533413"/>
              <a:ext cx="364490" cy="5080"/>
            </a:xfrm>
            <a:custGeom>
              <a:avLst/>
              <a:gdLst/>
              <a:ahLst/>
              <a:cxnLst/>
              <a:rect l="l" t="t" r="r" b="b"/>
              <a:pathLst>
                <a:path w="364490" h="5079">
                  <a:moveTo>
                    <a:pt x="0" y="4762"/>
                  </a:moveTo>
                  <a:lnTo>
                    <a:pt x="364293" y="4762"/>
                  </a:lnTo>
                </a:path>
                <a:path w="364490" h="5079">
                  <a:moveTo>
                    <a:pt x="0" y="0"/>
                  </a:moveTo>
                  <a:lnTo>
                    <a:pt x="364293" y="0"/>
                  </a:lnTo>
                </a:path>
              </a:pathLst>
            </a:custGeom>
            <a:ln w="402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853844" y="4533413"/>
              <a:ext cx="364490" cy="5080"/>
            </a:xfrm>
            <a:custGeom>
              <a:avLst/>
              <a:gdLst/>
              <a:ahLst/>
              <a:cxnLst/>
              <a:rect l="l" t="t" r="r" b="b"/>
              <a:pathLst>
                <a:path w="364490" h="5079">
                  <a:moveTo>
                    <a:pt x="0" y="4762"/>
                  </a:moveTo>
                  <a:lnTo>
                    <a:pt x="364291" y="4762"/>
                  </a:lnTo>
                </a:path>
                <a:path w="364490" h="5079">
                  <a:moveTo>
                    <a:pt x="0" y="0"/>
                  </a:moveTo>
                  <a:lnTo>
                    <a:pt x="364291" y="0"/>
                  </a:lnTo>
                </a:path>
              </a:pathLst>
            </a:custGeom>
            <a:ln w="402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934200" y="3944112"/>
              <a:ext cx="304165" cy="1214755"/>
            </a:xfrm>
            <a:custGeom>
              <a:avLst/>
              <a:gdLst/>
              <a:ahLst/>
              <a:cxnLst/>
              <a:rect l="l" t="t" r="r" b="b"/>
              <a:pathLst>
                <a:path w="304165" h="1214754">
                  <a:moveTo>
                    <a:pt x="0" y="0"/>
                  </a:moveTo>
                  <a:lnTo>
                    <a:pt x="303576" y="0"/>
                  </a:lnTo>
                  <a:lnTo>
                    <a:pt x="303576" y="1214544"/>
                  </a:lnTo>
                  <a:lnTo>
                    <a:pt x="0" y="12145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521715" y="4533413"/>
              <a:ext cx="1518285" cy="5080"/>
            </a:xfrm>
            <a:custGeom>
              <a:avLst/>
              <a:gdLst/>
              <a:ahLst/>
              <a:cxnLst/>
              <a:rect l="l" t="t" r="r" b="b"/>
              <a:pathLst>
                <a:path w="1518284" h="5079">
                  <a:moveTo>
                    <a:pt x="0" y="4762"/>
                  </a:moveTo>
                  <a:lnTo>
                    <a:pt x="1032162" y="4762"/>
                  </a:lnTo>
                </a:path>
                <a:path w="1518284" h="5079">
                  <a:moveTo>
                    <a:pt x="1335739" y="4762"/>
                  </a:moveTo>
                  <a:lnTo>
                    <a:pt x="1517885" y="4762"/>
                  </a:lnTo>
                </a:path>
                <a:path w="1518284" h="5079">
                  <a:moveTo>
                    <a:pt x="0" y="0"/>
                  </a:moveTo>
                  <a:lnTo>
                    <a:pt x="1517885" y="0"/>
                  </a:lnTo>
                </a:path>
              </a:pathLst>
            </a:custGeom>
            <a:ln w="402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0521715" y="3930533"/>
              <a:ext cx="1518285" cy="0"/>
            </a:xfrm>
            <a:custGeom>
              <a:avLst/>
              <a:gdLst/>
              <a:ahLst/>
              <a:cxnLst/>
              <a:rect l="l" t="t" r="r" b="b"/>
              <a:pathLst>
                <a:path w="1518284">
                  <a:moveTo>
                    <a:pt x="0" y="0"/>
                  </a:moveTo>
                  <a:lnTo>
                    <a:pt x="1517885" y="0"/>
                  </a:lnTo>
                </a:path>
              </a:pathLst>
            </a:custGeom>
            <a:ln w="6203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0521715" y="3925050"/>
              <a:ext cx="1518285" cy="3175"/>
            </a:xfrm>
            <a:custGeom>
              <a:avLst/>
              <a:gdLst/>
              <a:ahLst/>
              <a:cxnLst/>
              <a:rect l="l" t="t" r="r" b="b"/>
              <a:pathLst>
                <a:path w="1518284" h="3175">
                  <a:moveTo>
                    <a:pt x="0" y="3101"/>
                  </a:moveTo>
                  <a:lnTo>
                    <a:pt x="1517885" y="3101"/>
                  </a:lnTo>
                </a:path>
                <a:path w="1518284" h="3175">
                  <a:moveTo>
                    <a:pt x="0" y="0"/>
                  </a:moveTo>
                  <a:lnTo>
                    <a:pt x="1517885" y="0"/>
                  </a:lnTo>
                </a:path>
              </a:pathLst>
            </a:custGeom>
            <a:ln w="317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1553876" y="3505200"/>
              <a:ext cx="304165" cy="1637389"/>
            </a:xfrm>
            <a:custGeom>
              <a:avLst/>
              <a:gdLst/>
              <a:ahLst/>
              <a:cxnLst/>
              <a:rect l="l" t="t" r="r" b="b"/>
              <a:pathLst>
                <a:path w="304165" h="606425">
                  <a:moveTo>
                    <a:pt x="0" y="0"/>
                  </a:moveTo>
                  <a:lnTo>
                    <a:pt x="303576" y="0"/>
                  </a:lnTo>
                  <a:lnTo>
                    <a:pt x="303576" y="605811"/>
                  </a:lnTo>
                  <a:lnTo>
                    <a:pt x="0" y="6058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4B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1553876" y="4536164"/>
              <a:ext cx="304165" cy="606425"/>
            </a:xfrm>
            <a:custGeom>
              <a:avLst/>
              <a:gdLst/>
              <a:ahLst/>
              <a:cxnLst/>
              <a:rect l="l" t="t" r="r" b="b"/>
              <a:pathLst>
                <a:path w="304165" h="606425">
                  <a:moveTo>
                    <a:pt x="0" y="0"/>
                  </a:moveTo>
                  <a:lnTo>
                    <a:pt x="303577" y="0"/>
                  </a:lnTo>
                  <a:lnTo>
                    <a:pt x="303577" y="605811"/>
                  </a:lnTo>
                </a:path>
                <a:path w="304165" h="606425">
                  <a:moveTo>
                    <a:pt x="0" y="605811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1E4B7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85817" y="5144897"/>
              <a:ext cx="11353800" cy="0"/>
            </a:xfrm>
            <a:custGeom>
              <a:avLst/>
              <a:gdLst/>
              <a:ahLst/>
              <a:cxnLst/>
              <a:rect l="l" t="t" r="r" b="b"/>
              <a:pathLst>
                <a:path w="11353800">
                  <a:moveTo>
                    <a:pt x="0" y="0"/>
                  </a:moveTo>
                  <a:lnTo>
                    <a:pt x="11353783" y="1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/>
          <p:nvPr/>
        </p:nvSpPr>
        <p:spPr>
          <a:xfrm>
            <a:off x="685817" y="1492501"/>
            <a:ext cx="11353800" cy="0"/>
          </a:xfrm>
          <a:custGeom>
            <a:avLst/>
            <a:gdLst/>
            <a:ahLst/>
            <a:cxnLst/>
            <a:rect l="l" t="t" r="r" b="b"/>
            <a:pathLst>
              <a:path w="11353800">
                <a:moveTo>
                  <a:pt x="0" y="0"/>
                </a:moveTo>
                <a:lnTo>
                  <a:pt x="11353783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455109" y="3797300"/>
            <a:ext cx="616585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80"/>
              </a:lnSpc>
              <a:spcBef>
                <a:spcPts val="100"/>
              </a:spcBef>
            </a:pPr>
            <a:r>
              <a:rPr sz="1200" dirty="0">
                <a:solidFill>
                  <a:srgbClr val="595959"/>
                </a:solidFill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  <a:p>
            <a:pPr marL="525780">
              <a:lnSpc>
                <a:spcPts val="1380"/>
              </a:lnSpc>
            </a:pPr>
            <a:endParaRPr sz="12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55109" y="5013452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55109" y="4406900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95959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55109" y="3187700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95959"/>
                </a:solidFill>
                <a:latin typeface="Calibri"/>
                <a:cs typeface="Calibri"/>
              </a:rPr>
              <a:t>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78083" y="1971547"/>
            <a:ext cx="179705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595959"/>
                </a:solidFill>
                <a:latin typeface="Calibri"/>
                <a:cs typeface="Calibri"/>
              </a:rPr>
              <a:t>10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350">
              <a:latin typeface="Calibri"/>
              <a:cs typeface="Calibri"/>
            </a:endParaRPr>
          </a:p>
          <a:p>
            <a:pPr marL="89535">
              <a:lnSpc>
                <a:spcPct val="100000"/>
              </a:lnSpc>
            </a:pPr>
            <a:r>
              <a:rPr sz="1200" dirty="0">
                <a:solidFill>
                  <a:srgbClr val="595959"/>
                </a:solidFill>
                <a:latin typeface="Calibri"/>
                <a:cs typeface="Calibri"/>
              </a:rPr>
              <a:t>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78083" y="1361947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595959"/>
                </a:solidFill>
                <a:latin typeface="Calibri"/>
                <a:cs typeface="Calibri"/>
              </a:rPr>
              <a:t>12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838903" y="5214620"/>
            <a:ext cx="356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45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1200" spc="-40" dirty="0">
                <a:solidFill>
                  <a:srgbClr val="595959"/>
                </a:solidFill>
                <a:latin typeface="Calibri"/>
                <a:cs typeface="Calibri"/>
              </a:rPr>
              <a:t>D</a:t>
            </a:r>
            <a:r>
              <a:rPr sz="1200" spc="-60" dirty="0">
                <a:solidFill>
                  <a:srgbClr val="595959"/>
                </a:solidFill>
                <a:latin typeface="Calibri"/>
                <a:cs typeface="Calibri"/>
              </a:rPr>
              <a:t>G</a:t>
            </a:r>
            <a:r>
              <a:rPr sz="1200" dirty="0">
                <a:solidFill>
                  <a:srgbClr val="595959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506772" y="5214620"/>
            <a:ext cx="356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45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1200" spc="-40" dirty="0">
                <a:solidFill>
                  <a:srgbClr val="595959"/>
                </a:solidFill>
                <a:latin typeface="Calibri"/>
                <a:cs typeface="Calibri"/>
              </a:rPr>
              <a:t>D</a:t>
            </a:r>
            <a:r>
              <a:rPr sz="1200" spc="-60" dirty="0">
                <a:solidFill>
                  <a:srgbClr val="595959"/>
                </a:solidFill>
                <a:latin typeface="Calibri"/>
                <a:cs typeface="Calibri"/>
              </a:rPr>
              <a:t>G</a:t>
            </a:r>
            <a:r>
              <a:rPr sz="1200" dirty="0">
                <a:solidFill>
                  <a:srgbClr val="595959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174642" y="5214620"/>
            <a:ext cx="356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45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1200" spc="-40" dirty="0">
                <a:solidFill>
                  <a:srgbClr val="595959"/>
                </a:solidFill>
                <a:latin typeface="Calibri"/>
                <a:cs typeface="Calibri"/>
              </a:rPr>
              <a:t>D</a:t>
            </a:r>
            <a:r>
              <a:rPr sz="1200" spc="-60" dirty="0">
                <a:solidFill>
                  <a:srgbClr val="595959"/>
                </a:solidFill>
                <a:latin typeface="Calibri"/>
                <a:cs typeface="Calibri"/>
              </a:rPr>
              <a:t>G</a:t>
            </a:r>
            <a:r>
              <a:rPr sz="1200" dirty="0">
                <a:solidFill>
                  <a:srgbClr val="595959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2842512" y="5214620"/>
            <a:ext cx="356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45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1200" spc="-40" dirty="0">
                <a:solidFill>
                  <a:srgbClr val="595959"/>
                </a:solidFill>
                <a:latin typeface="Calibri"/>
                <a:cs typeface="Calibri"/>
              </a:rPr>
              <a:t>D</a:t>
            </a:r>
            <a:r>
              <a:rPr sz="1200" spc="-60" dirty="0">
                <a:solidFill>
                  <a:srgbClr val="595959"/>
                </a:solidFill>
                <a:latin typeface="Calibri"/>
                <a:cs typeface="Calibri"/>
              </a:rPr>
              <a:t>G</a:t>
            </a:r>
            <a:r>
              <a:rPr sz="1200" dirty="0">
                <a:solidFill>
                  <a:srgbClr val="595959"/>
                </a:solidFill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510381" y="5214620"/>
            <a:ext cx="356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45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1200" spc="-40" dirty="0">
                <a:solidFill>
                  <a:srgbClr val="595959"/>
                </a:solidFill>
                <a:latin typeface="Calibri"/>
                <a:cs typeface="Calibri"/>
              </a:rPr>
              <a:t>D</a:t>
            </a:r>
            <a:r>
              <a:rPr sz="1200" spc="-60" dirty="0">
                <a:solidFill>
                  <a:srgbClr val="595959"/>
                </a:solidFill>
                <a:latin typeface="Calibri"/>
                <a:cs typeface="Calibri"/>
              </a:rPr>
              <a:t>G</a:t>
            </a:r>
            <a:r>
              <a:rPr sz="1200" dirty="0">
                <a:solidFill>
                  <a:srgbClr val="595959"/>
                </a:solidFill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4178251" y="5214620"/>
            <a:ext cx="356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45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1200" spc="-40" dirty="0">
                <a:solidFill>
                  <a:srgbClr val="595959"/>
                </a:solidFill>
                <a:latin typeface="Calibri"/>
                <a:cs typeface="Calibri"/>
              </a:rPr>
              <a:t>D</a:t>
            </a:r>
            <a:r>
              <a:rPr sz="1200" spc="-60" dirty="0">
                <a:solidFill>
                  <a:srgbClr val="595959"/>
                </a:solidFill>
                <a:latin typeface="Calibri"/>
                <a:cs typeface="Calibri"/>
              </a:rPr>
              <a:t>G</a:t>
            </a:r>
            <a:r>
              <a:rPr sz="1200" dirty="0">
                <a:solidFill>
                  <a:srgbClr val="595959"/>
                </a:solidFill>
                <a:latin typeface="Calibri"/>
                <a:cs typeface="Calibri"/>
              </a:rPr>
              <a:t>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4846120" y="5214620"/>
            <a:ext cx="356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45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1200" spc="-40" dirty="0">
                <a:solidFill>
                  <a:srgbClr val="595959"/>
                </a:solidFill>
                <a:latin typeface="Calibri"/>
                <a:cs typeface="Calibri"/>
              </a:rPr>
              <a:t>D</a:t>
            </a:r>
            <a:r>
              <a:rPr sz="1200" spc="-60" dirty="0">
                <a:solidFill>
                  <a:srgbClr val="595959"/>
                </a:solidFill>
                <a:latin typeface="Calibri"/>
                <a:cs typeface="Calibri"/>
              </a:rPr>
              <a:t>G</a:t>
            </a:r>
            <a:r>
              <a:rPr sz="1200" dirty="0">
                <a:solidFill>
                  <a:srgbClr val="595959"/>
                </a:solidFill>
                <a:latin typeface="Calibri"/>
                <a:cs typeface="Calibri"/>
              </a:rPr>
              <a:t>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5513990" y="5214620"/>
            <a:ext cx="356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45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1200" spc="-40" dirty="0">
                <a:solidFill>
                  <a:srgbClr val="595959"/>
                </a:solidFill>
                <a:latin typeface="Calibri"/>
                <a:cs typeface="Calibri"/>
              </a:rPr>
              <a:t>D</a:t>
            </a:r>
            <a:r>
              <a:rPr sz="1200" spc="-60" dirty="0">
                <a:solidFill>
                  <a:srgbClr val="595959"/>
                </a:solidFill>
                <a:latin typeface="Calibri"/>
                <a:cs typeface="Calibri"/>
              </a:rPr>
              <a:t>G</a:t>
            </a:r>
            <a:r>
              <a:rPr sz="1200" dirty="0">
                <a:solidFill>
                  <a:srgbClr val="595959"/>
                </a:solidFill>
                <a:latin typeface="Calibri"/>
                <a:cs typeface="Calibri"/>
              </a:rPr>
              <a:t>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6181861" y="5214620"/>
            <a:ext cx="356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45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1200" spc="-40" dirty="0">
                <a:solidFill>
                  <a:srgbClr val="595959"/>
                </a:solidFill>
                <a:latin typeface="Calibri"/>
                <a:cs typeface="Calibri"/>
              </a:rPr>
              <a:t>D</a:t>
            </a:r>
            <a:r>
              <a:rPr sz="1200" spc="-60" dirty="0">
                <a:solidFill>
                  <a:srgbClr val="595959"/>
                </a:solidFill>
                <a:latin typeface="Calibri"/>
                <a:cs typeface="Calibri"/>
              </a:rPr>
              <a:t>G</a:t>
            </a:r>
            <a:r>
              <a:rPr sz="1200" dirty="0">
                <a:solidFill>
                  <a:srgbClr val="595959"/>
                </a:solidFill>
                <a:latin typeface="Calibri"/>
                <a:cs typeface="Calibri"/>
              </a:rPr>
              <a:t>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6811216" y="5214620"/>
            <a:ext cx="4330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45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1200" spc="-40" dirty="0">
                <a:solidFill>
                  <a:srgbClr val="595959"/>
                </a:solidFill>
                <a:latin typeface="Calibri"/>
                <a:cs typeface="Calibri"/>
              </a:rPr>
              <a:t>D</a:t>
            </a:r>
            <a:r>
              <a:rPr sz="1200" spc="-60" dirty="0">
                <a:solidFill>
                  <a:srgbClr val="595959"/>
                </a:solidFill>
                <a:latin typeface="Calibri"/>
                <a:cs typeface="Calibri"/>
              </a:rPr>
              <a:t>G</a:t>
            </a:r>
            <a:r>
              <a:rPr sz="1200" spc="-10" dirty="0">
                <a:solidFill>
                  <a:srgbClr val="595959"/>
                </a:solidFill>
                <a:latin typeface="Calibri"/>
                <a:cs typeface="Calibri"/>
              </a:rPr>
              <a:t>1</a:t>
            </a:r>
            <a:r>
              <a:rPr sz="1200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7479086" y="5214620"/>
            <a:ext cx="4330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45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1200" spc="-40" dirty="0">
                <a:solidFill>
                  <a:srgbClr val="595959"/>
                </a:solidFill>
                <a:latin typeface="Calibri"/>
                <a:cs typeface="Calibri"/>
              </a:rPr>
              <a:t>D</a:t>
            </a:r>
            <a:r>
              <a:rPr sz="1200" spc="-60" dirty="0">
                <a:solidFill>
                  <a:srgbClr val="595959"/>
                </a:solidFill>
                <a:latin typeface="Calibri"/>
                <a:cs typeface="Calibri"/>
              </a:rPr>
              <a:t>G</a:t>
            </a:r>
            <a:r>
              <a:rPr sz="1200" spc="-10" dirty="0">
                <a:solidFill>
                  <a:srgbClr val="595959"/>
                </a:solidFill>
                <a:latin typeface="Calibri"/>
                <a:cs typeface="Calibri"/>
              </a:rPr>
              <a:t>1</a:t>
            </a:r>
            <a:r>
              <a:rPr sz="1200" dirty="0">
                <a:solidFill>
                  <a:srgbClr val="595959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8146956" y="5214620"/>
            <a:ext cx="4330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45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1200" spc="-40" dirty="0">
                <a:solidFill>
                  <a:srgbClr val="595959"/>
                </a:solidFill>
                <a:latin typeface="Calibri"/>
                <a:cs typeface="Calibri"/>
              </a:rPr>
              <a:t>D</a:t>
            </a:r>
            <a:r>
              <a:rPr sz="1200" spc="-60" dirty="0">
                <a:solidFill>
                  <a:srgbClr val="595959"/>
                </a:solidFill>
                <a:latin typeface="Calibri"/>
                <a:cs typeface="Calibri"/>
              </a:rPr>
              <a:t>G</a:t>
            </a:r>
            <a:r>
              <a:rPr sz="1200" spc="-10" dirty="0">
                <a:solidFill>
                  <a:srgbClr val="595959"/>
                </a:solidFill>
                <a:latin typeface="Calibri"/>
                <a:cs typeface="Calibri"/>
              </a:rPr>
              <a:t>1</a:t>
            </a:r>
            <a:r>
              <a:rPr sz="1200" dirty="0">
                <a:solidFill>
                  <a:srgbClr val="595959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8814826" y="5214620"/>
            <a:ext cx="4330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45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1200" spc="-40" dirty="0">
                <a:solidFill>
                  <a:srgbClr val="595959"/>
                </a:solidFill>
                <a:latin typeface="Calibri"/>
                <a:cs typeface="Calibri"/>
              </a:rPr>
              <a:t>D</a:t>
            </a:r>
            <a:r>
              <a:rPr sz="1200" spc="-60" dirty="0">
                <a:solidFill>
                  <a:srgbClr val="595959"/>
                </a:solidFill>
                <a:latin typeface="Calibri"/>
                <a:cs typeface="Calibri"/>
              </a:rPr>
              <a:t>G</a:t>
            </a:r>
            <a:r>
              <a:rPr sz="1200" spc="-10" dirty="0">
                <a:solidFill>
                  <a:srgbClr val="595959"/>
                </a:solidFill>
                <a:latin typeface="Calibri"/>
                <a:cs typeface="Calibri"/>
              </a:rPr>
              <a:t>1</a:t>
            </a:r>
            <a:r>
              <a:rPr sz="1200" dirty="0">
                <a:solidFill>
                  <a:srgbClr val="595959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9482694" y="5214620"/>
            <a:ext cx="4330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45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1200" spc="-40" dirty="0">
                <a:solidFill>
                  <a:srgbClr val="595959"/>
                </a:solidFill>
                <a:latin typeface="Calibri"/>
                <a:cs typeface="Calibri"/>
              </a:rPr>
              <a:t>D</a:t>
            </a:r>
            <a:r>
              <a:rPr sz="1200" spc="-60" dirty="0">
                <a:solidFill>
                  <a:srgbClr val="595959"/>
                </a:solidFill>
                <a:latin typeface="Calibri"/>
                <a:cs typeface="Calibri"/>
              </a:rPr>
              <a:t>G</a:t>
            </a:r>
            <a:r>
              <a:rPr sz="1200" spc="-10" dirty="0">
                <a:solidFill>
                  <a:srgbClr val="595959"/>
                </a:solidFill>
                <a:latin typeface="Calibri"/>
                <a:cs typeface="Calibri"/>
              </a:rPr>
              <a:t>1</a:t>
            </a:r>
            <a:r>
              <a:rPr sz="1200" dirty="0">
                <a:solidFill>
                  <a:srgbClr val="595959"/>
                </a:solidFill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0150564" y="5214620"/>
            <a:ext cx="4330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45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1200" spc="-40" dirty="0">
                <a:solidFill>
                  <a:srgbClr val="595959"/>
                </a:solidFill>
                <a:latin typeface="Calibri"/>
                <a:cs typeface="Calibri"/>
              </a:rPr>
              <a:t>D</a:t>
            </a:r>
            <a:r>
              <a:rPr sz="1200" spc="-60" dirty="0">
                <a:solidFill>
                  <a:srgbClr val="595959"/>
                </a:solidFill>
                <a:latin typeface="Calibri"/>
                <a:cs typeface="Calibri"/>
              </a:rPr>
              <a:t>G</a:t>
            </a:r>
            <a:r>
              <a:rPr sz="1200" spc="-10" dirty="0">
                <a:solidFill>
                  <a:srgbClr val="595959"/>
                </a:solidFill>
                <a:latin typeface="Calibri"/>
                <a:cs typeface="Calibri"/>
              </a:rPr>
              <a:t>1</a:t>
            </a:r>
            <a:r>
              <a:rPr sz="1200" dirty="0">
                <a:solidFill>
                  <a:srgbClr val="595959"/>
                </a:solidFill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10818435" y="5214620"/>
            <a:ext cx="4330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45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1200" spc="-40" dirty="0">
                <a:solidFill>
                  <a:srgbClr val="595959"/>
                </a:solidFill>
                <a:latin typeface="Calibri"/>
                <a:cs typeface="Calibri"/>
              </a:rPr>
              <a:t>D</a:t>
            </a:r>
            <a:r>
              <a:rPr sz="1200" spc="-60" dirty="0">
                <a:solidFill>
                  <a:srgbClr val="595959"/>
                </a:solidFill>
                <a:latin typeface="Calibri"/>
                <a:cs typeface="Calibri"/>
              </a:rPr>
              <a:t>G</a:t>
            </a:r>
            <a:r>
              <a:rPr sz="1200" spc="-10" dirty="0">
                <a:solidFill>
                  <a:srgbClr val="595959"/>
                </a:solidFill>
                <a:latin typeface="Calibri"/>
                <a:cs typeface="Calibri"/>
              </a:rPr>
              <a:t>1</a:t>
            </a:r>
            <a:r>
              <a:rPr sz="1200" dirty="0">
                <a:solidFill>
                  <a:srgbClr val="595959"/>
                </a:solidFill>
                <a:latin typeface="Calibri"/>
                <a:cs typeface="Calibri"/>
              </a:rPr>
              <a:t>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11486304" y="5214620"/>
            <a:ext cx="4330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45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1200" spc="-40" dirty="0">
                <a:solidFill>
                  <a:srgbClr val="595959"/>
                </a:solidFill>
                <a:latin typeface="Calibri"/>
                <a:cs typeface="Calibri"/>
              </a:rPr>
              <a:t>D</a:t>
            </a:r>
            <a:r>
              <a:rPr sz="1200" spc="-60" dirty="0">
                <a:solidFill>
                  <a:srgbClr val="595959"/>
                </a:solidFill>
                <a:latin typeface="Calibri"/>
                <a:cs typeface="Calibri"/>
              </a:rPr>
              <a:t>G</a:t>
            </a:r>
            <a:r>
              <a:rPr sz="1200" spc="-10" dirty="0">
                <a:solidFill>
                  <a:srgbClr val="595959"/>
                </a:solidFill>
                <a:latin typeface="Calibri"/>
                <a:cs typeface="Calibri"/>
              </a:rPr>
              <a:t>1</a:t>
            </a:r>
            <a:r>
              <a:rPr sz="1200" dirty="0">
                <a:solidFill>
                  <a:srgbClr val="595959"/>
                </a:solidFill>
                <a:latin typeface="Calibri"/>
                <a:cs typeface="Calibri"/>
              </a:rPr>
              <a:t>7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76" name="object 7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0793" y="5492395"/>
            <a:ext cx="571499" cy="564129"/>
          </a:xfrm>
          <a:prstGeom prst="rect">
            <a:avLst/>
          </a:prstGeom>
        </p:spPr>
      </p:pic>
      <p:pic>
        <p:nvPicPr>
          <p:cNvPr id="77" name="object 7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07215" y="5492395"/>
            <a:ext cx="571499" cy="564129"/>
          </a:xfrm>
          <a:prstGeom prst="rect">
            <a:avLst/>
          </a:prstGeom>
        </p:spPr>
      </p:pic>
      <p:pic>
        <p:nvPicPr>
          <p:cNvPr id="78" name="object 7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83638" y="5492395"/>
            <a:ext cx="571500" cy="564128"/>
          </a:xfrm>
          <a:prstGeom prst="rect">
            <a:avLst/>
          </a:prstGeom>
        </p:spPr>
      </p:pic>
      <p:pic>
        <p:nvPicPr>
          <p:cNvPr id="79" name="object 7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60060" y="5492395"/>
            <a:ext cx="571498" cy="564128"/>
          </a:xfrm>
          <a:prstGeom prst="rect">
            <a:avLst/>
          </a:prstGeom>
        </p:spPr>
      </p:pic>
      <p:pic>
        <p:nvPicPr>
          <p:cNvPr id="80" name="object 8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436481" y="5492395"/>
            <a:ext cx="567693" cy="564129"/>
          </a:xfrm>
          <a:prstGeom prst="rect">
            <a:avLst/>
          </a:prstGeom>
        </p:spPr>
      </p:pic>
      <p:pic>
        <p:nvPicPr>
          <p:cNvPr id="81" name="object 8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116100" y="5484073"/>
            <a:ext cx="568304" cy="572451"/>
          </a:xfrm>
          <a:prstGeom prst="rect">
            <a:avLst/>
          </a:prstGeom>
        </p:spPr>
      </p:pic>
      <p:pic>
        <p:nvPicPr>
          <p:cNvPr id="82" name="object 8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789326" y="5488834"/>
            <a:ext cx="557212" cy="561974"/>
          </a:xfrm>
          <a:prstGeom prst="rect">
            <a:avLst/>
          </a:prstGeom>
        </p:spPr>
      </p:pic>
      <p:pic>
        <p:nvPicPr>
          <p:cNvPr id="83" name="object 8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451461" y="5494549"/>
            <a:ext cx="566737" cy="561975"/>
          </a:xfrm>
          <a:prstGeom prst="rect">
            <a:avLst/>
          </a:prstGeom>
        </p:spPr>
      </p:pic>
      <p:pic>
        <p:nvPicPr>
          <p:cNvPr id="84" name="object 8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123120" y="5494549"/>
            <a:ext cx="566737" cy="561975"/>
          </a:xfrm>
          <a:prstGeom prst="rect">
            <a:avLst/>
          </a:prstGeom>
        </p:spPr>
      </p:pic>
      <p:pic>
        <p:nvPicPr>
          <p:cNvPr id="85" name="object 8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794780" y="5494549"/>
            <a:ext cx="557212" cy="561974"/>
          </a:xfrm>
          <a:prstGeom prst="rect">
            <a:avLst/>
          </a:prstGeom>
        </p:spPr>
      </p:pic>
      <p:pic>
        <p:nvPicPr>
          <p:cNvPr id="87" name="object 8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456915" y="5494549"/>
            <a:ext cx="557212" cy="561974"/>
          </a:xfrm>
          <a:prstGeom prst="rect">
            <a:avLst/>
          </a:prstGeom>
        </p:spPr>
      </p:pic>
      <p:pic>
        <p:nvPicPr>
          <p:cNvPr id="88" name="object 8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119459" y="5492395"/>
            <a:ext cx="566329" cy="564130"/>
          </a:xfrm>
          <a:prstGeom prst="rect">
            <a:avLst/>
          </a:prstGeom>
        </p:spPr>
      </p:pic>
      <p:pic>
        <p:nvPicPr>
          <p:cNvPr id="89" name="object 8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790711" y="5488833"/>
            <a:ext cx="566737" cy="564130"/>
          </a:xfrm>
          <a:prstGeom prst="rect">
            <a:avLst/>
          </a:prstGeom>
        </p:spPr>
      </p:pic>
      <p:pic>
        <p:nvPicPr>
          <p:cNvPr id="90" name="object 9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9462371" y="5492393"/>
            <a:ext cx="566738" cy="564130"/>
          </a:xfrm>
          <a:prstGeom prst="rect">
            <a:avLst/>
          </a:prstGeom>
        </p:spPr>
      </p:pic>
      <p:pic>
        <p:nvPicPr>
          <p:cNvPr id="91" name="object 91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0134031" y="5488833"/>
            <a:ext cx="566740" cy="564130"/>
          </a:xfrm>
          <a:prstGeom prst="rect">
            <a:avLst/>
          </a:prstGeom>
        </p:spPr>
      </p:pic>
      <p:pic>
        <p:nvPicPr>
          <p:cNvPr id="92" name="object 92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0805689" y="5462191"/>
            <a:ext cx="557212" cy="564129"/>
          </a:xfrm>
          <a:prstGeom prst="rect">
            <a:avLst/>
          </a:prstGeom>
        </p:spPr>
      </p:pic>
      <p:pic>
        <p:nvPicPr>
          <p:cNvPr id="94" name="object 9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1441880" y="5463487"/>
            <a:ext cx="527287" cy="564130"/>
          </a:xfrm>
          <a:prstGeom prst="rect">
            <a:avLst/>
          </a:prstGeom>
        </p:spPr>
      </p:pic>
      <p:sp>
        <p:nvSpPr>
          <p:cNvPr id="95" name="object 33"/>
          <p:cNvSpPr/>
          <p:nvPr/>
        </p:nvSpPr>
        <p:spPr>
          <a:xfrm>
            <a:off x="10896600" y="4532376"/>
            <a:ext cx="304165" cy="606425"/>
          </a:xfrm>
          <a:custGeom>
            <a:avLst/>
            <a:gdLst/>
            <a:ahLst/>
            <a:cxnLst/>
            <a:rect l="l" t="t" r="r" b="b"/>
            <a:pathLst>
              <a:path w="304165" h="606425">
                <a:moveTo>
                  <a:pt x="0" y="0"/>
                </a:moveTo>
                <a:lnTo>
                  <a:pt x="303576" y="0"/>
                </a:lnTo>
                <a:lnTo>
                  <a:pt x="303576" y="605811"/>
                </a:lnTo>
                <a:lnTo>
                  <a:pt x="0" y="605811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429000" y="350011"/>
            <a:ext cx="78486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libri"/>
              </a:rPr>
              <a:t>What</a:t>
            </a:r>
            <a:r>
              <a:rPr sz="3600" spc="-5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libri"/>
              </a:rPr>
              <a:t> </a:t>
            </a:r>
            <a:r>
              <a:rPr sz="36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libri"/>
              </a:rPr>
              <a:t>do</a:t>
            </a:r>
            <a:r>
              <a:rPr sz="3600" spc="-5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libri"/>
              </a:rPr>
              <a:t> </a:t>
            </a:r>
            <a:r>
              <a:rPr sz="36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libri"/>
              </a:rPr>
              <a:t>the</a:t>
            </a:r>
            <a:r>
              <a:rPr sz="3600" spc="-5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libri"/>
              </a:rPr>
              <a:t> </a:t>
            </a:r>
            <a:r>
              <a:rPr sz="360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libri"/>
              </a:rPr>
              <a:t>SDGs</a:t>
            </a:r>
            <a:r>
              <a:rPr sz="3600" spc="-1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libri"/>
              </a:rPr>
              <a:t> </a:t>
            </a:r>
            <a:r>
              <a:rPr sz="3600" spc="-5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libri"/>
              </a:rPr>
              <a:t>mean?</a:t>
            </a:r>
            <a:endParaRPr sz="3600">
              <a:solidFill>
                <a:schemeClr val="tx2">
                  <a:lumMod val="75000"/>
                </a:schemeClr>
              </a:solidFill>
              <a:latin typeface="Cambria" pitchFamily="18" charset="0"/>
              <a:ea typeface="Cambria" pitchFamily="18" charset="0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532093" y="1822848"/>
            <a:ext cx="6740525" cy="3896995"/>
            <a:chOff x="3532093" y="1822848"/>
            <a:chExt cx="6740525" cy="389699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31803" y="1822848"/>
              <a:ext cx="6240579" cy="378701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532086" y="3083864"/>
              <a:ext cx="6740525" cy="2635885"/>
            </a:xfrm>
            <a:custGeom>
              <a:avLst/>
              <a:gdLst/>
              <a:ahLst/>
              <a:cxnLst/>
              <a:rect l="l" t="t" r="r" b="b"/>
              <a:pathLst>
                <a:path w="6740525" h="2635885">
                  <a:moveTo>
                    <a:pt x="6740296" y="345135"/>
                  </a:moveTo>
                  <a:lnTo>
                    <a:pt x="4984381" y="345135"/>
                  </a:lnTo>
                  <a:lnTo>
                    <a:pt x="4984381" y="0"/>
                  </a:lnTo>
                  <a:lnTo>
                    <a:pt x="0" y="0"/>
                  </a:lnTo>
                  <a:lnTo>
                    <a:pt x="0" y="2635618"/>
                  </a:lnTo>
                  <a:lnTo>
                    <a:pt x="4661649" y="2635618"/>
                  </a:lnTo>
                  <a:lnTo>
                    <a:pt x="4984381" y="2635618"/>
                  </a:lnTo>
                  <a:lnTo>
                    <a:pt x="6740296" y="2635618"/>
                  </a:lnTo>
                  <a:lnTo>
                    <a:pt x="6740296" y="3451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9200" y="1219200"/>
            <a:ext cx="1903725" cy="167640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472552" y="3340100"/>
            <a:ext cx="4709047" cy="259173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3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b="1" spc="-1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libri"/>
              </a:rPr>
              <a:t>Sustainability</a:t>
            </a:r>
            <a:endParaRPr sz="2400" b="1">
              <a:solidFill>
                <a:schemeClr val="tx2">
                  <a:lumMod val="75000"/>
                </a:schemeClr>
              </a:solidFill>
              <a:latin typeface="Cambria" pitchFamily="18" charset="0"/>
              <a:ea typeface="Cambria" pitchFamily="18" charset="0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b="1" spc="-1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libri"/>
              </a:rPr>
              <a:t>Partnership</a:t>
            </a:r>
            <a:endParaRPr sz="2400" b="1">
              <a:solidFill>
                <a:schemeClr val="tx2">
                  <a:lumMod val="75000"/>
                </a:schemeClr>
              </a:solidFill>
              <a:latin typeface="Cambria" pitchFamily="18" charset="0"/>
              <a:ea typeface="Cambria" pitchFamily="18" charset="0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b="1" spc="-1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libri"/>
              </a:rPr>
              <a:t>Equity</a:t>
            </a:r>
            <a:r>
              <a:rPr lang="uk-UA" sz="2400" b="1" spc="-1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libri"/>
              </a:rPr>
              <a:t>,</a:t>
            </a:r>
            <a:r>
              <a:rPr sz="2400" b="1" spc="-25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libri"/>
              </a:rPr>
              <a:t> </a:t>
            </a:r>
            <a:r>
              <a:rPr lang="en-US" sz="2400" b="1" spc="-25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libri"/>
              </a:rPr>
              <a:t>diversity</a:t>
            </a:r>
            <a:r>
              <a:rPr lang="uk-UA" sz="2400" b="1" spc="-25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libri"/>
              </a:rPr>
              <a:t>, </a:t>
            </a:r>
            <a:r>
              <a:rPr lang="en-US" sz="2400" b="1" spc="-25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libri"/>
              </a:rPr>
              <a:t>inclusion </a:t>
            </a:r>
            <a:endParaRPr sz="2400" b="1">
              <a:solidFill>
                <a:schemeClr val="tx2">
                  <a:lumMod val="75000"/>
                </a:schemeClr>
              </a:solidFill>
              <a:latin typeface="Cambria" pitchFamily="18" charset="0"/>
              <a:ea typeface="Cambria" pitchFamily="18" charset="0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3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lang="en-US" sz="2400" b="1" spc="-15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libri"/>
              </a:rPr>
              <a:t>Engagement</a:t>
            </a:r>
            <a:endParaRPr sz="2400" b="1">
              <a:solidFill>
                <a:schemeClr val="tx2">
                  <a:lumMod val="75000"/>
                </a:schemeClr>
              </a:solidFill>
              <a:latin typeface="Cambria" pitchFamily="18" charset="0"/>
              <a:ea typeface="Cambria" pitchFamily="18" charset="0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2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libri"/>
              </a:rPr>
              <a:t>Sufficient</a:t>
            </a:r>
            <a:r>
              <a:rPr sz="2400" b="1" spc="-45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libri"/>
              </a:rPr>
              <a:t> </a:t>
            </a:r>
            <a:r>
              <a:rPr sz="2400" b="1" spc="-1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libri"/>
              </a:rPr>
              <a:t>resources</a:t>
            </a:r>
            <a:endParaRPr sz="2400" b="1">
              <a:solidFill>
                <a:schemeClr val="tx2">
                  <a:lumMod val="75000"/>
                </a:schemeClr>
              </a:solidFill>
              <a:latin typeface="Cambria" pitchFamily="18" charset="0"/>
              <a:ea typeface="Cambria" pitchFamily="18" charset="0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libri"/>
              </a:rPr>
              <a:t>Long</a:t>
            </a:r>
            <a:r>
              <a:rPr sz="2400" b="1" spc="-25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libri"/>
              </a:rPr>
              <a:t> </a:t>
            </a:r>
            <a:r>
              <a:rPr sz="2400" b="1" spc="-1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libri"/>
              </a:rPr>
              <a:t>term</a:t>
            </a:r>
            <a:r>
              <a:rPr sz="2400" b="1" spc="-25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libri"/>
              </a:rPr>
              <a:t> </a:t>
            </a:r>
            <a:r>
              <a:rPr sz="2400" b="1" spc="-5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libri"/>
              </a:rPr>
              <a:t>thinking</a:t>
            </a:r>
            <a:endParaRPr sz="2400" b="1">
              <a:solidFill>
                <a:schemeClr val="tx2">
                  <a:lumMod val="75000"/>
                </a:schemeClr>
              </a:solidFill>
              <a:latin typeface="Cambria" pitchFamily="18" charset="0"/>
              <a:ea typeface="Cambria" pitchFamily="18" charset="0"/>
              <a:cs typeface="Calibri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638800" y="3657600"/>
            <a:ext cx="5867400" cy="2333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libri"/>
              </a:rPr>
              <a:t>31 000 </a:t>
            </a:r>
            <a:r>
              <a:rPr lang="en-US" sz="3600" b="1" spc="-2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libri"/>
              </a:rPr>
              <a:t>Universities</a:t>
            </a:r>
            <a:endParaRPr lang="uk-UA" sz="3600" b="1" spc="-20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  <a:ea typeface="Cambria" pitchFamily="18" charset="0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600" b="1" spc="-2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libri"/>
              </a:rPr>
              <a:t> </a:t>
            </a:r>
            <a:endParaRPr lang="en-US" sz="3600" b="1" spc="-20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  <a:ea typeface="Cambria" pitchFamily="18" charset="0"/>
              <a:cs typeface="Calibri"/>
            </a:endParaRPr>
          </a:p>
          <a:p>
            <a:pPr marL="12700">
              <a:spcBef>
                <a:spcPts val="100"/>
              </a:spcBef>
            </a:pPr>
            <a:r>
              <a:rPr lang="en-US" sz="3600" b="1" spc="-2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libri"/>
              </a:rPr>
              <a:t>In World University Rankings &lt; 2 000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Cambria" pitchFamily="18" charset="0"/>
              <a:ea typeface="Cambria" pitchFamily="18" charset="0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941" y="1205688"/>
            <a:ext cx="3536950" cy="552450"/>
          </a:xfrm>
          <a:custGeom>
            <a:avLst/>
            <a:gdLst/>
            <a:ahLst/>
            <a:cxnLst/>
            <a:rect l="l" t="t" r="r" b="b"/>
            <a:pathLst>
              <a:path w="3536950" h="552450">
                <a:moveTo>
                  <a:pt x="3536710" y="0"/>
                </a:moveTo>
                <a:lnTo>
                  <a:pt x="0" y="0"/>
                </a:lnTo>
                <a:lnTo>
                  <a:pt x="0" y="552038"/>
                </a:lnTo>
                <a:lnTo>
                  <a:pt x="3536710" y="552038"/>
                </a:lnTo>
                <a:lnTo>
                  <a:pt x="353671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43203" y="1303020"/>
            <a:ext cx="11144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Calibri"/>
                <a:cs typeface="Calibri"/>
              </a:rPr>
              <a:t>T</a:t>
            </a:r>
            <a:r>
              <a:rPr sz="2000" b="1" spc="-30" dirty="0">
                <a:latin typeface="Calibri"/>
                <a:cs typeface="Calibri"/>
              </a:rPr>
              <a:t>E</a:t>
            </a:r>
            <a:r>
              <a:rPr sz="2000" b="1" spc="-25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CHI</a:t>
            </a:r>
            <a:r>
              <a:rPr sz="2000" b="1" spc="-10" dirty="0">
                <a:latin typeface="Calibri"/>
                <a:cs typeface="Calibri"/>
              </a:rPr>
              <a:t>N</a:t>
            </a:r>
            <a:r>
              <a:rPr sz="2000" b="1" dirty="0">
                <a:latin typeface="Calibri"/>
                <a:cs typeface="Calibri"/>
              </a:rPr>
              <a:t>G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96483" y="1199996"/>
            <a:ext cx="3545840" cy="552450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109220" rIns="0" bIns="0" rtlCol="0">
            <a:spAutoFit/>
          </a:bodyPr>
          <a:lstStyle/>
          <a:p>
            <a:pPr marL="2356485">
              <a:lnSpc>
                <a:spcPct val="100000"/>
              </a:lnSpc>
              <a:spcBef>
                <a:spcPts val="860"/>
              </a:spcBef>
            </a:pPr>
            <a:r>
              <a:rPr sz="2000" b="1" spc="-10" dirty="0">
                <a:latin typeface="Calibri"/>
                <a:cs typeface="Calibri"/>
              </a:rPr>
              <a:t>RESEARCH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28449" y="1207964"/>
            <a:ext cx="3524885" cy="552450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110489" rIns="0" bIns="0" rtlCol="0">
            <a:spAutoFit/>
          </a:bodyPr>
          <a:lstStyle/>
          <a:p>
            <a:pPr marL="527685" algn="ctr">
              <a:lnSpc>
                <a:spcPct val="100000"/>
              </a:lnSpc>
              <a:spcBef>
                <a:spcPts val="869"/>
              </a:spcBef>
            </a:pPr>
            <a:r>
              <a:rPr sz="2000" b="1" spc="-25" dirty="0">
                <a:latin typeface="Calibri"/>
                <a:cs typeface="Calibri"/>
              </a:rPr>
              <a:t>IMPACT </a:t>
            </a:r>
            <a:r>
              <a:rPr sz="2000" b="1" dirty="0">
                <a:latin typeface="Calibri"/>
                <a:cs typeface="Calibri"/>
              </a:rPr>
              <a:t>&amp;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SUSTAINABILITY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661873" y="3164907"/>
            <a:ext cx="759460" cy="864235"/>
          </a:xfrm>
          <a:custGeom>
            <a:avLst/>
            <a:gdLst/>
            <a:ahLst/>
            <a:cxnLst/>
            <a:rect l="l" t="t" r="r" b="b"/>
            <a:pathLst>
              <a:path w="759460" h="864235">
                <a:moveTo>
                  <a:pt x="569141" y="0"/>
                </a:moveTo>
                <a:lnTo>
                  <a:pt x="189713" y="0"/>
                </a:lnTo>
                <a:lnTo>
                  <a:pt x="189713" y="484377"/>
                </a:lnTo>
                <a:lnTo>
                  <a:pt x="0" y="484377"/>
                </a:lnTo>
                <a:lnTo>
                  <a:pt x="379427" y="863804"/>
                </a:lnTo>
                <a:lnTo>
                  <a:pt x="758854" y="484377"/>
                </a:lnTo>
                <a:lnTo>
                  <a:pt x="569141" y="484377"/>
                </a:lnTo>
                <a:lnTo>
                  <a:pt x="569141" y="0"/>
                </a:lnTo>
                <a:close/>
              </a:path>
            </a:pathLst>
          </a:custGeom>
          <a:solidFill>
            <a:srgbClr val="B619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28304" y="3170123"/>
            <a:ext cx="759460" cy="864235"/>
          </a:xfrm>
          <a:custGeom>
            <a:avLst/>
            <a:gdLst/>
            <a:ahLst/>
            <a:cxnLst/>
            <a:rect l="l" t="t" r="r" b="b"/>
            <a:pathLst>
              <a:path w="759460" h="864235">
                <a:moveTo>
                  <a:pt x="569140" y="0"/>
                </a:moveTo>
                <a:lnTo>
                  <a:pt x="189713" y="0"/>
                </a:lnTo>
                <a:lnTo>
                  <a:pt x="189713" y="484376"/>
                </a:lnTo>
                <a:lnTo>
                  <a:pt x="0" y="484376"/>
                </a:lnTo>
                <a:lnTo>
                  <a:pt x="379426" y="863804"/>
                </a:lnTo>
                <a:lnTo>
                  <a:pt x="758852" y="484376"/>
                </a:lnTo>
                <a:lnTo>
                  <a:pt x="569140" y="484376"/>
                </a:lnTo>
                <a:lnTo>
                  <a:pt x="569140" y="0"/>
                </a:lnTo>
                <a:close/>
              </a:path>
            </a:pathLst>
          </a:custGeom>
          <a:solidFill>
            <a:srgbClr val="B619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786742" y="3164907"/>
            <a:ext cx="759460" cy="864235"/>
          </a:xfrm>
          <a:custGeom>
            <a:avLst/>
            <a:gdLst/>
            <a:ahLst/>
            <a:cxnLst/>
            <a:rect l="l" t="t" r="r" b="b"/>
            <a:pathLst>
              <a:path w="759459" h="864235">
                <a:moveTo>
                  <a:pt x="569141" y="0"/>
                </a:moveTo>
                <a:lnTo>
                  <a:pt x="189715" y="0"/>
                </a:lnTo>
                <a:lnTo>
                  <a:pt x="189715" y="484377"/>
                </a:lnTo>
                <a:lnTo>
                  <a:pt x="0" y="484377"/>
                </a:lnTo>
                <a:lnTo>
                  <a:pt x="379427" y="863804"/>
                </a:lnTo>
                <a:lnTo>
                  <a:pt x="758854" y="484377"/>
                </a:lnTo>
                <a:lnTo>
                  <a:pt x="569141" y="484377"/>
                </a:lnTo>
                <a:lnTo>
                  <a:pt x="569141" y="0"/>
                </a:lnTo>
                <a:close/>
              </a:path>
            </a:pathLst>
          </a:custGeom>
          <a:solidFill>
            <a:srgbClr val="B619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495800" y="304800"/>
            <a:ext cx="460586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libri"/>
              </a:rPr>
              <a:t>THE</a:t>
            </a:r>
            <a:r>
              <a:rPr sz="3600" spc="-9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libri"/>
              </a:rPr>
              <a:t> </a:t>
            </a:r>
            <a:r>
              <a:rPr sz="36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libri"/>
              </a:rPr>
              <a:t>Rankings</a:t>
            </a:r>
            <a:endParaRPr sz="3600">
              <a:solidFill>
                <a:schemeClr val="tx2">
                  <a:lumMod val="75000"/>
                </a:schemeClr>
              </a:solidFill>
              <a:latin typeface="Cambria" pitchFamily="18" charset="0"/>
              <a:ea typeface="Cambria" pitchFamily="18" charset="0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077432" y="1205688"/>
            <a:ext cx="0" cy="5222875"/>
          </a:xfrm>
          <a:custGeom>
            <a:avLst/>
            <a:gdLst/>
            <a:ahLst/>
            <a:cxnLst/>
            <a:rect l="l" t="t" r="r" b="b"/>
            <a:pathLst>
              <a:path h="5222875">
                <a:moveTo>
                  <a:pt x="0" y="0"/>
                </a:moveTo>
                <a:lnTo>
                  <a:pt x="1" y="5222358"/>
                </a:lnTo>
              </a:path>
            </a:pathLst>
          </a:custGeom>
          <a:ln w="38100">
            <a:solidFill>
              <a:srgbClr val="B618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109398" y="1207965"/>
            <a:ext cx="0" cy="5220335"/>
          </a:xfrm>
          <a:custGeom>
            <a:avLst/>
            <a:gdLst/>
            <a:ahLst/>
            <a:cxnLst/>
            <a:rect l="l" t="t" r="r" b="b"/>
            <a:pathLst>
              <a:path h="5220335">
                <a:moveTo>
                  <a:pt x="0" y="0"/>
                </a:moveTo>
                <a:lnTo>
                  <a:pt x="1" y="5220081"/>
                </a:lnTo>
              </a:path>
            </a:pathLst>
          </a:custGeom>
          <a:ln w="38100">
            <a:solidFill>
              <a:srgbClr val="B618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07300" y="4361688"/>
            <a:ext cx="3295015" cy="536044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2020"/>
              </a:lnSpc>
              <a:spcBef>
                <a:spcPts val="180"/>
              </a:spcBef>
            </a:pPr>
            <a:r>
              <a:rPr sz="1700" b="1" spc="-10" dirty="0">
                <a:latin typeface="Calibri"/>
                <a:cs typeface="Calibri"/>
              </a:rPr>
              <a:t>Focus</a:t>
            </a:r>
            <a:r>
              <a:rPr sz="1700" b="1" spc="-10">
                <a:latin typeface="Calibri"/>
                <a:cs typeface="Calibri"/>
              </a:rPr>
              <a:t>:</a:t>
            </a:r>
            <a:r>
              <a:rPr sz="1700" b="1" spc="5">
                <a:latin typeface="Calibri"/>
                <a:cs typeface="Calibri"/>
              </a:rPr>
              <a:t> </a:t>
            </a:r>
            <a:r>
              <a:rPr lang="en-US" sz="1700" spc="-10" dirty="0" smtClean="0">
                <a:latin typeface="Calibri"/>
                <a:cs typeface="Calibri"/>
              </a:rPr>
              <a:t>t</a:t>
            </a:r>
            <a:r>
              <a:rPr lang="en-US" sz="1700" spc="-10" dirty="0" smtClean="0">
                <a:cs typeface="Calibri"/>
              </a:rPr>
              <a:t>eaching</a:t>
            </a:r>
            <a:r>
              <a:rPr sz="1700" spc="-10" smtClean="0">
                <a:latin typeface="Calibri"/>
                <a:cs typeface="Calibri"/>
              </a:rPr>
              <a:t>,</a:t>
            </a:r>
            <a:r>
              <a:rPr sz="1700" smtClean="0">
                <a:latin typeface="Calibri"/>
                <a:cs typeface="Calibri"/>
              </a:rPr>
              <a:t> </a:t>
            </a:r>
            <a:r>
              <a:rPr sz="1700" spc="-10" smtClean="0">
                <a:latin typeface="Calibri"/>
                <a:cs typeface="Calibri"/>
              </a:rPr>
              <a:t> </a:t>
            </a:r>
            <a:r>
              <a:rPr sz="1700" spc="-370" smtClean="0">
                <a:latin typeface="Calibri"/>
                <a:cs typeface="Calibri"/>
              </a:rPr>
              <a:t> </a:t>
            </a:r>
            <a:r>
              <a:rPr sz="1700" spc="-10" smtClean="0">
                <a:latin typeface="Calibri"/>
                <a:cs typeface="Calibri"/>
              </a:rPr>
              <a:t>re</a:t>
            </a:r>
            <a:r>
              <a:rPr lang="en-US" sz="1700" spc="-10" dirty="0" smtClean="0">
                <a:latin typeface="Calibri"/>
                <a:cs typeface="Calibri"/>
              </a:rPr>
              <a:t>search</a:t>
            </a:r>
            <a:r>
              <a:rPr sz="1700" spc="-10" smtClean="0">
                <a:latin typeface="Calibri"/>
                <a:cs typeface="Calibri"/>
              </a:rPr>
              <a:t>,</a:t>
            </a:r>
            <a:r>
              <a:rPr lang="en-US" sz="1700" spc="-10" dirty="0" smtClean="0">
                <a:cs typeface="Calibri"/>
              </a:rPr>
              <a:t> international outlook, innovation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7300" y="5138928"/>
            <a:ext cx="3626500" cy="7976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10" dirty="0">
                <a:latin typeface="Calibri"/>
                <a:cs typeface="Calibri"/>
              </a:rPr>
              <a:t>Participation</a:t>
            </a:r>
            <a:r>
              <a:rPr sz="1700" b="1" spc="-5" dirty="0">
                <a:latin typeface="Calibri"/>
                <a:cs typeface="Calibri"/>
              </a:rPr>
              <a:t> rules</a:t>
            </a:r>
            <a:r>
              <a:rPr sz="1700" b="1" spc="-5">
                <a:latin typeface="Calibri"/>
                <a:cs typeface="Calibri"/>
              </a:rPr>
              <a:t>: </a:t>
            </a:r>
            <a:r>
              <a:rPr lang="en-US" sz="1700" spc="-15" dirty="0" smtClean="0">
                <a:latin typeface="Calibri"/>
                <a:cs typeface="Calibri"/>
              </a:rPr>
              <a:t>publication threshold by discipline and an academic staff threshold by discipline</a:t>
            </a:r>
            <a:endParaRPr sz="1700" spc="-15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189902" y="4361688"/>
            <a:ext cx="3681729" cy="54102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2020"/>
              </a:lnSpc>
              <a:spcBef>
                <a:spcPts val="180"/>
              </a:spcBef>
            </a:pPr>
            <a:r>
              <a:rPr sz="1700" b="1" spc="-10" dirty="0">
                <a:latin typeface="Calibri"/>
                <a:cs typeface="Calibri"/>
              </a:rPr>
              <a:t>Focus:</a:t>
            </a:r>
            <a:r>
              <a:rPr sz="1700" b="1" spc="-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research </a:t>
            </a:r>
            <a:r>
              <a:rPr sz="1700" spc="-5" dirty="0">
                <a:latin typeface="Calibri"/>
                <a:cs typeface="Calibri"/>
              </a:rPr>
              <a:t>output, </a:t>
            </a:r>
            <a:r>
              <a:rPr sz="1700" spc="-10" dirty="0">
                <a:latin typeface="Calibri"/>
                <a:cs typeface="Calibri"/>
              </a:rPr>
              <a:t>research </a:t>
            </a:r>
            <a:r>
              <a:rPr sz="1700" spc="-20" dirty="0">
                <a:latin typeface="Calibri"/>
                <a:cs typeface="Calibri"/>
              </a:rPr>
              <a:t>quality, 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research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collaboration, reputation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+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more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189902" y="5138928"/>
            <a:ext cx="3705860" cy="802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700" b="1" spc="-10" dirty="0">
                <a:latin typeface="Calibri"/>
                <a:cs typeface="Calibri"/>
              </a:rPr>
              <a:t>Participation</a:t>
            </a:r>
            <a:r>
              <a:rPr sz="1700" b="1" spc="-5" dirty="0">
                <a:latin typeface="Calibri"/>
                <a:cs typeface="Calibri"/>
              </a:rPr>
              <a:t> rules: </a:t>
            </a:r>
            <a:r>
              <a:rPr sz="1700" dirty="0">
                <a:latin typeface="Calibri"/>
                <a:cs typeface="Calibri"/>
              </a:rPr>
              <a:t>1,000+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publications 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over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5 </a:t>
            </a:r>
            <a:r>
              <a:rPr sz="1700" spc="-15" dirty="0">
                <a:latin typeface="Calibri"/>
                <a:cs typeface="Calibri"/>
              </a:rPr>
              <a:t>years,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teach </a:t>
            </a:r>
            <a:r>
              <a:rPr sz="1700" spc="-15" dirty="0">
                <a:latin typeface="Calibri"/>
                <a:cs typeface="Calibri"/>
              </a:rPr>
              <a:t>undergraduates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across </a:t>
            </a:r>
            <a:r>
              <a:rPr sz="1700" spc="-36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spc="-15" dirty="0">
                <a:latin typeface="Calibri"/>
                <a:cs typeface="Calibri"/>
              </a:rPr>
              <a:t>range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of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subjects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247639" y="4361688"/>
            <a:ext cx="3407410" cy="80581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85"/>
              </a:spcBef>
            </a:pPr>
            <a:r>
              <a:rPr sz="1700" b="1" spc="-10" dirty="0">
                <a:latin typeface="Calibri"/>
                <a:cs typeface="Calibri"/>
              </a:rPr>
              <a:t>Focus:</a:t>
            </a:r>
            <a:r>
              <a:rPr sz="1700" b="1" spc="-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research, </a:t>
            </a:r>
            <a:r>
              <a:rPr sz="1700" spc="-5" dirty="0">
                <a:latin typeface="Calibri"/>
                <a:cs typeface="Calibri"/>
              </a:rPr>
              <a:t>teaching, </a:t>
            </a:r>
            <a:r>
              <a:rPr sz="1700" spc="-15" dirty="0">
                <a:latin typeface="Calibri"/>
                <a:cs typeface="Calibri"/>
              </a:rPr>
              <a:t>stewardship </a:t>
            </a:r>
            <a:r>
              <a:rPr sz="1700" spc="-37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and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outreach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spc="-15" dirty="0">
                <a:latin typeface="Calibri"/>
                <a:cs typeface="Calibri"/>
              </a:rPr>
              <a:t>against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the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30" dirty="0">
                <a:latin typeface="Calibri"/>
                <a:cs typeface="Calibri"/>
              </a:rPr>
              <a:t>UN’s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17 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Sustainable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Development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Goals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247639" y="5404103"/>
            <a:ext cx="3551554" cy="7937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>
              <a:lnSpc>
                <a:spcPct val="98200"/>
              </a:lnSpc>
              <a:spcBef>
                <a:spcPts val="135"/>
              </a:spcBef>
            </a:pPr>
            <a:r>
              <a:rPr sz="1700" b="1" spc="-10" dirty="0">
                <a:latin typeface="Calibri"/>
                <a:cs typeface="Calibri"/>
              </a:rPr>
              <a:t>Participation </a:t>
            </a:r>
            <a:r>
              <a:rPr sz="1700" b="1" spc="-5" dirty="0">
                <a:latin typeface="Calibri"/>
                <a:cs typeface="Calibri"/>
              </a:rPr>
              <a:t>rules: </a:t>
            </a:r>
            <a:r>
              <a:rPr sz="1700" spc="-5" dirty="0">
                <a:latin typeface="Calibri"/>
                <a:cs typeface="Calibri"/>
              </a:rPr>
              <a:t>all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spc="-15" dirty="0">
                <a:latin typeface="Calibri"/>
                <a:cs typeface="Calibri"/>
              </a:rPr>
              <a:t>undergraduate</a:t>
            </a:r>
            <a:r>
              <a:rPr sz="1700" dirty="0">
                <a:latin typeface="Calibri"/>
                <a:cs typeface="Calibri"/>
              </a:rPr>
              <a:t> or </a:t>
            </a:r>
            <a:r>
              <a:rPr sz="1700" spc="-370" dirty="0">
                <a:latin typeface="Calibri"/>
                <a:cs typeface="Calibri"/>
              </a:rPr>
              <a:t> </a:t>
            </a:r>
            <a:r>
              <a:rPr sz="1700" spc="-15" dirty="0">
                <a:latin typeface="Calibri"/>
                <a:cs typeface="Calibri"/>
              </a:rPr>
              <a:t>postgraduate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higher </a:t>
            </a:r>
            <a:r>
              <a:rPr sz="1700" spc="-10" dirty="0">
                <a:latin typeface="Calibri"/>
                <a:cs typeface="Calibri"/>
              </a:rPr>
              <a:t>education </a:t>
            </a:r>
            <a:r>
              <a:rPr sz="1700" spc="-5" dirty="0">
                <a:latin typeface="Calibri"/>
                <a:cs typeface="Calibri"/>
              </a:rPr>
              <a:t> institutions</a:t>
            </a:r>
            <a:endParaRPr sz="1700">
              <a:latin typeface="Calibri"/>
              <a:cs typeface="Calibri"/>
            </a:endParaRPr>
          </a:p>
        </p:txBody>
      </p:sp>
      <p:pic>
        <p:nvPicPr>
          <p:cNvPr id="20" name="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26107" y="2024455"/>
            <a:ext cx="2945202" cy="981734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19984" y="2116522"/>
            <a:ext cx="2748362" cy="734419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8224" y="1834896"/>
            <a:ext cx="360218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90600" y="228600"/>
            <a:ext cx="1080504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libri"/>
              </a:rPr>
              <a:t>Which</a:t>
            </a:r>
            <a:r>
              <a:rPr sz="3600" spc="-1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libri"/>
              </a:rPr>
              <a:t> </a:t>
            </a:r>
            <a:r>
              <a:rPr sz="36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libri"/>
              </a:rPr>
              <a:t>SDG</a:t>
            </a:r>
            <a:r>
              <a:rPr sz="3600" spc="-1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libri"/>
              </a:rPr>
              <a:t> </a:t>
            </a:r>
            <a:r>
              <a:rPr sz="36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libri"/>
              </a:rPr>
              <a:t>is</a:t>
            </a:r>
            <a:r>
              <a:rPr sz="3600" spc="-1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libri"/>
              </a:rPr>
              <a:t> best</a:t>
            </a:r>
            <a:r>
              <a:rPr sz="3600" spc="-5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libri"/>
              </a:rPr>
              <a:t> </a:t>
            </a:r>
            <a:r>
              <a:rPr sz="3600" spc="-2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libri"/>
              </a:rPr>
              <a:t>for</a:t>
            </a:r>
            <a:r>
              <a:rPr sz="3600" spc="-15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libri"/>
              </a:rPr>
              <a:t> </a:t>
            </a:r>
            <a:r>
              <a:rPr sz="3600" spc="-1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libri"/>
              </a:rPr>
              <a:t>universities</a:t>
            </a:r>
            <a:r>
              <a:rPr sz="3600" spc="-1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libri"/>
              </a:rPr>
              <a:t>?</a:t>
            </a:r>
            <a:endParaRPr sz="3600">
              <a:solidFill>
                <a:schemeClr val="tx2">
                  <a:lumMod val="75000"/>
                </a:schemeClr>
              </a:solidFill>
              <a:latin typeface="Cambria" pitchFamily="18" charset="0"/>
              <a:ea typeface="Cambria" pitchFamily="18" charset="0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90800" y="762000"/>
            <a:ext cx="7690195" cy="59406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90600" y="228600"/>
            <a:ext cx="1080504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libri"/>
              </a:rPr>
              <a:t>Which</a:t>
            </a:r>
            <a:r>
              <a:rPr sz="3600" spc="-1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libri"/>
              </a:rPr>
              <a:t> </a:t>
            </a:r>
            <a:r>
              <a:rPr sz="36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libri"/>
              </a:rPr>
              <a:t>SDG</a:t>
            </a:r>
            <a:r>
              <a:rPr sz="3600" spc="-1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libri"/>
              </a:rPr>
              <a:t> </a:t>
            </a:r>
            <a:r>
              <a:rPr sz="36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libri"/>
              </a:rPr>
              <a:t>is</a:t>
            </a:r>
            <a:r>
              <a:rPr sz="3600" spc="-1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libri"/>
              </a:rPr>
              <a:t> best</a:t>
            </a:r>
            <a:r>
              <a:rPr sz="3600" spc="-5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libri"/>
              </a:rPr>
              <a:t> </a:t>
            </a:r>
            <a:r>
              <a:rPr sz="3600" spc="-2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libri"/>
              </a:rPr>
              <a:t>for</a:t>
            </a:r>
            <a:r>
              <a:rPr sz="3600" spc="-15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libri"/>
              </a:rPr>
              <a:t> </a:t>
            </a:r>
            <a:r>
              <a:rPr lang="en-US" sz="3600" spc="-15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libri"/>
              </a:rPr>
              <a:t>NURE?</a:t>
            </a:r>
            <a:endParaRPr sz="3600">
              <a:solidFill>
                <a:schemeClr val="tx2">
                  <a:lumMod val="75000"/>
                </a:schemeClr>
              </a:solidFill>
              <a:latin typeface="Cambria" pitchFamily="18" charset="0"/>
              <a:ea typeface="Cambria" pitchFamily="18" charset="0"/>
              <a:cs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028700"/>
            <a:ext cx="112490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3895725"/>
            <a:ext cx="1118235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172200" y="11049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2023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48400" y="39624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2022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819400" y="350011"/>
            <a:ext cx="79248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libri"/>
              </a:rPr>
              <a:t>How 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libri"/>
              </a:rPr>
              <a:t>NURE</a:t>
            </a:r>
            <a:r>
              <a:rPr sz="3600" spc="-5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libri"/>
              </a:rPr>
              <a:t> </a:t>
            </a:r>
            <a:r>
              <a:rPr lang="en-US" sz="3600" spc="-5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libri"/>
              </a:rPr>
              <a:t>can </a:t>
            </a:r>
            <a:r>
              <a:rPr sz="3600" spc="-5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libri"/>
              </a:rPr>
              <a:t>support</a:t>
            </a:r>
            <a:r>
              <a:rPr sz="3600" spc="-1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libri"/>
              </a:rPr>
              <a:t> </a:t>
            </a:r>
            <a:r>
              <a:rPr sz="36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Calibri"/>
              </a:rPr>
              <a:t>the SDGs?</a:t>
            </a:r>
            <a:endParaRPr sz="3600">
              <a:solidFill>
                <a:schemeClr val="tx2">
                  <a:lumMod val="75000"/>
                </a:schemeClr>
              </a:solidFill>
              <a:latin typeface="Cambria" pitchFamily="18" charset="0"/>
              <a:ea typeface="Cambria" pitchFamily="18" charset="0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564529" y="1268519"/>
            <a:ext cx="4903470" cy="4859655"/>
            <a:chOff x="3564529" y="1268519"/>
            <a:chExt cx="4903470" cy="4859655"/>
          </a:xfrm>
        </p:grpSpPr>
        <p:sp>
          <p:nvSpPr>
            <p:cNvPr id="8" name="object 8"/>
            <p:cNvSpPr/>
            <p:nvPr/>
          </p:nvSpPr>
          <p:spPr>
            <a:xfrm>
              <a:off x="6191910" y="1268519"/>
              <a:ext cx="2275840" cy="2275840"/>
            </a:xfrm>
            <a:custGeom>
              <a:avLst/>
              <a:gdLst/>
              <a:ahLst/>
              <a:cxnLst/>
              <a:rect l="l" t="t" r="r" b="b"/>
              <a:pathLst>
                <a:path w="2275840" h="2275840">
                  <a:moveTo>
                    <a:pt x="0" y="0"/>
                  </a:moveTo>
                  <a:lnTo>
                    <a:pt x="0" y="2275840"/>
                  </a:lnTo>
                  <a:lnTo>
                    <a:pt x="2275839" y="2275840"/>
                  </a:lnTo>
                  <a:lnTo>
                    <a:pt x="2275339" y="2227616"/>
                  </a:lnTo>
                  <a:lnTo>
                    <a:pt x="2273843" y="2179637"/>
                  </a:lnTo>
                  <a:lnTo>
                    <a:pt x="2271362" y="2131912"/>
                  </a:lnTo>
                  <a:lnTo>
                    <a:pt x="2267906" y="2084451"/>
                  </a:lnTo>
                  <a:lnTo>
                    <a:pt x="2263484" y="2037265"/>
                  </a:lnTo>
                  <a:lnTo>
                    <a:pt x="2258107" y="1990363"/>
                  </a:lnTo>
                  <a:lnTo>
                    <a:pt x="2251785" y="1943755"/>
                  </a:lnTo>
                  <a:lnTo>
                    <a:pt x="2244527" y="1897450"/>
                  </a:lnTo>
                  <a:lnTo>
                    <a:pt x="2236342" y="1851460"/>
                  </a:lnTo>
                  <a:lnTo>
                    <a:pt x="2227242" y="1805793"/>
                  </a:lnTo>
                  <a:lnTo>
                    <a:pt x="2217236" y="1760459"/>
                  </a:lnTo>
                  <a:lnTo>
                    <a:pt x="2206333" y="1715468"/>
                  </a:lnTo>
                  <a:lnTo>
                    <a:pt x="2194544" y="1670831"/>
                  </a:lnTo>
                  <a:lnTo>
                    <a:pt x="2181879" y="1626557"/>
                  </a:lnTo>
                  <a:lnTo>
                    <a:pt x="2168347" y="1582656"/>
                  </a:lnTo>
                  <a:lnTo>
                    <a:pt x="2153958" y="1539137"/>
                  </a:lnTo>
                  <a:lnTo>
                    <a:pt x="2138722" y="1496012"/>
                  </a:lnTo>
                  <a:lnTo>
                    <a:pt x="2122650" y="1453288"/>
                  </a:lnTo>
                  <a:lnTo>
                    <a:pt x="2105750" y="1410978"/>
                  </a:lnTo>
                  <a:lnTo>
                    <a:pt x="2088033" y="1369089"/>
                  </a:lnTo>
                  <a:lnTo>
                    <a:pt x="2069508" y="1327633"/>
                  </a:lnTo>
                  <a:lnTo>
                    <a:pt x="2050186" y="1286619"/>
                  </a:lnTo>
                  <a:lnTo>
                    <a:pt x="2030076" y="1246056"/>
                  </a:lnTo>
                  <a:lnTo>
                    <a:pt x="2009189" y="1205956"/>
                  </a:lnTo>
                  <a:lnTo>
                    <a:pt x="1987534" y="1166327"/>
                  </a:lnTo>
                  <a:lnTo>
                    <a:pt x="1965121" y="1127180"/>
                  </a:lnTo>
                  <a:lnTo>
                    <a:pt x="1941959" y="1088524"/>
                  </a:lnTo>
                  <a:lnTo>
                    <a:pt x="1918059" y="1050369"/>
                  </a:lnTo>
                  <a:lnTo>
                    <a:pt x="1893431" y="1012726"/>
                  </a:lnTo>
                  <a:lnTo>
                    <a:pt x="1868085" y="975603"/>
                  </a:lnTo>
                  <a:lnTo>
                    <a:pt x="1842030" y="939012"/>
                  </a:lnTo>
                  <a:lnTo>
                    <a:pt x="1815276" y="902961"/>
                  </a:lnTo>
                  <a:lnTo>
                    <a:pt x="1787833" y="867461"/>
                  </a:lnTo>
                  <a:lnTo>
                    <a:pt x="1759711" y="832522"/>
                  </a:lnTo>
                  <a:lnTo>
                    <a:pt x="1730920" y="798153"/>
                  </a:lnTo>
                  <a:lnTo>
                    <a:pt x="1701469" y="764364"/>
                  </a:lnTo>
                  <a:lnTo>
                    <a:pt x="1671369" y="731165"/>
                  </a:lnTo>
                  <a:lnTo>
                    <a:pt x="1640630" y="698566"/>
                  </a:lnTo>
                  <a:lnTo>
                    <a:pt x="1609261" y="666578"/>
                  </a:lnTo>
                  <a:lnTo>
                    <a:pt x="1577273" y="635209"/>
                  </a:lnTo>
                  <a:lnTo>
                    <a:pt x="1544674" y="604470"/>
                  </a:lnTo>
                  <a:lnTo>
                    <a:pt x="1511475" y="574370"/>
                  </a:lnTo>
                  <a:lnTo>
                    <a:pt x="1477686" y="544919"/>
                  </a:lnTo>
                  <a:lnTo>
                    <a:pt x="1443317" y="516128"/>
                  </a:lnTo>
                  <a:lnTo>
                    <a:pt x="1408378" y="488006"/>
                  </a:lnTo>
                  <a:lnTo>
                    <a:pt x="1372878" y="460563"/>
                  </a:lnTo>
                  <a:lnTo>
                    <a:pt x="1336827" y="433809"/>
                  </a:lnTo>
                  <a:lnTo>
                    <a:pt x="1300236" y="407754"/>
                  </a:lnTo>
                  <a:lnTo>
                    <a:pt x="1263113" y="382408"/>
                  </a:lnTo>
                  <a:lnTo>
                    <a:pt x="1225470" y="357780"/>
                  </a:lnTo>
                  <a:lnTo>
                    <a:pt x="1187315" y="333880"/>
                  </a:lnTo>
                  <a:lnTo>
                    <a:pt x="1148659" y="310718"/>
                  </a:lnTo>
                  <a:lnTo>
                    <a:pt x="1109512" y="288305"/>
                  </a:lnTo>
                  <a:lnTo>
                    <a:pt x="1069883" y="266650"/>
                  </a:lnTo>
                  <a:lnTo>
                    <a:pt x="1029783" y="245763"/>
                  </a:lnTo>
                  <a:lnTo>
                    <a:pt x="989220" y="225653"/>
                  </a:lnTo>
                  <a:lnTo>
                    <a:pt x="948206" y="206331"/>
                  </a:lnTo>
                  <a:lnTo>
                    <a:pt x="906750" y="187806"/>
                  </a:lnTo>
                  <a:lnTo>
                    <a:pt x="864861" y="170089"/>
                  </a:lnTo>
                  <a:lnTo>
                    <a:pt x="822551" y="153189"/>
                  </a:lnTo>
                  <a:lnTo>
                    <a:pt x="779827" y="137117"/>
                  </a:lnTo>
                  <a:lnTo>
                    <a:pt x="736702" y="121881"/>
                  </a:lnTo>
                  <a:lnTo>
                    <a:pt x="693183" y="107492"/>
                  </a:lnTo>
                  <a:lnTo>
                    <a:pt x="649282" y="93960"/>
                  </a:lnTo>
                  <a:lnTo>
                    <a:pt x="605008" y="81295"/>
                  </a:lnTo>
                  <a:lnTo>
                    <a:pt x="560371" y="69506"/>
                  </a:lnTo>
                  <a:lnTo>
                    <a:pt x="515380" y="58603"/>
                  </a:lnTo>
                  <a:lnTo>
                    <a:pt x="470046" y="48597"/>
                  </a:lnTo>
                  <a:lnTo>
                    <a:pt x="424379" y="39497"/>
                  </a:lnTo>
                  <a:lnTo>
                    <a:pt x="378389" y="31312"/>
                  </a:lnTo>
                  <a:lnTo>
                    <a:pt x="332084" y="24054"/>
                  </a:lnTo>
                  <a:lnTo>
                    <a:pt x="285476" y="17732"/>
                  </a:lnTo>
                  <a:lnTo>
                    <a:pt x="238574" y="12355"/>
                  </a:lnTo>
                  <a:lnTo>
                    <a:pt x="191388" y="7933"/>
                  </a:lnTo>
                  <a:lnTo>
                    <a:pt x="143927" y="4477"/>
                  </a:lnTo>
                  <a:lnTo>
                    <a:pt x="96202" y="1996"/>
                  </a:lnTo>
                  <a:lnTo>
                    <a:pt x="48223" y="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8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174327" y="3852339"/>
              <a:ext cx="2275840" cy="2275840"/>
            </a:xfrm>
            <a:custGeom>
              <a:avLst/>
              <a:gdLst/>
              <a:ahLst/>
              <a:cxnLst/>
              <a:rect l="l" t="t" r="r" b="b"/>
              <a:pathLst>
                <a:path w="2275840" h="2275840">
                  <a:moveTo>
                    <a:pt x="2275839" y="0"/>
                  </a:moveTo>
                  <a:lnTo>
                    <a:pt x="0" y="0"/>
                  </a:lnTo>
                  <a:lnTo>
                    <a:pt x="0" y="2275839"/>
                  </a:lnTo>
                  <a:lnTo>
                    <a:pt x="48223" y="2275338"/>
                  </a:lnTo>
                  <a:lnTo>
                    <a:pt x="96202" y="2273843"/>
                  </a:lnTo>
                  <a:lnTo>
                    <a:pt x="143927" y="2271362"/>
                  </a:lnTo>
                  <a:lnTo>
                    <a:pt x="191388" y="2267906"/>
                  </a:lnTo>
                  <a:lnTo>
                    <a:pt x="238574" y="2263484"/>
                  </a:lnTo>
                  <a:lnTo>
                    <a:pt x="285476" y="2258107"/>
                  </a:lnTo>
                  <a:lnTo>
                    <a:pt x="332084" y="2251785"/>
                  </a:lnTo>
                  <a:lnTo>
                    <a:pt x="378389" y="2244526"/>
                  </a:lnTo>
                  <a:lnTo>
                    <a:pt x="424379" y="2236342"/>
                  </a:lnTo>
                  <a:lnTo>
                    <a:pt x="470046" y="2227242"/>
                  </a:lnTo>
                  <a:lnTo>
                    <a:pt x="515380" y="2217236"/>
                  </a:lnTo>
                  <a:lnTo>
                    <a:pt x="560371" y="2206333"/>
                  </a:lnTo>
                  <a:lnTo>
                    <a:pt x="605008" y="2194544"/>
                  </a:lnTo>
                  <a:lnTo>
                    <a:pt x="649282" y="2181879"/>
                  </a:lnTo>
                  <a:lnTo>
                    <a:pt x="693183" y="2168347"/>
                  </a:lnTo>
                  <a:lnTo>
                    <a:pt x="736702" y="2153958"/>
                  </a:lnTo>
                  <a:lnTo>
                    <a:pt x="779827" y="2138722"/>
                  </a:lnTo>
                  <a:lnTo>
                    <a:pt x="822551" y="2122649"/>
                  </a:lnTo>
                  <a:lnTo>
                    <a:pt x="864861" y="2105749"/>
                  </a:lnTo>
                  <a:lnTo>
                    <a:pt x="906750" y="2088032"/>
                  </a:lnTo>
                  <a:lnTo>
                    <a:pt x="948206" y="2069508"/>
                  </a:lnTo>
                  <a:lnTo>
                    <a:pt x="989220" y="2050186"/>
                  </a:lnTo>
                  <a:lnTo>
                    <a:pt x="1029783" y="2030076"/>
                  </a:lnTo>
                  <a:lnTo>
                    <a:pt x="1069883" y="2009189"/>
                  </a:lnTo>
                  <a:lnTo>
                    <a:pt x="1109512" y="1987534"/>
                  </a:lnTo>
                  <a:lnTo>
                    <a:pt x="1148659" y="1965120"/>
                  </a:lnTo>
                  <a:lnTo>
                    <a:pt x="1187315" y="1941959"/>
                  </a:lnTo>
                  <a:lnTo>
                    <a:pt x="1225470" y="1918059"/>
                  </a:lnTo>
                  <a:lnTo>
                    <a:pt x="1263113" y="1893431"/>
                  </a:lnTo>
                  <a:lnTo>
                    <a:pt x="1300236" y="1868085"/>
                  </a:lnTo>
                  <a:lnTo>
                    <a:pt x="1336827" y="1842029"/>
                  </a:lnTo>
                  <a:lnTo>
                    <a:pt x="1372878" y="1815275"/>
                  </a:lnTo>
                  <a:lnTo>
                    <a:pt x="1408378" y="1787832"/>
                  </a:lnTo>
                  <a:lnTo>
                    <a:pt x="1443317" y="1759711"/>
                  </a:lnTo>
                  <a:lnTo>
                    <a:pt x="1477686" y="1730919"/>
                  </a:lnTo>
                  <a:lnTo>
                    <a:pt x="1511475" y="1701469"/>
                  </a:lnTo>
                  <a:lnTo>
                    <a:pt x="1544674" y="1671369"/>
                  </a:lnTo>
                  <a:lnTo>
                    <a:pt x="1577273" y="1640630"/>
                  </a:lnTo>
                  <a:lnTo>
                    <a:pt x="1609261" y="1609261"/>
                  </a:lnTo>
                  <a:lnTo>
                    <a:pt x="1640630" y="1577272"/>
                  </a:lnTo>
                  <a:lnTo>
                    <a:pt x="1671369" y="1544674"/>
                  </a:lnTo>
                  <a:lnTo>
                    <a:pt x="1701469" y="1511475"/>
                  </a:lnTo>
                  <a:lnTo>
                    <a:pt x="1730920" y="1477686"/>
                  </a:lnTo>
                  <a:lnTo>
                    <a:pt x="1759711" y="1443317"/>
                  </a:lnTo>
                  <a:lnTo>
                    <a:pt x="1787833" y="1408378"/>
                  </a:lnTo>
                  <a:lnTo>
                    <a:pt x="1815276" y="1372878"/>
                  </a:lnTo>
                  <a:lnTo>
                    <a:pt x="1842030" y="1336827"/>
                  </a:lnTo>
                  <a:lnTo>
                    <a:pt x="1868085" y="1300236"/>
                  </a:lnTo>
                  <a:lnTo>
                    <a:pt x="1893431" y="1263113"/>
                  </a:lnTo>
                  <a:lnTo>
                    <a:pt x="1918059" y="1225470"/>
                  </a:lnTo>
                  <a:lnTo>
                    <a:pt x="1941959" y="1187315"/>
                  </a:lnTo>
                  <a:lnTo>
                    <a:pt x="1965121" y="1148659"/>
                  </a:lnTo>
                  <a:lnTo>
                    <a:pt x="1987534" y="1109512"/>
                  </a:lnTo>
                  <a:lnTo>
                    <a:pt x="2009189" y="1069883"/>
                  </a:lnTo>
                  <a:lnTo>
                    <a:pt x="2030076" y="1029783"/>
                  </a:lnTo>
                  <a:lnTo>
                    <a:pt x="2050186" y="989220"/>
                  </a:lnTo>
                  <a:lnTo>
                    <a:pt x="2069508" y="948206"/>
                  </a:lnTo>
                  <a:lnTo>
                    <a:pt x="2088033" y="906750"/>
                  </a:lnTo>
                  <a:lnTo>
                    <a:pt x="2105750" y="864861"/>
                  </a:lnTo>
                  <a:lnTo>
                    <a:pt x="2122650" y="822551"/>
                  </a:lnTo>
                  <a:lnTo>
                    <a:pt x="2138722" y="779827"/>
                  </a:lnTo>
                  <a:lnTo>
                    <a:pt x="2153958" y="736702"/>
                  </a:lnTo>
                  <a:lnTo>
                    <a:pt x="2168347" y="693183"/>
                  </a:lnTo>
                  <a:lnTo>
                    <a:pt x="2181879" y="649282"/>
                  </a:lnTo>
                  <a:lnTo>
                    <a:pt x="2194544" y="605008"/>
                  </a:lnTo>
                  <a:lnTo>
                    <a:pt x="2206333" y="560371"/>
                  </a:lnTo>
                  <a:lnTo>
                    <a:pt x="2217236" y="515380"/>
                  </a:lnTo>
                  <a:lnTo>
                    <a:pt x="2227242" y="470046"/>
                  </a:lnTo>
                  <a:lnTo>
                    <a:pt x="2236342" y="424379"/>
                  </a:lnTo>
                  <a:lnTo>
                    <a:pt x="2244527" y="378389"/>
                  </a:lnTo>
                  <a:lnTo>
                    <a:pt x="2251785" y="332084"/>
                  </a:lnTo>
                  <a:lnTo>
                    <a:pt x="2258107" y="285476"/>
                  </a:lnTo>
                  <a:lnTo>
                    <a:pt x="2263484" y="238574"/>
                  </a:lnTo>
                  <a:lnTo>
                    <a:pt x="2267906" y="191388"/>
                  </a:lnTo>
                  <a:lnTo>
                    <a:pt x="2271362" y="143927"/>
                  </a:lnTo>
                  <a:lnTo>
                    <a:pt x="2273843" y="96202"/>
                  </a:lnTo>
                  <a:lnTo>
                    <a:pt x="2275339" y="48223"/>
                  </a:lnTo>
                  <a:lnTo>
                    <a:pt x="2275839" y="0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564529" y="3852339"/>
              <a:ext cx="2275840" cy="2275840"/>
            </a:xfrm>
            <a:custGeom>
              <a:avLst/>
              <a:gdLst/>
              <a:ahLst/>
              <a:cxnLst/>
              <a:rect l="l" t="t" r="r" b="b"/>
              <a:pathLst>
                <a:path w="2275840" h="2275840">
                  <a:moveTo>
                    <a:pt x="2275840" y="0"/>
                  </a:moveTo>
                  <a:lnTo>
                    <a:pt x="0" y="0"/>
                  </a:lnTo>
                  <a:lnTo>
                    <a:pt x="500" y="48223"/>
                  </a:lnTo>
                  <a:lnTo>
                    <a:pt x="1996" y="96202"/>
                  </a:lnTo>
                  <a:lnTo>
                    <a:pt x="4477" y="143927"/>
                  </a:lnTo>
                  <a:lnTo>
                    <a:pt x="7933" y="191388"/>
                  </a:lnTo>
                  <a:lnTo>
                    <a:pt x="12355" y="238574"/>
                  </a:lnTo>
                  <a:lnTo>
                    <a:pt x="17732" y="285476"/>
                  </a:lnTo>
                  <a:lnTo>
                    <a:pt x="24054" y="332084"/>
                  </a:lnTo>
                  <a:lnTo>
                    <a:pt x="31312" y="378389"/>
                  </a:lnTo>
                  <a:lnTo>
                    <a:pt x="39497" y="424379"/>
                  </a:lnTo>
                  <a:lnTo>
                    <a:pt x="48597" y="470046"/>
                  </a:lnTo>
                  <a:lnTo>
                    <a:pt x="58603" y="515380"/>
                  </a:lnTo>
                  <a:lnTo>
                    <a:pt x="69506" y="560371"/>
                  </a:lnTo>
                  <a:lnTo>
                    <a:pt x="81295" y="605008"/>
                  </a:lnTo>
                  <a:lnTo>
                    <a:pt x="93960" y="649282"/>
                  </a:lnTo>
                  <a:lnTo>
                    <a:pt x="107492" y="693183"/>
                  </a:lnTo>
                  <a:lnTo>
                    <a:pt x="121881" y="736702"/>
                  </a:lnTo>
                  <a:lnTo>
                    <a:pt x="137117" y="779827"/>
                  </a:lnTo>
                  <a:lnTo>
                    <a:pt x="153189" y="822551"/>
                  </a:lnTo>
                  <a:lnTo>
                    <a:pt x="170089" y="864861"/>
                  </a:lnTo>
                  <a:lnTo>
                    <a:pt x="187806" y="906750"/>
                  </a:lnTo>
                  <a:lnTo>
                    <a:pt x="206331" y="948206"/>
                  </a:lnTo>
                  <a:lnTo>
                    <a:pt x="225653" y="989220"/>
                  </a:lnTo>
                  <a:lnTo>
                    <a:pt x="245763" y="1029783"/>
                  </a:lnTo>
                  <a:lnTo>
                    <a:pt x="266650" y="1069883"/>
                  </a:lnTo>
                  <a:lnTo>
                    <a:pt x="288305" y="1109512"/>
                  </a:lnTo>
                  <a:lnTo>
                    <a:pt x="310718" y="1148659"/>
                  </a:lnTo>
                  <a:lnTo>
                    <a:pt x="333880" y="1187315"/>
                  </a:lnTo>
                  <a:lnTo>
                    <a:pt x="357780" y="1225470"/>
                  </a:lnTo>
                  <a:lnTo>
                    <a:pt x="382408" y="1263113"/>
                  </a:lnTo>
                  <a:lnTo>
                    <a:pt x="407754" y="1300236"/>
                  </a:lnTo>
                  <a:lnTo>
                    <a:pt x="433809" y="1336827"/>
                  </a:lnTo>
                  <a:lnTo>
                    <a:pt x="460563" y="1372878"/>
                  </a:lnTo>
                  <a:lnTo>
                    <a:pt x="488006" y="1408378"/>
                  </a:lnTo>
                  <a:lnTo>
                    <a:pt x="516128" y="1443317"/>
                  </a:lnTo>
                  <a:lnTo>
                    <a:pt x="544919" y="1477686"/>
                  </a:lnTo>
                  <a:lnTo>
                    <a:pt x="574370" y="1511475"/>
                  </a:lnTo>
                  <a:lnTo>
                    <a:pt x="604470" y="1544674"/>
                  </a:lnTo>
                  <a:lnTo>
                    <a:pt x="635209" y="1577272"/>
                  </a:lnTo>
                  <a:lnTo>
                    <a:pt x="666578" y="1609261"/>
                  </a:lnTo>
                  <a:lnTo>
                    <a:pt x="698566" y="1640630"/>
                  </a:lnTo>
                  <a:lnTo>
                    <a:pt x="731165" y="1671369"/>
                  </a:lnTo>
                  <a:lnTo>
                    <a:pt x="764364" y="1701469"/>
                  </a:lnTo>
                  <a:lnTo>
                    <a:pt x="798153" y="1730919"/>
                  </a:lnTo>
                  <a:lnTo>
                    <a:pt x="832522" y="1759711"/>
                  </a:lnTo>
                  <a:lnTo>
                    <a:pt x="867461" y="1787832"/>
                  </a:lnTo>
                  <a:lnTo>
                    <a:pt x="902961" y="1815275"/>
                  </a:lnTo>
                  <a:lnTo>
                    <a:pt x="939012" y="1842029"/>
                  </a:lnTo>
                  <a:lnTo>
                    <a:pt x="975603" y="1868085"/>
                  </a:lnTo>
                  <a:lnTo>
                    <a:pt x="1012726" y="1893431"/>
                  </a:lnTo>
                  <a:lnTo>
                    <a:pt x="1050369" y="1918059"/>
                  </a:lnTo>
                  <a:lnTo>
                    <a:pt x="1088524" y="1941959"/>
                  </a:lnTo>
                  <a:lnTo>
                    <a:pt x="1127180" y="1965120"/>
                  </a:lnTo>
                  <a:lnTo>
                    <a:pt x="1166327" y="1987534"/>
                  </a:lnTo>
                  <a:lnTo>
                    <a:pt x="1205956" y="2009189"/>
                  </a:lnTo>
                  <a:lnTo>
                    <a:pt x="1246056" y="2030076"/>
                  </a:lnTo>
                  <a:lnTo>
                    <a:pt x="1286619" y="2050186"/>
                  </a:lnTo>
                  <a:lnTo>
                    <a:pt x="1327633" y="2069508"/>
                  </a:lnTo>
                  <a:lnTo>
                    <a:pt x="1369089" y="2088032"/>
                  </a:lnTo>
                  <a:lnTo>
                    <a:pt x="1410978" y="2105749"/>
                  </a:lnTo>
                  <a:lnTo>
                    <a:pt x="1453288" y="2122649"/>
                  </a:lnTo>
                  <a:lnTo>
                    <a:pt x="1496012" y="2138722"/>
                  </a:lnTo>
                  <a:lnTo>
                    <a:pt x="1539137" y="2153958"/>
                  </a:lnTo>
                  <a:lnTo>
                    <a:pt x="1582656" y="2168347"/>
                  </a:lnTo>
                  <a:lnTo>
                    <a:pt x="1626557" y="2181879"/>
                  </a:lnTo>
                  <a:lnTo>
                    <a:pt x="1670831" y="2194544"/>
                  </a:lnTo>
                  <a:lnTo>
                    <a:pt x="1715468" y="2206333"/>
                  </a:lnTo>
                  <a:lnTo>
                    <a:pt x="1760459" y="2217236"/>
                  </a:lnTo>
                  <a:lnTo>
                    <a:pt x="1805793" y="2227242"/>
                  </a:lnTo>
                  <a:lnTo>
                    <a:pt x="1851460" y="2236342"/>
                  </a:lnTo>
                  <a:lnTo>
                    <a:pt x="1897450" y="2244526"/>
                  </a:lnTo>
                  <a:lnTo>
                    <a:pt x="1943755" y="2251785"/>
                  </a:lnTo>
                  <a:lnTo>
                    <a:pt x="1990363" y="2258107"/>
                  </a:lnTo>
                  <a:lnTo>
                    <a:pt x="2037265" y="2263484"/>
                  </a:lnTo>
                  <a:lnTo>
                    <a:pt x="2084451" y="2267906"/>
                  </a:lnTo>
                  <a:lnTo>
                    <a:pt x="2131912" y="2271362"/>
                  </a:lnTo>
                  <a:lnTo>
                    <a:pt x="2179637" y="2273843"/>
                  </a:lnTo>
                  <a:lnTo>
                    <a:pt x="2227616" y="2275338"/>
                  </a:lnTo>
                  <a:lnTo>
                    <a:pt x="2275840" y="2275839"/>
                  </a:lnTo>
                  <a:lnTo>
                    <a:pt x="227584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564576" y="1286283"/>
              <a:ext cx="2275840" cy="2275840"/>
            </a:xfrm>
            <a:custGeom>
              <a:avLst/>
              <a:gdLst/>
              <a:ahLst/>
              <a:cxnLst/>
              <a:rect l="l" t="t" r="r" b="b"/>
              <a:pathLst>
                <a:path w="2275840" h="2275840">
                  <a:moveTo>
                    <a:pt x="2275840" y="0"/>
                  </a:moveTo>
                  <a:lnTo>
                    <a:pt x="2227616" y="500"/>
                  </a:lnTo>
                  <a:lnTo>
                    <a:pt x="2179636" y="1996"/>
                  </a:lnTo>
                  <a:lnTo>
                    <a:pt x="2131912" y="4477"/>
                  </a:lnTo>
                  <a:lnTo>
                    <a:pt x="2084451" y="7933"/>
                  </a:lnTo>
                  <a:lnTo>
                    <a:pt x="2037265" y="12355"/>
                  </a:lnTo>
                  <a:lnTo>
                    <a:pt x="1990363" y="17732"/>
                  </a:lnTo>
                  <a:lnTo>
                    <a:pt x="1943755" y="24054"/>
                  </a:lnTo>
                  <a:lnTo>
                    <a:pt x="1897450" y="31312"/>
                  </a:lnTo>
                  <a:lnTo>
                    <a:pt x="1851459" y="39497"/>
                  </a:lnTo>
                  <a:lnTo>
                    <a:pt x="1805792" y="48597"/>
                  </a:lnTo>
                  <a:lnTo>
                    <a:pt x="1760458" y="58603"/>
                  </a:lnTo>
                  <a:lnTo>
                    <a:pt x="1715468" y="69506"/>
                  </a:lnTo>
                  <a:lnTo>
                    <a:pt x="1670831" y="81295"/>
                  </a:lnTo>
                  <a:lnTo>
                    <a:pt x="1626557" y="93960"/>
                  </a:lnTo>
                  <a:lnTo>
                    <a:pt x="1582655" y="107492"/>
                  </a:lnTo>
                  <a:lnTo>
                    <a:pt x="1539137" y="121881"/>
                  </a:lnTo>
                  <a:lnTo>
                    <a:pt x="1496011" y="137117"/>
                  </a:lnTo>
                  <a:lnTo>
                    <a:pt x="1453288" y="153189"/>
                  </a:lnTo>
                  <a:lnTo>
                    <a:pt x="1410977" y="170089"/>
                  </a:lnTo>
                  <a:lnTo>
                    <a:pt x="1369089" y="187806"/>
                  </a:lnTo>
                  <a:lnTo>
                    <a:pt x="1327632" y="206331"/>
                  </a:lnTo>
                  <a:lnTo>
                    <a:pt x="1286618" y="225653"/>
                  </a:lnTo>
                  <a:lnTo>
                    <a:pt x="1246056" y="245763"/>
                  </a:lnTo>
                  <a:lnTo>
                    <a:pt x="1205955" y="266650"/>
                  </a:lnTo>
                  <a:lnTo>
                    <a:pt x="1166326" y="288305"/>
                  </a:lnTo>
                  <a:lnTo>
                    <a:pt x="1127179" y="310718"/>
                  </a:lnTo>
                  <a:lnTo>
                    <a:pt x="1088523" y="333880"/>
                  </a:lnTo>
                  <a:lnTo>
                    <a:pt x="1050369" y="357780"/>
                  </a:lnTo>
                  <a:lnTo>
                    <a:pt x="1012725" y="382408"/>
                  </a:lnTo>
                  <a:lnTo>
                    <a:pt x="975603" y="407754"/>
                  </a:lnTo>
                  <a:lnTo>
                    <a:pt x="939011" y="433809"/>
                  </a:lnTo>
                  <a:lnTo>
                    <a:pt x="902961" y="460563"/>
                  </a:lnTo>
                  <a:lnTo>
                    <a:pt x="867461" y="488006"/>
                  </a:lnTo>
                  <a:lnTo>
                    <a:pt x="832521" y="516128"/>
                  </a:lnTo>
                  <a:lnTo>
                    <a:pt x="798152" y="544919"/>
                  </a:lnTo>
                  <a:lnTo>
                    <a:pt x="764363" y="574370"/>
                  </a:lnTo>
                  <a:lnTo>
                    <a:pt x="731165" y="604470"/>
                  </a:lnTo>
                  <a:lnTo>
                    <a:pt x="698566" y="635209"/>
                  </a:lnTo>
                  <a:lnTo>
                    <a:pt x="666577" y="666578"/>
                  </a:lnTo>
                  <a:lnTo>
                    <a:pt x="635208" y="698566"/>
                  </a:lnTo>
                  <a:lnTo>
                    <a:pt x="604469" y="731165"/>
                  </a:lnTo>
                  <a:lnTo>
                    <a:pt x="574369" y="764364"/>
                  </a:lnTo>
                  <a:lnTo>
                    <a:pt x="544919" y="798153"/>
                  </a:lnTo>
                  <a:lnTo>
                    <a:pt x="516128" y="832522"/>
                  </a:lnTo>
                  <a:lnTo>
                    <a:pt x="488006" y="867461"/>
                  </a:lnTo>
                  <a:lnTo>
                    <a:pt x="460563" y="902961"/>
                  </a:lnTo>
                  <a:lnTo>
                    <a:pt x="433809" y="939012"/>
                  </a:lnTo>
                  <a:lnTo>
                    <a:pt x="407754" y="975603"/>
                  </a:lnTo>
                  <a:lnTo>
                    <a:pt x="382407" y="1012726"/>
                  </a:lnTo>
                  <a:lnTo>
                    <a:pt x="357779" y="1050369"/>
                  </a:lnTo>
                  <a:lnTo>
                    <a:pt x="333880" y="1088524"/>
                  </a:lnTo>
                  <a:lnTo>
                    <a:pt x="310718" y="1127180"/>
                  </a:lnTo>
                  <a:lnTo>
                    <a:pt x="288305" y="1166327"/>
                  </a:lnTo>
                  <a:lnTo>
                    <a:pt x="266650" y="1205956"/>
                  </a:lnTo>
                  <a:lnTo>
                    <a:pt x="245762" y="1246056"/>
                  </a:lnTo>
                  <a:lnTo>
                    <a:pt x="225653" y="1286619"/>
                  </a:lnTo>
                  <a:lnTo>
                    <a:pt x="206331" y="1327633"/>
                  </a:lnTo>
                  <a:lnTo>
                    <a:pt x="187806" y="1369089"/>
                  </a:lnTo>
                  <a:lnTo>
                    <a:pt x="170089" y="1410978"/>
                  </a:lnTo>
                  <a:lnTo>
                    <a:pt x="153189" y="1453288"/>
                  </a:lnTo>
                  <a:lnTo>
                    <a:pt x="137117" y="1496012"/>
                  </a:lnTo>
                  <a:lnTo>
                    <a:pt x="121881" y="1539137"/>
                  </a:lnTo>
                  <a:lnTo>
                    <a:pt x="107492" y="1582656"/>
                  </a:lnTo>
                  <a:lnTo>
                    <a:pt x="93960" y="1626557"/>
                  </a:lnTo>
                  <a:lnTo>
                    <a:pt x="81295" y="1670831"/>
                  </a:lnTo>
                  <a:lnTo>
                    <a:pt x="69506" y="1715468"/>
                  </a:lnTo>
                  <a:lnTo>
                    <a:pt x="58603" y="1760459"/>
                  </a:lnTo>
                  <a:lnTo>
                    <a:pt x="48597" y="1805793"/>
                  </a:lnTo>
                  <a:lnTo>
                    <a:pt x="39497" y="1851460"/>
                  </a:lnTo>
                  <a:lnTo>
                    <a:pt x="31312" y="1897450"/>
                  </a:lnTo>
                  <a:lnTo>
                    <a:pt x="24054" y="1943755"/>
                  </a:lnTo>
                  <a:lnTo>
                    <a:pt x="17732" y="1990363"/>
                  </a:lnTo>
                  <a:lnTo>
                    <a:pt x="12355" y="2037265"/>
                  </a:lnTo>
                  <a:lnTo>
                    <a:pt x="7933" y="2084451"/>
                  </a:lnTo>
                  <a:lnTo>
                    <a:pt x="4477" y="2131912"/>
                  </a:lnTo>
                  <a:lnTo>
                    <a:pt x="1996" y="2179637"/>
                  </a:lnTo>
                  <a:lnTo>
                    <a:pt x="500" y="2227616"/>
                  </a:lnTo>
                  <a:lnTo>
                    <a:pt x="0" y="2275840"/>
                  </a:lnTo>
                  <a:lnTo>
                    <a:pt x="2275840" y="2275840"/>
                  </a:lnTo>
                  <a:lnTo>
                    <a:pt x="2275840" y="0"/>
                  </a:lnTo>
                  <a:close/>
                </a:path>
              </a:pathLst>
            </a:custGeom>
            <a:solidFill>
              <a:srgbClr val="B619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861961" y="2562845"/>
              <a:ext cx="2293620" cy="2293620"/>
            </a:xfrm>
            <a:custGeom>
              <a:avLst/>
              <a:gdLst/>
              <a:ahLst/>
              <a:cxnLst/>
              <a:rect l="l" t="t" r="r" b="b"/>
              <a:pathLst>
                <a:path w="2293620" h="2293620">
                  <a:moveTo>
                    <a:pt x="1146627" y="0"/>
                  </a:moveTo>
                  <a:lnTo>
                    <a:pt x="1098157" y="1005"/>
                  </a:lnTo>
                  <a:lnTo>
                    <a:pt x="1050200" y="3997"/>
                  </a:lnTo>
                  <a:lnTo>
                    <a:pt x="1002796" y="8933"/>
                  </a:lnTo>
                  <a:lnTo>
                    <a:pt x="955984" y="15776"/>
                  </a:lnTo>
                  <a:lnTo>
                    <a:pt x="909805" y="24484"/>
                  </a:lnTo>
                  <a:lnTo>
                    <a:pt x="864297" y="35019"/>
                  </a:lnTo>
                  <a:lnTo>
                    <a:pt x="819501" y="47339"/>
                  </a:lnTo>
                  <a:lnTo>
                    <a:pt x="775457" y="61407"/>
                  </a:lnTo>
                  <a:lnTo>
                    <a:pt x="732204" y="77181"/>
                  </a:lnTo>
                  <a:lnTo>
                    <a:pt x="689782" y="94622"/>
                  </a:lnTo>
                  <a:lnTo>
                    <a:pt x="648231" y="113690"/>
                  </a:lnTo>
                  <a:lnTo>
                    <a:pt x="607591" y="134345"/>
                  </a:lnTo>
                  <a:lnTo>
                    <a:pt x="567902" y="156548"/>
                  </a:lnTo>
                  <a:lnTo>
                    <a:pt x="529203" y="180259"/>
                  </a:lnTo>
                  <a:lnTo>
                    <a:pt x="491534" y="205437"/>
                  </a:lnTo>
                  <a:lnTo>
                    <a:pt x="454935" y="232044"/>
                  </a:lnTo>
                  <a:lnTo>
                    <a:pt x="419445" y="260039"/>
                  </a:lnTo>
                  <a:lnTo>
                    <a:pt x="385106" y="289382"/>
                  </a:lnTo>
                  <a:lnTo>
                    <a:pt x="351955" y="320035"/>
                  </a:lnTo>
                  <a:lnTo>
                    <a:pt x="320034" y="351956"/>
                  </a:lnTo>
                  <a:lnTo>
                    <a:pt x="289382" y="385106"/>
                  </a:lnTo>
                  <a:lnTo>
                    <a:pt x="260038" y="419446"/>
                  </a:lnTo>
                  <a:lnTo>
                    <a:pt x="232043" y="454935"/>
                  </a:lnTo>
                  <a:lnTo>
                    <a:pt x="205437" y="491535"/>
                  </a:lnTo>
                  <a:lnTo>
                    <a:pt x="180258" y="529204"/>
                  </a:lnTo>
                  <a:lnTo>
                    <a:pt x="156548" y="567903"/>
                  </a:lnTo>
                  <a:lnTo>
                    <a:pt x="134345" y="607592"/>
                  </a:lnTo>
                  <a:lnTo>
                    <a:pt x="113689" y="648232"/>
                  </a:lnTo>
                  <a:lnTo>
                    <a:pt x="94621" y="689783"/>
                  </a:lnTo>
                  <a:lnTo>
                    <a:pt x="77180" y="732205"/>
                  </a:lnTo>
                  <a:lnTo>
                    <a:pt x="61407" y="775458"/>
                  </a:lnTo>
                  <a:lnTo>
                    <a:pt x="47339" y="819502"/>
                  </a:lnTo>
                  <a:lnTo>
                    <a:pt x="35019" y="864298"/>
                  </a:lnTo>
                  <a:lnTo>
                    <a:pt x="24484" y="909806"/>
                  </a:lnTo>
                  <a:lnTo>
                    <a:pt x="15776" y="955985"/>
                  </a:lnTo>
                  <a:lnTo>
                    <a:pt x="8933" y="1002797"/>
                  </a:lnTo>
                  <a:lnTo>
                    <a:pt x="3997" y="1050202"/>
                  </a:lnTo>
                  <a:lnTo>
                    <a:pt x="1005" y="1098158"/>
                  </a:lnTo>
                  <a:lnTo>
                    <a:pt x="0" y="1146628"/>
                  </a:lnTo>
                  <a:lnTo>
                    <a:pt x="1005" y="1195097"/>
                  </a:lnTo>
                  <a:lnTo>
                    <a:pt x="3997" y="1243054"/>
                  </a:lnTo>
                  <a:lnTo>
                    <a:pt x="8933" y="1290458"/>
                  </a:lnTo>
                  <a:lnTo>
                    <a:pt x="15776" y="1337270"/>
                  </a:lnTo>
                  <a:lnTo>
                    <a:pt x="24484" y="1383450"/>
                  </a:lnTo>
                  <a:lnTo>
                    <a:pt x="35019" y="1428958"/>
                  </a:lnTo>
                  <a:lnTo>
                    <a:pt x="47339" y="1473753"/>
                  </a:lnTo>
                  <a:lnTo>
                    <a:pt x="61407" y="1517798"/>
                  </a:lnTo>
                  <a:lnTo>
                    <a:pt x="77180" y="1561051"/>
                  </a:lnTo>
                  <a:lnTo>
                    <a:pt x="94621" y="1603472"/>
                  </a:lnTo>
                  <a:lnTo>
                    <a:pt x="113689" y="1645023"/>
                  </a:lnTo>
                  <a:lnTo>
                    <a:pt x="134345" y="1685663"/>
                  </a:lnTo>
                  <a:lnTo>
                    <a:pt x="156548" y="1725353"/>
                  </a:lnTo>
                  <a:lnTo>
                    <a:pt x="180258" y="1764052"/>
                  </a:lnTo>
                  <a:lnTo>
                    <a:pt x="205437" y="1801721"/>
                  </a:lnTo>
                  <a:lnTo>
                    <a:pt x="232043" y="1838320"/>
                  </a:lnTo>
                  <a:lnTo>
                    <a:pt x="260038" y="1873809"/>
                  </a:lnTo>
                  <a:lnTo>
                    <a:pt x="289382" y="1908149"/>
                  </a:lnTo>
                  <a:lnTo>
                    <a:pt x="320034" y="1941299"/>
                  </a:lnTo>
                  <a:lnTo>
                    <a:pt x="351955" y="1973220"/>
                  </a:lnTo>
                  <a:lnTo>
                    <a:pt x="385106" y="2003873"/>
                  </a:lnTo>
                  <a:lnTo>
                    <a:pt x="419445" y="2033216"/>
                  </a:lnTo>
                  <a:lnTo>
                    <a:pt x="454935" y="2061211"/>
                  </a:lnTo>
                  <a:lnTo>
                    <a:pt x="491534" y="2087818"/>
                  </a:lnTo>
                  <a:lnTo>
                    <a:pt x="529203" y="2112996"/>
                  </a:lnTo>
                  <a:lnTo>
                    <a:pt x="567902" y="2136707"/>
                  </a:lnTo>
                  <a:lnTo>
                    <a:pt x="607591" y="2158910"/>
                  </a:lnTo>
                  <a:lnTo>
                    <a:pt x="648231" y="2179565"/>
                  </a:lnTo>
                  <a:lnTo>
                    <a:pt x="689782" y="2198633"/>
                  </a:lnTo>
                  <a:lnTo>
                    <a:pt x="732204" y="2216074"/>
                  </a:lnTo>
                  <a:lnTo>
                    <a:pt x="775457" y="2231848"/>
                  </a:lnTo>
                  <a:lnTo>
                    <a:pt x="819501" y="2245915"/>
                  </a:lnTo>
                  <a:lnTo>
                    <a:pt x="864297" y="2258236"/>
                  </a:lnTo>
                  <a:lnTo>
                    <a:pt x="909805" y="2268770"/>
                  </a:lnTo>
                  <a:lnTo>
                    <a:pt x="955984" y="2277479"/>
                  </a:lnTo>
                  <a:lnTo>
                    <a:pt x="1002796" y="2284321"/>
                  </a:lnTo>
                  <a:lnTo>
                    <a:pt x="1050200" y="2289258"/>
                  </a:lnTo>
                  <a:lnTo>
                    <a:pt x="1098157" y="2292249"/>
                  </a:lnTo>
                  <a:lnTo>
                    <a:pt x="1146627" y="2293255"/>
                  </a:lnTo>
                  <a:lnTo>
                    <a:pt x="1195096" y="2292249"/>
                  </a:lnTo>
                  <a:lnTo>
                    <a:pt x="1243053" y="2289258"/>
                  </a:lnTo>
                  <a:lnTo>
                    <a:pt x="1290457" y="2284321"/>
                  </a:lnTo>
                  <a:lnTo>
                    <a:pt x="1337269" y="2277479"/>
                  </a:lnTo>
                  <a:lnTo>
                    <a:pt x="1383449" y="2268770"/>
                  </a:lnTo>
                  <a:lnTo>
                    <a:pt x="1428956" y="2258236"/>
                  </a:lnTo>
                  <a:lnTo>
                    <a:pt x="1473752" y="2245915"/>
                  </a:lnTo>
                  <a:lnTo>
                    <a:pt x="1517797" y="2231848"/>
                  </a:lnTo>
                  <a:lnTo>
                    <a:pt x="1561050" y="2216074"/>
                  </a:lnTo>
                  <a:lnTo>
                    <a:pt x="1603471" y="2198633"/>
                  </a:lnTo>
                  <a:lnTo>
                    <a:pt x="1645022" y="2179565"/>
                  </a:lnTo>
                  <a:lnTo>
                    <a:pt x="1685662" y="2158910"/>
                  </a:lnTo>
                  <a:lnTo>
                    <a:pt x="1725352" y="2136707"/>
                  </a:lnTo>
                  <a:lnTo>
                    <a:pt x="1764051" y="2112996"/>
                  </a:lnTo>
                  <a:lnTo>
                    <a:pt x="1801720" y="2087818"/>
                  </a:lnTo>
                  <a:lnTo>
                    <a:pt x="1838319" y="2061211"/>
                  </a:lnTo>
                  <a:lnTo>
                    <a:pt x="1873808" y="2033216"/>
                  </a:lnTo>
                  <a:lnTo>
                    <a:pt x="1908148" y="2003873"/>
                  </a:lnTo>
                  <a:lnTo>
                    <a:pt x="1941298" y="1973220"/>
                  </a:lnTo>
                  <a:lnTo>
                    <a:pt x="1973220" y="1941299"/>
                  </a:lnTo>
                  <a:lnTo>
                    <a:pt x="2003872" y="1908149"/>
                  </a:lnTo>
                  <a:lnTo>
                    <a:pt x="2033216" y="1873809"/>
                  </a:lnTo>
                  <a:lnTo>
                    <a:pt x="2061211" y="1838320"/>
                  </a:lnTo>
                  <a:lnTo>
                    <a:pt x="2087817" y="1801721"/>
                  </a:lnTo>
                  <a:lnTo>
                    <a:pt x="2112996" y="1764052"/>
                  </a:lnTo>
                  <a:lnTo>
                    <a:pt x="2136707" y="1725353"/>
                  </a:lnTo>
                  <a:lnTo>
                    <a:pt x="2158909" y="1685663"/>
                  </a:lnTo>
                  <a:lnTo>
                    <a:pt x="2179565" y="1645023"/>
                  </a:lnTo>
                  <a:lnTo>
                    <a:pt x="2198633" y="1603472"/>
                  </a:lnTo>
                  <a:lnTo>
                    <a:pt x="2216074" y="1561051"/>
                  </a:lnTo>
                  <a:lnTo>
                    <a:pt x="2231848" y="1517798"/>
                  </a:lnTo>
                  <a:lnTo>
                    <a:pt x="2245915" y="1473753"/>
                  </a:lnTo>
                  <a:lnTo>
                    <a:pt x="2258236" y="1428958"/>
                  </a:lnTo>
                  <a:lnTo>
                    <a:pt x="2268770" y="1383450"/>
                  </a:lnTo>
                  <a:lnTo>
                    <a:pt x="2277479" y="1337270"/>
                  </a:lnTo>
                  <a:lnTo>
                    <a:pt x="2284321" y="1290458"/>
                  </a:lnTo>
                  <a:lnTo>
                    <a:pt x="2289258" y="1243054"/>
                  </a:lnTo>
                  <a:lnTo>
                    <a:pt x="2292249" y="1195097"/>
                  </a:lnTo>
                  <a:lnTo>
                    <a:pt x="2293255" y="1146628"/>
                  </a:lnTo>
                  <a:lnTo>
                    <a:pt x="2292249" y="1098158"/>
                  </a:lnTo>
                  <a:lnTo>
                    <a:pt x="2289258" y="1050202"/>
                  </a:lnTo>
                  <a:lnTo>
                    <a:pt x="2284321" y="1002797"/>
                  </a:lnTo>
                  <a:lnTo>
                    <a:pt x="2277479" y="955985"/>
                  </a:lnTo>
                  <a:lnTo>
                    <a:pt x="2268770" y="909806"/>
                  </a:lnTo>
                  <a:lnTo>
                    <a:pt x="2258236" y="864298"/>
                  </a:lnTo>
                  <a:lnTo>
                    <a:pt x="2245915" y="819502"/>
                  </a:lnTo>
                  <a:lnTo>
                    <a:pt x="2231848" y="775458"/>
                  </a:lnTo>
                  <a:lnTo>
                    <a:pt x="2216074" y="732205"/>
                  </a:lnTo>
                  <a:lnTo>
                    <a:pt x="2198633" y="689783"/>
                  </a:lnTo>
                  <a:lnTo>
                    <a:pt x="2179565" y="648232"/>
                  </a:lnTo>
                  <a:lnTo>
                    <a:pt x="2158909" y="607592"/>
                  </a:lnTo>
                  <a:lnTo>
                    <a:pt x="2136707" y="567903"/>
                  </a:lnTo>
                  <a:lnTo>
                    <a:pt x="2112996" y="529204"/>
                  </a:lnTo>
                  <a:lnTo>
                    <a:pt x="2087817" y="491535"/>
                  </a:lnTo>
                  <a:lnTo>
                    <a:pt x="2061211" y="454935"/>
                  </a:lnTo>
                  <a:lnTo>
                    <a:pt x="2033216" y="419446"/>
                  </a:lnTo>
                  <a:lnTo>
                    <a:pt x="2003872" y="385106"/>
                  </a:lnTo>
                  <a:lnTo>
                    <a:pt x="1973220" y="351956"/>
                  </a:lnTo>
                  <a:lnTo>
                    <a:pt x="1941298" y="320035"/>
                  </a:lnTo>
                  <a:lnTo>
                    <a:pt x="1908148" y="289382"/>
                  </a:lnTo>
                  <a:lnTo>
                    <a:pt x="1873808" y="260039"/>
                  </a:lnTo>
                  <a:lnTo>
                    <a:pt x="1838319" y="232044"/>
                  </a:lnTo>
                  <a:lnTo>
                    <a:pt x="1801720" y="205437"/>
                  </a:lnTo>
                  <a:lnTo>
                    <a:pt x="1764051" y="180259"/>
                  </a:lnTo>
                  <a:lnTo>
                    <a:pt x="1725352" y="156548"/>
                  </a:lnTo>
                  <a:lnTo>
                    <a:pt x="1685662" y="134345"/>
                  </a:lnTo>
                  <a:lnTo>
                    <a:pt x="1645022" y="113690"/>
                  </a:lnTo>
                  <a:lnTo>
                    <a:pt x="1603471" y="94622"/>
                  </a:lnTo>
                  <a:lnTo>
                    <a:pt x="1561050" y="77181"/>
                  </a:lnTo>
                  <a:lnTo>
                    <a:pt x="1517797" y="61407"/>
                  </a:lnTo>
                  <a:lnTo>
                    <a:pt x="1473752" y="47339"/>
                  </a:lnTo>
                  <a:lnTo>
                    <a:pt x="1428956" y="35019"/>
                  </a:lnTo>
                  <a:lnTo>
                    <a:pt x="1383449" y="24484"/>
                  </a:lnTo>
                  <a:lnTo>
                    <a:pt x="1337269" y="15776"/>
                  </a:lnTo>
                  <a:lnTo>
                    <a:pt x="1290457" y="8933"/>
                  </a:lnTo>
                  <a:lnTo>
                    <a:pt x="1243053" y="3997"/>
                  </a:lnTo>
                  <a:lnTo>
                    <a:pt x="1195096" y="1005"/>
                  </a:lnTo>
                  <a:lnTo>
                    <a:pt x="11466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37405" y="2827727"/>
              <a:ext cx="1756556" cy="1756556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4171443" y="2229103"/>
            <a:ext cx="103759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FFFFFF"/>
                </a:solidFill>
                <a:latin typeface="Calibri"/>
                <a:cs typeface="Calibri"/>
              </a:rPr>
              <a:t>Research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64721" y="2216911"/>
            <a:ext cx="141541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FFFFFF"/>
                </a:solidFill>
                <a:latin typeface="Calibri"/>
                <a:cs typeface="Calibri"/>
              </a:rPr>
              <a:t>Stewardship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699431" y="4774183"/>
            <a:ext cx="106680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5" dirty="0">
                <a:solidFill>
                  <a:srgbClr val="FFFFFF"/>
                </a:solidFill>
                <a:latin typeface="Calibri"/>
                <a:cs typeface="Calibri"/>
              </a:rPr>
              <a:t>Outreach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248005" y="4774183"/>
            <a:ext cx="100393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5" dirty="0">
                <a:solidFill>
                  <a:srgbClr val="FFFFFF"/>
                </a:solidFill>
                <a:latin typeface="Calibri"/>
                <a:cs typeface="Calibri"/>
              </a:rPr>
              <a:t>Teaching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51454" y="1391218"/>
            <a:ext cx="5575126" cy="4398559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900750" y="1261560"/>
            <a:ext cx="4740910" cy="4448175"/>
            <a:chOff x="900750" y="1261560"/>
            <a:chExt cx="4740910" cy="444817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0750" y="1261560"/>
              <a:ext cx="4740404" cy="444793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39138" y="3280737"/>
              <a:ext cx="1250737" cy="71065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04499" y="2422618"/>
              <a:ext cx="307807" cy="30780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47094" y="2594628"/>
              <a:ext cx="271607" cy="27160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50788" y="2872138"/>
              <a:ext cx="271607" cy="27160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57248" y="3261386"/>
              <a:ext cx="271607" cy="27160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57247" y="3713533"/>
              <a:ext cx="271609" cy="27160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375000" y="4120069"/>
              <a:ext cx="271608" cy="27160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047090" y="4464502"/>
              <a:ext cx="271609" cy="27160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634451" y="4632007"/>
              <a:ext cx="271609" cy="27160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221811" y="4632006"/>
              <a:ext cx="271609" cy="27160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790842" y="4496207"/>
              <a:ext cx="271609" cy="27160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25806" y="4138348"/>
              <a:ext cx="271610" cy="27161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79532" y="3713532"/>
              <a:ext cx="271609" cy="27161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283163" y="3304865"/>
              <a:ext cx="271611" cy="27161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483659" y="2878555"/>
              <a:ext cx="271611" cy="27161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824099" y="2589146"/>
              <a:ext cx="271607" cy="27160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193028" y="2429576"/>
              <a:ext cx="307807" cy="307807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8215852" y="2459228"/>
            <a:ext cx="3097530" cy="29578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95"/>
              </a:spcBef>
            </a:pPr>
            <a:r>
              <a:rPr sz="2400" b="1" dirty="0">
                <a:solidFill>
                  <a:srgbClr val="57A337"/>
                </a:solidFill>
                <a:latin typeface="Calibri"/>
                <a:cs typeface="Calibri"/>
              </a:rPr>
              <a:t>SDG 3 </a:t>
            </a:r>
            <a:r>
              <a:rPr sz="2400" b="1" spc="-5" dirty="0">
                <a:solidFill>
                  <a:srgbClr val="57A337"/>
                </a:solidFill>
                <a:latin typeface="Calibri"/>
                <a:cs typeface="Calibri"/>
              </a:rPr>
              <a:t>Good Health and </a:t>
            </a:r>
            <a:r>
              <a:rPr sz="2400" b="1" dirty="0">
                <a:solidFill>
                  <a:srgbClr val="57A337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57A337"/>
                </a:solidFill>
                <a:latin typeface="Calibri"/>
                <a:cs typeface="Calibri"/>
              </a:rPr>
              <a:t>Well-being </a:t>
            </a:r>
            <a:r>
              <a:rPr sz="2400" spc="-5" dirty="0">
                <a:latin typeface="Calibri"/>
                <a:cs typeface="Calibri"/>
              </a:rPr>
              <a:t>is the </a:t>
            </a:r>
            <a:r>
              <a:rPr sz="2400" spc="-10" dirty="0">
                <a:latin typeface="Calibri"/>
                <a:cs typeface="Calibri"/>
              </a:rPr>
              <a:t>goal </a:t>
            </a:r>
            <a:r>
              <a:rPr sz="2400" spc="-5" dirty="0">
                <a:latin typeface="Calibri"/>
                <a:cs typeface="Calibri"/>
              </a:rPr>
              <a:t> with the </a:t>
            </a:r>
            <a:r>
              <a:rPr sz="2400" spc="-15" dirty="0">
                <a:latin typeface="Calibri"/>
                <a:cs typeface="Calibri"/>
              </a:rPr>
              <a:t>most </a:t>
            </a:r>
            <a:r>
              <a:rPr sz="2400" spc="-10" dirty="0">
                <a:latin typeface="Calibri"/>
                <a:cs typeface="Calibri"/>
              </a:rPr>
              <a:t> publications produced </a:t>
            </a:r>
            <a:r>
              <a:rPr sz="2400" spc="-5" dirty="0">
                <a:latin typeface="Calibri"/>
                <a:cs typeface="Calibri"/>
              </a:rPr>
              <a:t> between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2016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2020,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comprising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b="1" spc="-5" dirty="0">
                <a:solidFill>
                  <a:srgbClr val="70AD47"/>
                </a:solidFill>
                <a:latin typeface="Calibri"/>
                <a:cs typeface="Calibri"/>
              </a:rPr>
              <a:t>46% </a:t>
            </a:r>
            <a:r>
              <a:rPr sz="2400" spc="-10" dirty="0">
                <a:latin typeface="Calibri"/>
                <a:cs typeface="Calibri"/>
              </a:rPr>
              <a:t>share </a:t>
            </a:r>
            <a:r>
              <a:rPr sz="2400" spc="-5" dirty="0">
                <a:latin typeface="Calibri"/>
                <a:cs typeface="Calibri"/>
              </a:rPr>
              <a:t> of </a:t>
            </a:r>
            <a:r>
              <a:rPr sz="2400" spc="-15" dirty="0">
                <a:latin typeface="Calibri"/>
                <a:cs typeface="Calibri"/>
              </a:rPr>
              <a:t>total </a:t>
            </a:r>
            <a:r>
              <a:rPr sz="2400" spc="-5" dirty="0">
                <a:latin typeface="Calibri"/>
                <a:cs typeface="Calibri"/>
              </a:rPr>
              <a:t>SDG </a:t>
            </a:r>
            <a:r>
              <a:rPr sz="2400" spc="-15" dirty="0">
                <a:latin typeface="Calibri"/>
                <a:cs typeface="Calibri"/>
              </a:rPr>
              <a:t>related </a:t>
            </a:r>
            <a:r>
              <a:rPr sz="2400" spc="-10" dirty="0">
                <a:latin typeface="Calibri"/>
                <a:cs typeface="Calibri"/>
              </a:rPr>
              <a:t> publications.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472553" y="374395"/>
            <a:ext cx="835025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Research </a:t>
            </a:r>
            <a:r>
              <a:rPr sz="3000" b="0" spc="-4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Arial MT"/>
              </a:rPr>
              <a:t>(</a:t>
            </a:r>
            <a:r>
              <a:rPr lang="en-US" sz="3000" b="0" spc="-4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Arial MT"/>
              </a:rPr>
              <a:t>Scopus,</a:t>
            </a:r>
            <a:r>
              <a:rPr sz="3000" b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Arial MT"/>
              </a:rPr>
              <a:t> </a:t>
            </a:r>
            <a:r>
              <a:rPr sz="3000" b="0" spc="-6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Arial MT"/>
              </a:rPr>
              <a:t>Elsevier)</a:t>
            </a:r>
            <a:endParaRPr sz="3000">
              <a:solidFill>
                <a:schemeClr val="tx2">
                  <a:lumMod val="75000"/>
                </a:schemeClr>
              </a:solidFill>
              <a:latin typeface="Cambria" pitchFamily="18" charset="0"/>
              <a:ea typeface="Cambria" pitchFamily="18" charset="0"/>
              <a:cs typeface="Arial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0" y="304800"/>
            <a:ext cx="3810000" cy="984885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Publications by SDG </a:t>
            </a:r>
            <a:b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</a:b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SciVal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data</a:t>
            </a:r>
            <a:endParaRPr lang="ru-RU" sz="3200" dirty="0"/>
          </a:p>
        </p:txBody>
      </p:sp>
      <p:grpSp>
        <p:nvGrpSpPr>
          <p:cNvPr id="4" name="object 2"/>
          <p:cNvGrpSpPr/>
          <p:nvPr/>
        </p:nvGrpSpPr>
        <p:grpSpPr>
          <a:xfrm>
            <a:off x="0" y="6357330"/>
            <a:ext cx="12192000" cy="501015"/>
            <a:chOff x="0" y="6357330"/>
            <a:chExt cx="12192000" cy="501015"/>
          </a:xfrm>
        </p:grpSpPr>
        <p:sp>
          <p:nvSpPr>
            <p:cNvPr id="5" name="object 3"/>
            <p:cNvSpPr/>
            <p:nvPr/>
          </p:nvSpPr>
          <p:spPr>
            <a:xfrm>
              <a:off x="0" y="6357330"/>
              <a:ext cx="12192000" cy="501015"/>
            </a:xfrm>
            <a:custGeom>
              <a:avLst/>
              <a:gdLst/>
              <a:ahLst/>
              <a:cxnLst/>
              <a:rect l="l" t="t" r="r" b="b"/>
              <a:pathLst>
                <a:path w="12192000" h="501015">
                  <a:moveTo>
                    <a:pt x="12192000" y="0"/>
                  </a:moveTo>
                  <a:lnTo>
                    <a:pt x="0" y="0"/>
                  </a:lnTo>
                  <a:lnTo>
                    <a:pt x="0" y="500669"/>
                  </a:lnTo>
                  <a:lnTo>
                    <a:pt x="12192000" y="500669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4"/>
            <p:cNvSpPr/>
            <p:nvPr/>
          </p:nvSpPr>
          <p:spPr>
            <a:xfrm>
              <a:off x="0" y="6357330"/>
              <a:ext cx="12192000" cy="501015"/>
            </a:xfrm>
            <a:custGeom>
              <a:avLst/>
              <a:gdLst/>
              <a:ahLst/>
              <a:cxnLst/>
              <a:rect l="l" t="t" r="r" b="b"/>
              <a:pathLst>
                <a:path w="12192000" h="501015">
                  <a:moveTo>
                    <a:pt x="0" y="0"/>
                  </a:moveTo>
                  <a:lnTo>
                    <a:pt x="12192000" y="0"/>
                  </a:lnTo>
                  <a:lnTo>
                    <a:pt x="12192000" y="500670"/>
                  </a:lnTo>
                  <a:lnTo>
                    <a:pt x="0" y="50067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399" y="66385"/>
            <a:ext cx="7446387" cy="6341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8453454" y="1524000"/>
            <a:ext cx="350046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Number of NURE publications (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Scholary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Output) on the  United Nations Sustainable Development Goals (SDGs) in 2017-2022  which uses the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THE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Impact Rankings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9000" y="762000"/>
            <a:ext cx="4953000" cy="1138773"/>
          </a:xfrm>
        </p:spPr>
        <p:txBody>
          <a:bodyPr/>
          <a:lstStyle/>
          <a:p>
            <a:pPr algn="ctr"/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Keywords associated with SDG 3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ru-RU" sz="18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" name="object 2"/>
          <p:cNvGrpSpPr/>
          <p:nvPr/>
        </p:nvGrpSpPr>
        <p:grpSpPr>
          <a:xfrm>
            <a:off x="0" y="6357330"/>
            <a:ext cx="12192000" cy="501015"/>
            <a:chOff x="0" y="6357330"/>
            <a:chExt cx="12192000" cy="501015"/>
          </a:xfrm>
        </p:grpSpPr>
        <p:sp>
          <p:nvSpPr>
            <p:cNvPr id="5" name="object 3"/>
            <p:cNvSpPr/>
            <p:nvPr/>
          </p:nvSpPr>
          <p:spPr>
            <a:xfrm>
              <a:off x="0" y="6357330"/>
              <a:ext cx="12192000" cy="501015"/>
            </a:xfrm>
            <a:custGeom>
              <a:avLst/>
              <a:gdLst/>
              <a:ahLst/>
              <a:cxnLst/>
              <a:rect l="l" t="t" r="r" b="b"/>
              <a:pathLst>
                <a:path w="12192000" h="501015">
                  <a:moveTo>
                    <a:pt x="12192000" y="0"/>
                  </a:moveTo>
                  <a:lnTo>
                    <a:pt x="0" y="0"/>
                  </a:lnTo>
                  <a:lnTo>
                    <a:pt x="0" y="500669"/>
                  </a:lnTo>
                  <a:lnTo>
                    <a:pt x="12192000" y="500669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4"/>
            <p:cNvSpPr/>
            <p:nvPr/>
          </p:nvSpPr>
          <p:spPr>
            <a:xfrm>
              <a:off x="0" y="6357330"/>
              <a:ext cx="12192000" cy="501015"/>
            </a:xfrm>
            <a:custGeom>
              <a:avLst/>
              <a:gdLst/>
              <a:ahLst/>
              <a:cxnLst/>
              <a:rect l="l" t="t" r="r" b="b"/>
              <a:pathLst>
                <a:path w="12192000" h="501015">
                  <a:moveTo>
                    <a:pt x="0" y="0"/>
                  </a:moveTo>
                  <a:lnTo>
                    <a:pt x="12192000" y="0"/>
                  </a:lnTo>
                  <a:lnTo>
                    <a:pt x="12192000" y="500670"/>
                  </a:lnTo>
                  <a:lnTo>
                    <a:pt x="0" y="50067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2272" y="2590800"/>
            <a:ext cx="5559696" cy="35814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58" y="228600"/>
            <a:ext cx="6515466" cy="331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685800" y="4419600"/>
            <a:ext cx="4953000" cy="11387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Keywords associated with SDG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7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/>
            </a:r>
            <a:b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</a:b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563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</TotalTime>
  <Words>371</Words>
  <Application>Microsoft Office PowerPoint</Application>
  <PresentationFormat>Произвольный</PresentationFormat>
  <Paragraphs>90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UN’s Sustainable Development Goals in World University Rankings</vt:lpstr>
      <vt:lpstr>What do the SDGs mean?</vt:lpstr>
      <vt:lpstr>THE Rankings</vt:lpstr>
      <vt:lpstr>Which SDG is best for universities?</vt:lpstr>
      <vt:lpstr>Which SDG is best for NURE?</vt:lpstr>
      <vt:lpstr>How NURE can support the SDGs?</vt:lpstr>
      <vt:lpstr>Research (Scopus, Elsevier)</vt:lpstr>
      <vt:lpstr>Publications by SDG  SciVal data</vt:lpstr>
      <vt:lpstr>Keywords associated with SDG 3 </vt:lpstr>
      <vt:lpstr>Creating an annual score</vt:lpstr>
      <vt:lpstr>Слайд 11</vt:lpstr>
      <vt:lpstr>SDG 16: Peace, Justice and Strong Institution</vt:lpstr>
      <vt:lpstr>What should we be doing?</vt:lpstr>
      <vt:lpstr>Which is the highest priority SDGs for NURE?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Rankings  2023</dc:title>
  <dc:creator>Анна</dc:creator>
  <cp:lastModifiedBy>Анна</cp:lastModifiedBy>
  <cp:revision>34</cp:revision>
  <dcterms:created xsi:type="dcterms:W3CDTF">2023-06-14T06:26:56Z</dcterms:created>
  <dcterms:modified xsi:type="dcterms:W3CDTF">2023-06-25T05:07:24Z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2023-06-09T00:00:00Z</vt:filetime>
  </property>
  <property fmtid="{D5CDD505-2E9C-101B-9397-08002B2CF9AE}" pid="3" name="LastSaved">
    <vt:filetime>2023-06-14T00:00:00Z</vt:filetime>
  </property>
</Properties>
</file>